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2"/>
  </p:notesMasterIdLst>
  <p:sldIdLst>
    <p:sldId id="256" r:id="rId2"/>
    <p:sldId id="345" r:id="rId3"/>
    <p:sldId id="257" r:id="rId4"/>
    <p:sldId id="339" r:id="rId5"/>
    <p:sldId id="342" r:id="rId6"/>
    <p:sldId id="340" r:id="rId7"/>
    <p:sldId id="341" r:id="rId8"/>
    <p:sldId id="344" r:id="rId9"/>
    <p:sldId id="321" r:id="rId10"/>
    <p:sldId id="279" r:id="rId11"/>
  </p:sldIdLst>
  <p:sldSz cx="9144000" cy="5143500" type="screen16x9"/>
  <p:notesSz cx="6858000" cy="9144000"/>
  <p:embeddedFontLst>
    <p:embeddedFont>
      <p:font typeface="Montserrat" panose="00000500000000000000" pitchFamily="2" charset="0"/>
      <p:regular r:id="rId13"/>
      <p:bold r:id="rId14"/>
      <p:boldItalic r:id="rId15"/>
    </p:embeddedFont>
    <p:embeddedFont>
      <p:font typeface="Source Sans Pro" panose="020B0503030403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BE7D6C-BEB9-445F-941C-0F7F6987E7CD}">
  <a:tblStyle styleId="{0FBE7D6C-BEB9-445F-941C-0F7F6987E7C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0" y="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8567433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 y="0"/>
            <a:ext cx="91440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 name="Google Shape;12;p2"/>
          <p:cNvSpPr txBox="1">
            <a:spLocks noGrp="1"/>
          </p:cNvSpPr>
          <p:nvPr>
            <p:ph type="ctrTitle"/>
          </p:nvPr>
        </p:nvSpPr>
        <p:spPr>
          <a:xfrm>
            <a:off x="1139200" y="645550"/>
            <a:ext cx="6865800" cy="19263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5"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Google Shape;27;p5"/>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sp>
        <p:nvSpPr>
          <p:cNvPr id="31" name="Google Shape;31;p6"/>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6"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6"/>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1010200" y="1443000"/>
            <a:ext cx="3461400" cy="2764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680125" y="1443000"/>
            <a:ext cx="3461400" cy="2764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7"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0" name="Google Shape;40;p7"/>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010200" y="1458421"/>
            <a:ext cx="2298600" cy="2855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3426550" y="1458421"/>
            <a:ext cx="2298600" cy="2855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3" name="Google Shape;43;p7"/>
          <p:cNvSpPr txBox="1">
            <a:spLocks noGrp="1"/>
          </p:cNvSpPr>
          <p:nvPr>
            <p:ph type="body" idx="3"/>
          </p:nvPr>
        </p:nvSpPr>
        <p:spPr>
          <a:xfrm>
            <a:off x="5842900" y="1458421"/>
            <a:ext cx="2298600" cy="2855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4" name="Google Shape;44;p7"/>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0200" y="648725"/>
            <a:ext cx="7131300" cy="671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1pPr>
            <a:lvl2pPr lvl="1">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2pPr>
            <a:lvl3pPr lvl="2">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3pPr>
            <a:lvl4pPr lvl="3">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4pPr>
            <a:lvl5pPr lvl="4">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5pPr>
            <a:lvl6pPr lvl="5">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6pPr>
            <a:lvl7pPr lvl="6">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7pPr>
            <a:lvl8pPr lvl="7">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8pPr>
            <a:lvl9pPr lvl="8">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10200" y="1434950"/>
            <a:ext cx="7131300" cy="2780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766425" y="648725"/>
            <a:ext cx="548700" cy="671400"/>
          </a:xfrm>
          <a:prstGeom prst="rect">
            <a:avLst/>
          </a:prstGeom>
          <a:noFill/>
          <a:ln>
            <a:noFill/>
          </a:ln>
        </p:spPr>
        <p:txBody>
          <a:bodyPr spcFirstLastPara="1" wrap="square" lIns="91425" tIns="91425" rIns="91425" bIns="91425" anchor="b" anchorCtr="0">
            <a:noAutofit/>
          </a:bodyPr>
          <a:lstStyle>
            <a:lvl1pPr lvl="0" algn="r">
              <a:buNone/>
              <a:defRPr sz="1200">
                <a:solidFill>
                  <a:schemeClr val="lt1"/>
                </a:solidFill>
                <a:latin typeface="Montserrat"/>
                <a:ea typeface="Montserrat"/>
                <a:cs typeface="Montserrat"/>
                <a:sym typeface="Montserrat"/>
              </a:defRPr>
            </a:lvl1pPr>
            <a:lvl2pPr lvl="1" algn="r">
              <a:buNone/>
              <a:defRPr sz="1200">
                <a:solidFill>
                  <a:schemeClr val="lt1"/>
                </a:solidFill>
                <a:latin typeface="Montserrat"/>
                <a:ea typeface="Montserrat"/>
                <a:cs typeface="Montserrat"/>
                <a:sym typeface="Montserrat"/>
              </a:defRPr>
            </a:lvl2pPr>
            <a:lvl3pPr lvl="2" algn="r">
              <a:buNone/>
              <a:defRPr sz="1200">
                <a:solidFill>
                  <a:schemeClr val="lt1"/>
                </a:solidFill>
                <a:latin typeface="Montserrat"/>
                <a:ea typeface="Montserrat"/>
                <a:cs typeface="Montserrat"/>
                <a:sym typeface="Montserrat"/>
              </a:defRPr>
            </a:lvl3pPr>
            <a:lvl4pPr lvl="3" algn="r">
              <a:buNone/>
              <a:defRPr sz="1200">
                <a:solidFill>
                  <a:schemeClr val="lt1"/>
                </a:solidFill>
                <a:latin typeface="Montserrat"/>
                <a:ea typeface="Montserrat"/>
                <a:cs typeface="Montserrat"/>
                <a:sym typeface="Montserrat"/>
              </a:defRPr>
            </a:lvl4pPr>
            <a:lvl5pPr lvl="4" algn="r">
              <a:buNone/>
              <a:defRPr sz="1200">
                <a:solidFill>
                  <a:schemeClr val="lt1"/>
                </a:solidFill>
                <a:latin typeface="Montserrat"/>
                <a:ea typeface="Montserrat"/>
                <a:cs typeface="Montserrat"/>
                <a:sym typeface="Montserrat"/>
              </a:defRPr>
            </a:lvl5pPr>
            <a:lvl6pPr lvl="5" algn="r">
              <a:buNone/>
              <a:defRPr sz="1200">
                <a:solidFill>
                  <a:schemeClr val="lt1"/>
                </a:solidFill>
                <a:latin typeface="Montserrat"/>
                <a:ea typeface="Montserrat"/>
                <a:cs typeface="Montserrat"/>
                <a:sym typeface="Montserrat"/>
              </a:defRPr>
            </a:lvl6pPr>
            <a:lvl7pPr lvl="6" algn="r">
              <a:buNone/>
              <a:defRPr sz="1200">
                <a:solidFill>
                  <a:schemeClr val="lt1"/>
                </a:solidFill>
                <a:latin typeface="Montserrat"/>
                <a:ea typeface="Montserrat"/>
                <a:cs typeface="Montserrat"/>
                <a:sym typeface="Montserrat"/>
              </a:defRPr>
            </a:lvl7pPr>
            <a:lvl8pPr lvl="7" algn="r">
              <a:buNone/>
              <a:defRPr sz="1200">
                <a:solidFill>
                  <a:schemeClr val="lt1"/>
                </a:solidFill>
                <a:latin typeface="Montserrat"/>
                <a:ea typeface="Montserrat"/>
                <a:cs typeface="Montserrat"/>
                <a:sym typeface="Montserrat"/>
              </a:defRPr>
            </a:lvl8pPr>
            <a:lvl9pPr lvl="8" algn="r">
              <a:buNone/>
              <a:defRPr sz="120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ia@pia.org.z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ctrTitle"/>
          </p:nvPr>
        </p:nvSpPr>
        <p:spPr>
          <a:xfrm>
            <a:off x="1139200" y="645550"/>
            <a:ext cx="7352950" cy="1907527"/>
          </a:xfrm>
          <a:prstGeom prst="rect">
            <a:avLst/>
          </a:prstGeom>
        </p:spPr>
        <p:txBody>
          <a:bodyPr spcFirstLastPara="1" wrap="square" lIns="91425" tIns="91425" rIns="91425" bIns="91425" anchor="b" anchorCtr="0">
            <a:noAutofit/>
          </a:bodyPr>
          <a:lstStyle/>
          <a:p>
            <a:pPr lvl="0" algn="ctr"/>
            <a:r>
              <a:rPr lang="en" sz="3200" dirty="0">
                <a:solidFill>
                  <a:schemeClr val="bg1"/>
                </a:solidFill>
              </a:rPr>
              <a:t>AFRICAN PENSION SUPERVISORS FORUM EVENT PROGRAMME </a:t>
            </a:r>
            <a:br>
              <a:rPr lang="en" sz="3200" dirty="0">
                <a:solidFill>
                  <a:schemeClr val="tx1"/>
                </a:solidFill>
              </a:rPr>
            </a:br>
            <a:r>
              <a:rPr lang="en" sz="1400" i="1" dirty="0">
                <a:solidFill>
                  <a:schemeClr val="bg1"/>
                </a:solidFill>
              </a:rPr>
              <a:t>Hindrances to Expansion of Pension Coverage in Africa and Ways to Adress Them</a:t>
            </a:r>
            <a:endParaRPr sz="3200" dirty="0">
              <a:solidFill>
                <a:schemeClr val="tx1"/>
              </a:solidFill>
            </a:endParaRPr>
          </a:p>
        </p:txBody>
      </p:sp>
      <p:pic>
        <p:nvPicPr>
          <p:cNvPr id="2" name="Picture 1"/>
          <p:cNvPicPr>
            <a:picLocks noChangeAspect="1"/>
          </p:cNvPicPr>
          <p:nvPr/>
        </p:nvPicPr>
        <p:blipFill>
          <a:blip r:embed="rId3"/>
          <a:stretch>
            <a:fillRect/>
          </a:stretch>
        </p:blipFill>
        <p:spPr>
          <a:xfrm>
            <a:off x="6865849" y="2937286"/>
            <a:ext cx="1139151" cy="11391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6"/>
          <p:cNvSpPr txBox="1">
            <a:spLocks noGrp="1"/>
          </p:cNvSpPr>
          <p:nvPr>
            <p:ph type="body" idx="1"/>
          </p:nvPr>
        </p:nvSpPr>
        <p:spPr>
          <a:xfrm>
            <a:off x="1010200" y="1434950"/>
            <a:ext cx="5730000" cy="2780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Any questions?</a:t>
            </a:r>
            <a:endParaRPr sz="3600" b="1" dirty="0"/>
          </a:p>
          <a:p>
            <a:pPr marL="0" lvl="0" indent="0" algn="l" rtl="0">
              <a:spcBef>
                <a:spcPts val="600"/>
              </a:spcBef>
              <a:spcAft>
                <a:spcPts val="0"/>
              </a:spcAft>
              <a:buNone/>
            </a:pPr>
            <a:endParaRPr b="1" dirty="0"/>
          </a:p>
          <a:p>
            <a:pPr marL="0" lvl="0" indent="0" algn="l" rtl="0">
              <a:spcBef>
                <a:spcPts val="600"/>
              </a:spcBef>
              <a:spcAft>
                <a:spcPts val="0"/>
              </a:spcAft>
              <a:buNone/>
            </a:pPr>
            <a:r>
              <a:rPr lang="en" dirty="0"/>
              <a:t>You can find me at:</a:t>
            </a:r>
            <a:endParaRPr dirty="0"/>
          </a:p>
          <a:p>
            <a:pPr marL="457200" lvl="0" indent="-381000" algn="l" rtl="0">
              <a:spcBef>
                <a:spcPts val="600"/>
              </a:spcBef>
              <a:spcAft>
                <a:spcPts val="0"/>
              </a:spcAft>
              <a:buSzPts val="2400"/>
              <a:buChar char="»"/>
            </a:pPr>
            <a:r>
              <a:rPr lang="en-US" dirty="0"/>
              <a:t>t</a:t>
            </a:r>
            <a:r>
              <a:rPr lang="en" dirty="0"/>
              <a:t>resford.chiyavula@pia.org.zm</a:t>
            </a:r>
            <a:endParaRPr dirty="0"/>
          </a:p>
          <a:p>
            <a:pPr marL="457200" lvl="0" indent="-381000" algn="l" rtl="0">
              <a:spcBef>
                <a:spcPts val="0"/>
              </a:spcBef>
              <a:spcAft>
                <a:spcPts val="0"/>
              </a:spcAft>
              <a:buSzPts val="2400"/>
              <a:buChar char="»"/>
            </a:pPr>
            <a:r>
              <a:rPr lang="en" dirty="0">
                <a:hlinkClick r:id="rId3"/>
              </a:rPr>
              <a:t>pia@pia.org.zm</a:t>
            </a:r>
            <a:r>
              <a:rPr lang="en" dirty="0"/>
              <a:t> </a:t>
            </a:r>
            <a:endParaRPr dirty="0"/>
          </a:p>
        </p:txBody>
      </p:sp>
      <p:sp>
        <p:nvSpPr>
          <p:cNvPr id="299" name="Google Shape;299;p36"/>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10</a:t>
            </a:fld>
            <a:endParaRPr/>
          </a:p>
        </p:txBody>
      </p:sp>
      <p:sp>
        <p:nvSpPr>
          <p:cNvPr id="300" name="Google Shape;300;p36"/>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THANKS!</a:t>
            </a:r>
            <a:endParaRPr/>
          </a:p>
        </p:txBody>
      </p:sp>
      <p:pic>
        <p:nvPicPr>
          <p:cNvPr id="301" name="Google Shape;301;p36" descr="photo-1434030216411-0b793f4b4173.jpg"/>
          <p:cNvPicPr preferRelativeResize="0"/>
          <p:nvPr/>
        </p:nvPicPr>
        <p:blipFill>
          <a:blip r:embed="rId4">
            <a:alphaModFix/>
          </a:blip>
          <a:stretch>
            <a:fillRect/>
          </a:stretch>
        </p:blipFill>
        <p:spPr>
          <a:xfrm>
            <a:off x="6740200" y="1905918"/>
            <a:ext cx="1501500" cy="2330532"/>
          </a:xfrm>
          <a:prstGeom prst="rect">
            <a:avLst/>
          </a:prstGeom>
          <a:noFill/>
          <a:ln>
            <a:noFill/>
          </a:ln>
        </p:spPr>
      </p:pic>
      <p:pic>
        <p:nvPicPr>
          <p:cNvPr id="6" name="Picture 5"/>
          <p:cNvPicPr>
            <a:picLocks noChangeAspect="1"/>
          </p:cNvPicPr>
          <p:nvPr/>
        </p:nvPicPr>
        <p:blipFill>
          <a:blip r:embed="rId5"/>
          <a:stretch>
            <a:fillRect/>
          </a:stretch>
        </p:blipFill>
        <p:spPr>
          <a:xfrm>
            <a:off x="4147645" y="4196843"/>
            <a:ext cx="844100" cy="844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2000" dirty="0"/>
            </a:br>
            <a:br>
              <a:rPr lang="en-US" sz="2000" dirty="0"/>
            </a:br>
            <a:br>
              <a:rPr lang="en-US" sz="2000" dirty="0"/>
            </a:br>
            <a:br>
              <a:rPr lang="en-US" sz="2000" dirty="0"/>
            </a:br>
            <a:r>
              <a:rPr lang="en-US" sz="2000" dirty="0"/>
              <a:t>Hindrances to Expansion of Pension Sector Development in Africa and Ways to Address them</a:t>
            </a:r>
            <a:br>
              <a:rPr lang="en-US" sz="2000" dirty="0"/>
            </a:br>
            <a:endParaRPr lang="en-US" sz="2000" dirty="0"/>
          </a:p>
        </p:txBody>
      </p:sp>
      <p:sp>
        <p:nvSpPr>
          <p:cNvPr id="3" name="Text Placeholder 2"/>
          <p:cNvSpPr>
            <a:spLocks noGrp="1"/>
          </p:cNvSpPr>
          <p:nvPr>
            <p:ph type="body" idx="1"/>
          </p:nvPr>
        </p:nvSpPr>
        <p:spPr/>
        <p:txBody>
          <a:bodyPr/>
          <a:lstStyle/>
          <a:p>
            <a:r>
              <a:rPr lang="en-US" dirty="0"/>
              <a:t>Zambian Perspective </a:t>
            </a:r>
          </a:p>
          <a:p>
            <a:endParaRPr lang="en-US" dirty="0"/>
          </a:p>
          <a:p>
            <a:pPr marL="76200" indent="0">
              <a:buNone/>
            </a:pPr>
            <a:r>
              <a:rPr lang="en-US" dirty="0"/>
              <a:t>Tresford Chiyavula</a:t>
            </a:r>
          </a:p>
          <a:p>
            <a:pPr marL="76200" indent="0">
              <a:buNone/>
            </a:pPr>
            <a:r>
              <a:rPr lang="en-US" dirty="0"/>
              <a:t>Deputy Registrar – Pensions </a:t>
            </a:r>
          </a:p>
          <a:p>
            <a:pPr marL="76200" indent="0">
              <a:buNone/>
            </a:pPr>
            <a:r>
              <a:rPr lang="en-US" dirty="0"/>
              <a:t>Pensions and Insurance Authority </a:t>
            </a:r>
          </a:p>
          <a:p>
            <a:pPr marL="76200" indent="0">
              <a:buNone/>
            </a:pPr>
            <a:r>
              <a:rPr lang="en-US" dirty="0"/>
              <a:t>ZAMBIA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5" name="Picture 4"/>
          <p:cNvPicPr>
            <a:picLocks noChangeAspect="1"/>
          </p:cNvPicPr>
          <p:nvPr/>
        </p:nvPicPr>
        <p:blipFill>
          <a:blip r:embed="rId2"/>
          <a:stretch>
            <a:fillRect/>
          </a:stretch>
        </p:blipFill>
        <p:spPr>
          <a:xfrm>
            <a:off x="6865849" y="2937286"/>
            <a:ext cx="1139151" cy="1139151"/>
          </a:xfrm>
          <a:prstGeom prst="rect">
            <a:avLst/>
          </a:prstGeom>
        </p:spPr>
      </p:pic>
    </p:spTree>
    <p:extLst>
      <p:ext uri="{BB962C8B-B14F-4D97-AF65-F5344CB8AC3E}">
        <p14:creationId xmlns:p14="http://schemas.microsoft.com/office/powerpoint/2010/main" val="4072687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PRESENTATION OUTLINE</a:t>
            </a:r>
            <a:endParaRPr dirty="0"/>
          </a:p>
        </p:txBody>
      </p:sp>
      <p:sp>
        <p:nvSpPr>
          <p:cNvPr id="84" name="Google Shape;84;p14"/>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3</a:t>
            </a:fld>
            <a:endParaRPr dirty="0"/>
          </a:p>
        </p:txBody>
      </p:sp>
      <p:sp>
        <p:nvSpPr>
          <p:cNvPr id="85" name="Google Shape;85;p14"/>
          <p:cNvSpPr txBox="1">
            <a:spLocks noGrp="1"/>
          </p:cNvSpPr>
          <p:nvPr>
            <p:ph type="body" idx="1"/>
          </p:nvPr>
        </p:nvSpPr>
        <p:spPr>
          <a:xfrm>
            <a:off x="1010199" y="1320126"/>
            <a:ext cx="5345334" cy="3188500"/>
          </a:xfrm>
          <a:prstGeom prst="rect">
            <a:avLst/>
          </a:prstGeom>
        </p:spPr>
        <p:txBody>
          <a:bodyPr spcFirstLastPara="1" wrap="square" lIns="91425" tIns="91425" rIns="91425" bIns="91425" anchor="t" anchorCtr="0">
            <a:noAutofit/>
          </a:bodyPr>
          <a:lstStyle/>
          <a:p>
            <a:pPr marL="171450" indent="-171450">
              <a:buClr>
                <a:schemeClr val="dk1"/>
              </a:buClr>
              <a:buSzPts val="1100"/>
            </a:pPr>
            <a:r>
              <a:rPr lang="en-US" sz="1000" dirty="0"/>
              <a:t>Introduction  </a:t>
            </a:r>
          </a:p>
          <a:p>
            <a:pPr marL="628650" lvl="1" indent="-171450">
              <a:buClr>
                <a:schemeClr val="dk1"/>
              </a:buClr>
              <a:buSzPts val="1100"/>
            </a:pPr>
            <a:r>
              <a:rPr lang="en-US" sz="1000" dirty="0" err="1"/>
              <a:t>Labour</a:t>
            </a:r>
            <a:r>
              <a:rPr lang="en-US" sz="1000" dirty="0"/>
              <a:t> Force Survey</a:t>
            </a:r>
          </a:p>
          <a:p>
            <a:pPr marL="628650" lvl="1" indent="-171450">
              <a:buClr>
                <a:schemeClr val="dk1"/>
              </a:buClr>
              <a:buSzPts val="1100"/>
            </a:pPr>
            <a:r>
              <a:rPr lang="en-US" sz="1000" dirty="0"/>
              <a:t>The Pension Industry in Zambia</a:t>
            </a:r>
          </a:p>
          <a:p>
            <a:pPr marL="171450" indent="-171450">
              <a:buClr>
                <a:schemeClr val="dk1"/>
              </a:buClr>
              <a:buSzPts val="1100"/>
            </a:pPr>
            <a:r>
              <a:rPr lang="en-US" sz="1000" dirty="0"/>
              <a:t>Hindrances to Expansion of Pension Sector Development in Africa – Case for Zambia </a:t>
            </a:r>
          </a:p>
          <a:p>
            <a:pPr marL="628650" lvl="1" indent="-171450">
              <a:buClr>
                <a:schemeClr val="dk1"/>
              </a:buClr>
              <a:buSzPts val="1100"/>
            </a:pPr>
            <a:r>
              <a:rPr lang="en-US" sz="1000" dirty="0"/>
              <a:t>Dependence on Family, Friends, Church &amp; Community Support</a:t>
            </a:r>
          </a:p>
          <a:p>
            <a:pPr marL="628650" lvl="1" indent="-171450">
              <a:buClr>
                <a:schemeClr val="dk1"/>
              </a:buClr>
              <a:buSzPts val="1100"/>
            </a:pPr>
            <a:r>
              <a:rPr lang="en-US" sz="1000" dirty="0"/>
              <a:t>Lack of Appropriate Pension Products</a:t>
            </a:r>
          </a:p>
          <a:p>
            <a:pPr marL="628650" lvl="1" indent="-171450">
              <a:buClr>
                <a:schemeClr val="dk1"/>
              </a:buClr>
              <a:buSzPts val="1100"/>
            </a:pPr>
            <a:r>
              <a:rPr lang="en-US" sz="1000" dirty="0"/>
              <a:t>Lack of Conducive Environment </a:t>
            </a:r>
          </a:p>
          <a:p>
            <a:pPr marL="628650" lvl="1" indent="-171450">
              <a:buClr>
                <a:schemeClr val="dk1"/>
              </a:buClr>
              <a:buSzPts val="1100"/>
            </a:pPr>
            <a:r>
              <a:rPr lang="en-US" sz="1000" dirty="0"/>
              <a:t>Belief that Pension is for the formal sector </a:t>
            </a:r>
          </a:p>
          <a:p>
            <a:pPr marL="628650" lvl="1" indent="-171450">
              <a:buClr>
                <a:schemeClr val="dk1"/>
              </a:buClr>
              <a:buSzPts val="1100"/>
            </a:pPr>
            <a:r>
              <a:rPr lang="en-US" sz="1000" dirty="0"/>
              <a:t>Delay in reforming the appropriate Legal Framework</a:t>
            </a:r>
          </a:p>
          <a:p>
            <a:pPr marL="628650" lvl="1" indent="-171450">
              <a:buClr>
                <a:schemeClr val="dk1"/>
              </a:buClr>
              <a:buSzPts val="1100"/>
            </a:pPr>
            <a:r>
              <a:rPr lang="en-US" sz="1000" dirty="0"/>
              <a:t>Failure to Plan for Pandemics – Covid-19</a:t>
            </a:r>
          </a:p>
          <a:p>
            <a:pPr marL="171450" indent="-171450">
              <a:buClr>
                <a:schemeClr val="dk1"/>
              </a:buClr>
              <a:buSzPts val="1100"/>
            </a:pPr>
            <a:r>
              <a:rPr lang="en-US" sz="1000" dirty="0"/>
              <a:t>Ways to Address the Hindrances</a:t>
            </a:r>
          </a:p>
          <a:p>
            <a:pPr marL="628650" lvl="1" indent="-171450">
              <a:buClr>
                <a:schemeClr val="dk1"/>
              </a:buClr>
              <a:buSzPts val="1100"/>
            </a:pPr>
            <a:r>
              <a:rPr lang="en-US" sz="1000" dirty="0"/>
              <a:t>Consumer education (Informal sector - marketeers, bus drivers, farmers) </a:t>
            </a:r>
          </a:p>
          <a:p>
            <a:pPr marL="628650" lvl="1" indent="-171450">
              <a:buClr>
                <a:schemeClr val="dk1"/>
              </a:buClr>
              <a:buSzPts val="1100"/>
            </a:pPr>
            <a:r>
              <a:rPr lang="en-US" sz="1000" dirty="0"/>
              <a:t>Design Appropriate Pension Products – Micro Pensions</a:t>
            </a:r>
          </a:p>
          <a:p>
            <a:pPr marL="628650" lvl="1" indent="-171450">
              <a:buClr>
                <a:schemeClr val="dk1"/>
              </a:buClr>
              <a:buSzPts val="1100"/>
            </a:pPr>
            <a:r>
              <a:rPr lang="en-US" sz="1000" dirty="0"/>
              <a:t>Close Monitoring of Investments – Increase return &amp; Reduce Risk</a:t>
            </a:r>
          </a:p>
          <a:p>
            <a:pPr marL="171450" indent="-171450">
              <a:buClr>
                <a:schemeClr val="dk1"/>
              </a:buClr>
              <a:buSzPts val="1100"/>
            </a:pPr>
            <a:r>
              <a:rPr lang="en-US" sz="1000" dirty="0"/>
              <a:t>Conclusion</a:t>
            </a:r>
          </a:p>
          <a:p>
            <a:pPr marL="171450" indent="-171450">
              <a:buClr>
                <a:schemeClr val="dk1"/>
              </a:buClr>
              <a:buSzPts val="1100"/>
            </a:pPr>
            <a:endParaRPr lang="en-US" sz="1200" dirty="0"/>
          </a:p>
          <a:p>
            <a:pPr marL="0" indent="0">
              <a:buClr>
                <a:schemeClr val="dk1"/>
              </a:buClr>
              <a:buSzPts val="1100"/>
              <a:buNone/>
            </a:pPr>
            <a:br>
              <a:rPr lang="en" sz="1200" dirty="0"/>
            </a:br>
            <a:endParaRPr sz="1200" dirty="0"/>
          </a:p>
          <a:p>
            <a:pPr marL="0" lvl="0" indent="0" algn="l" rtl="0">
              <a:spcBef>
                <a:spcPts val="600"/>
              </a:spcBef>
              <a:spcAft>
                <a:spcPts val="0"/>
              </a:spcAft>
              <a:buNone/>
            </a:pPr>
            <a:endParaRPr dirty="0"/>
          </a:p>
        </p:txBody>
      </p:sp>
      <p:pic>
        <p:nvPicPr>
          <p:cNvPr id="8" name="Picture 7"/>
          <p:cNvPicPr>
            <a:picLocks noChangeAspect="1"/>
          </p:cNvPicPr>
          <p:nvPr/>
        </p:nvPicPr>
        <p:blipFill>
          <a:blip r:embed="rId3"/>
          <a:stretch>
            <a:fillRect/>
          </a:stretch>
        </p:blipFill>
        <p:spPr>
          <a:xfrm>
            <a:off x="2662877" y="4721450"/>
            <a:ext cx="844100" cy="844100"/>
          </a:xfrm>
          <a:prstGeom prst="rect">
            <a:avLst/>
          </a:prstGeom>
        </p:spPr>
      </p:pic>
      <p:sp>
        <p:nvSpPr>
          <p:cNvPr id="2" name="Text Placeholder 1"/>
          <p:cNvSpPr>
            <a:spLocks noGrp="1"/>
          </p:cNvSpPr>
          <p:nvPr>
            <p:ph type="body" idx="2"/>
          </p:nvPr>
        </p:nvSpPr>
        <p:spPr>
          <a:xfrm>
            <a:off x="6255945" y="1320125"/>
            <a:ext cx="1885580" cy="2887375"/>
          </a:xfrm>
        </p:spPr>
        <p:txBody>
          <a:bodyPr/>
          <a:lstStyle/>
          <a:p>
            <a:pPr marL="101600" indent="0">
              <a:buNone/>
            </a:pPr>
            <a:r>
              <a:rPr lang="en-US" sz="1000" dirty="0"/>
              <a:t>Objective:</a:t>
            </a:r>
          </a:p>
          <a:p>
            <a:pPr marL="101600" indent="0">
              <a:buNone/>
            </a:pPr>
            <a:r>
              <a:rPr lang="en-US" sz="1000" dirty="0"/>
              <a:t>To shade light on factors that inhibit growth of pensions sector in Zambia which may also be applicable to Africa at large and provide mechanisms to address the challenges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Text Placeholder 2"/>
          <p:cNvSpPr>
            <a:spLocks noGrp="1"/>
          </p:cNvSpPr>
          <p:nvPr>
            <p:ph type="body" idx="1"/>
          </p:nvPr>
        </p:nvSpPr>
        <p:spPr>
          <a:xfrm>
            <a:off x="1010200" y="1443000"/>
            <a:ext cx="2031764" cy="2764500"/>
          </a:xfrm>
        </p:spPr>
        <p:txBody>
          <a:bodyPr/>
          <a:lstStyle/>
          <a:p>
            <a:r>
              <a:rPr lang="en-US" dirty="0"/>
              <a:t>Labour Force Survey </a:t>
            </a:r>
          </a:p>
          <a:p>
            <a:endParaRPr lang="en-US" dirty="0"/>
          </a:p>
          <a:p>
            <a:r>
              <a:rPr lang="en-US" dirty="0"/>
              <a:t>Pension Industry in Zambia</a:t>
            </a:r>
          </a:p>
          <a:p>
            <a:endParaRPr lang="en-US" dirty="0"/>
          </a:p>
          <a:p>
            <a:endParaRPr lang="en-US" dirty="0"/>
          </a:p>
        </p:txBody>
      </p:sp>
      <p:sp>
        <p:nvSpPr>
          <p:cNvPr id="4" name="Text Placeholder 3"/>
          <p:cNvSpPr>
            <a:spLocks noGrp="1"/>
          </p:cNvSpPr>
          <p:nvPr>
            <p:ph type="body" idx="2"/>
          </p:nvPr>
        </p:nvSpPr>
        <p:spPr>
          <a:xfrm>
            <a:off x="2942376" y="1320125"/>
            <a:ext cx="5199149" cy="3215661"/>
          </a:xfrm>
        </p:spPr>
        <p:txBody>
          <a:bodyPr/>
          <a:lstStyle/>
          <a:p>
            <a:r>
              <a:rPr lang="en-US" sz="1200" dirty="0"/>
              <a:t>Population is estimated at 17 million </a:t>
            </a:r>
          </a:p>
          <a:p>
            <a:r>
              <a:rPr lang="en-US" sz="1200" dirty="0"/>
              <a:t>About 60% of the population below the poverty line and 42% classified as extremely poor. </a:t>
            </a:r>
          </a:p>
          <a:p>
            <a:r>
              <a:rPr lang="en-US" sz="1200" dirty="0"/>
              <a:t>Rural poverty (76.6%) while urban poverty (23.4%). </a:t>
            </a:r>
          </a:p>
          <a:p>
            <a:r>
              <a:rPr lang="en-US" sz="1200" dirty="0"/>
              <a:t>Formal economy accounted for 16.4% of the employed population while the informal economy accounted for 88.6%.</a:t>
            </a:r>
          </a:p>
          <a:p>
            <a:r>
              <a:rPr lang="en-US" sz="1200" dirty="0"/>
              <a:t>Pension coverage is about 10%</a:t>
            </a:r>
          </a:p>
          <a:p>
            <a:r>
              <a:rPr lang="en-US" sz="1200" dirty="0"/>
              <a:t>The Income level in the Informal sector is not stable</a:t>
            </a:r>
          </a:p>
          <a:p>
            <a:endParaRPr lang="en-US" sz="1200" dirty="0"/>
          </a:p>
          <a:p>
            <a:r>
              <a:rPr lang="en-US" sz="1200" b="1" i="1" dirty="0"/>
              <a:t>Industry Occupational pension scheme net assets: </a:t>
            </a:r>
            <a:r>
              <a:rPr lang="en-US" sz="1200" dirty="0"/>
              <a:t>As at 30</a:t>
            </a:r>
            <a:r>
              <a:rPr lang="en-US" sz="1200" baseline="30000" dirty="0"/>
              <a:t>th</a:t>
            </a:r>
            <a:r>
              <a:rPr lang="en-US" sz="1200" dirty="0"/>
              <a:t>  June, 2020, net assets were about K8.5 billion (US$ 472 million)</a:t>
            </a:r>
          </a:p>
          <a:p>
            <a:r>
              <a:rPr lang="en-US" sz="1200" b="1" i="1" dirty="0"/>
              <a:t>Return on Pension Investments</a:t>
            </a:r>
            <a:r>
              <a:rPr lang="en-US" sz="1200" dirty="0"/>
              <a:t>: The return during the quarter ending June, 2020 was 15.29% as compared to 11.2% in the quarter ending March, 2020. </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6" name="Picture 5"/>
          <p:cNvPicPr>
            <a:picLocks noChangeAspect="1"/>
          </p:cNvPicPr>
          <p:nvPr/>
        </p:nvPicPr>
        <p:blipFill>
          <a:blip r:embed="rId2"/>
          <a:stretch>
            <a:fillRect/>
          </a:stretch>
        </p:blipFill>
        <p:spPr>
          <a:xfrm>
            <a:off x="7101239" y="4207500"/>
            <a:ext cx="1139151" cy="1139151"/>
          </a:xfrm>
          <a:prstGeom prst="rect">
            <a:avLst/>
          </a:prstGeom>
        </p:spPr>
      </p:pic>
    </p:spTree>
    <p:extLst>
      <p:ext uri="{BB962C8B-B14F-4D97-AF65-F5344CB8AC3E}">
        <p14:creationId xmlns:p14="http://schemas.microsoft.com/office/powerpoint/2010/main" val="383388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Cont’d</a:t>
            </a:r>
          </a:p>
        </p:txBody>
      </p:sp>
      <p:sp>
        <p:nvSpPr>
          <p:cNvPr id="3" name="Text Placeholder 2"/>
          <p:cNvSpPr>
            <a:spLocks noGrp="1"/>
          </p:cNvSpPr>
          <p:nvPr>
            <p:ph type="body" idx="1"/>
          </p:nvPr>
        </p:nvSpPr>
        <p:spPr/>
        <p:txBody>
          <a:bodyPr/>
          <a:lstStyle/>
          <a:p>
            <a:r>
              <a:rPr lang="en-US" sz="1200" dirty="0">
                <a:solidFill>
                  <a:schemeClr val="accent3"/>
                </a:solidFill>
              </a:rPr>
              <a:t>Zambia has an arrangement for personal savings, </a:t>
            </a:r>
          </a:p>
          <a:p>
            <a:endParaRPr lang="en-US" sz="1200" dirty="0">
              <a:solidFill>
                <a:schemeClr val="accent3"/>
              </a:solidFill>
            </a:endParaRPr>
          </a:p>
          <a:p>
            <a:endParaRPr lang="en-US" sz="1200" dirty="0">
              <a:solidFill>
                <a:schemeClr val="accent3"/>
              </a:solidFill>
            </a:endParaRPr>
          </a:p>
          <a:p>
            <a:r>
              <a:rPr lang="en-US" sz="1200" dirty="0">
                <a:solidFill>
                  <a:schemeClr val="accent3"/>
                </a:solidFill>
              </a:rPr>
              <a:t>Occupation pension schemes (Private) which fall under the authority of the Pension Schemes Regulation Act, 1996 as amended 2005 (242 schemes)</a:t>
            </a:r>
          </a:p>
          <a:p>
            <a:r>
              <a:rPr lang="en-US" sz="1200" dirty="0">
                <a:solidFill>
                  <a:schemeClr val="accent3"/>
                </a:solidFill>
              </a:rPr>
              <a:t>Statutory mandatory scheme called National Pension Scheme (NPS)</a:t>
            </a:r>
            <a:endParaRPr lang="en-US" dirty="0"/>
          </a:p>
        </p:txBody>
      </p:sp>
      <p:sp>
        <p:nvSpPr>
          <p:cNvPr id="4" name="Text Placeholder 3"/>
          <p:cNvSpPr>
            <a:spLocks noGrp="1"/>
          </p:cNvSpPr>
          <p:nvPr>
            <p:ph type="body" idx="2"/>
          </p:nvPr>
        </p:nvSpPr>
        <p:spPr/>
        <p:txBody>
          <a:bodyPr/>
          <a:lstStyle/>
          <a:p>
            <a:r>
              <a:rPr lang="en-US" sz="1200" dirty="0"/>
              <a:t>Personal pension plans are usually insurance driven. An individual may undertake a policy with an Insurance company for the benefit of retirement savings</a:t>
            </a:r>
          </a:p>
          <a:p>
            <a:r>
              <a:rPr lang="en-US" sz="1200" dirty="0"/>
              <a:t>Established by employers and in addition two pension schemes by Acts of Parliament </a:t>
            </a:r>
            <a:r>
              <a:rPr lang="en-US" sz="1200" dirty="0">
                <a:solidFill>
                  <a:schemeClr val="accent3"/>
                </a:solidFill>
              </a:rPr>
              <a:t>Public Service Pension Fund (PSPF) and Local Authorities Superannuation Fund (LASF). </a:t>
            </a:r>
          </a:p>
          <a:p>
            <a:r>
              <a:rPr lang="en-US" sz="1200" dirty="0">
                <a:solidFill>
                  <a:schemeClr val="accent3"/>
                </a:solidFill>
              </a:rPr>
              <a:t>All employers unless under specific exemption are expected to contribute </a:t>
            </a:r>
            <a:endParaRPr lang="en-US" sz="1200"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48865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200" y="648725"/>
            <a:ext cx="7131300" cy="971844"/>
          </a:xfrm>
        </p:spPr>
        <p:txBody>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Hindrances to Expansion of Pension Sector Development in Africa – Case for Zambia </a:t>
            </a:r>
            <a:br>
              <a:rPr lang="en-US" dirty="0"/>
            </a:br>
            <a:endParaRPr lang="en-US" dirty="0"/>
          </a:p>
        </p:txBody>
      </p:sp>
      <p:sp>
        <p:nvSpPr>
          <p:cNvPr id="3" name="Text Placeholder 2"/>
          <p:cNvSpPr>
            <a:spLocks noGrp="1"/>
          </p:cNvSpPr>
          <p:nvPr>
            <p:ph type="body" idx="1"/>
          </p:nvPr>
        </p:nvSpPr>
        <p:spPr>
          <a:xfrm>
            <a:off x="1010200" y="1442999"/>
            <a:ext cx="3037925" cy="3062325"/>
          </a:xfrm>
        </p:spPr>
        <p:txBody>
          <a:bodyPr/>
          <a:lstStyle/>
          <a:p>
            <a:r>
              <a:rPr lang="en-US" sz="1200" dirty="0"/>
              <a:t>Belief in dependence on Family, Friends, Church, Community &amp; Government Support</a:t>
            </a:r>
          </a:p>
          <a:p>
            <a:r>
              <a:rPr lang="en-US" sz="1200" dirty="0"/>
              <a:t>Lack of Appropriate Pension Products</a:t>
            </a:r>
          </a:p>
          <a:p>
            <a:r>
              <a:rPr lang="en-US" sz="1200" dirty="0"/>
              <a:t>Lack of Conducive Environment </a:t>
            </a:r>
          </a:p>
          <a:p>
            <a:endParaRPr lang="en-US" sz="1200" dirty="0"/>
          </a:p>
          <a:p>
            <a:r>
              <a:rPr lang="en-US" sz="1200" dirty="0"/>
              <a:t>Belief that Pension is for the formal sector or the elite </a:t>
            </a:r>
          </a:p>
          <a:p>
            <a:endParaRPr lang="en-US" sz="1200" dirty="0"/>
          </a:p>
          <a:p>
            <a:endParaRPr lang="en-US" sz="1200" dirty="0"/>
          </a:p>
          <a:p>
            <a:endParaRPr lang="en-US" sz="1200" dirty="0"/>
          </a:p>
          <a:p>
            <a:endParaRPr lang="en-US" sz="1200" dirty="0"/>
          </a:p>
        </p:txBody>
      </p:sp>
      <p:sp>
        <p:nvSpPr>
          <p:cNvPr id="4" name="Text Placeholder 3"/>
          <p:cNvSpPr>
            <a:spLocks noGrp="1"/>
          </p:cNvSpPr>
          <p:nvPr>
            <p:ph type="body" idx="2"/>
          </p:nvPr>
        </p:nvSpPr>
        <p:spPr>
          <a:xfrm>
            <a:off x="4048125" y="1443000"/>
            <a:ext cx="4093400" cy="2764500"/>
          </a:xfrm>
        </p:spPr>
        <p:txBody>
          <a:bodyPr/>
          <a:lstStyle/>
          <a:p>
            <a:r>
              <a:rPr lang="en-US" sz="1200" dirty="0"/>
              <a:t>Some sectors of the population still press reliance on the support from well wishers</a:t>
            </a:r>
          </a:p>
          <a:p>
            <a:r>
              <a:rPr lang="en-US" sz="1200" dirty="0"/>
              <a:t>Most pension scheme designs have no provision for short term savings (withdraws) that could be appropriate for the informal sector</a:t>
            </a:r>
          </a:p>
          <a:p>
            <a:r>
              <a:rPr lang="en-US" sz="1200" dirty="0"/>
              <a:t>High rates of inflation coupled with low investment return, low earning levels coupled with high unemployment rate, </a:t>
            </a:r>
          </a:p>
          <a:p>
            <a:r>
              <a:rPr lang="en-US" sz="1200" dirty="0"/>
              <a:t>Informal sector workers seeing pension arrangement as a preserve of the formal sector workers</a:t>
            </a:r>
          </a:p>
          <a:p>
            <a:endParaRPr lang="en-US" sz="1200"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55105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Hindrances to Expansion of Pension Sector Development in Africa – Case for Zambia Cont’d</a:t>
            </a:r>
          </a:p>
        </p:txBody>
      </p:sp>
      <p:sp>
        <p:nvSpPr>
          <p:cNvPr id="3" name="Text Placeholder 2"/>
          <p:cNvSpPr>
            <a:spLocks noGrp="1"/>
          </p:cNvSpPr>
          <p:nvPr>
            <p:ph type="body" idx="1"/>
          </p:nvPr>
        </p:nvSpPr>
        <p:spPr/>
        <p:txBody>
          <a:bodyPr/>
          <a:lstStyle/>
          <a:p>
            <a:r>
              <a:rPr lang="en-US" dirty="0"/>
              <a:t>Delay in reforming the appropriate Legal Framework</a:t>
            </a:r>
          </a:p>
          <a:p>
            <a:endParaRPr lang="en-US" dirty="0"/>
          </a:p>
          <a:p>
            <a:r>
              <a:rPr lang="en-US" dirty="0"/>
              <a:t>Failure for Pension schemes to provide support during Pandemics – Covid-19</a:t>
            </a:r>
          </a:p>
          <a:p>
            <a:endParaRPr lang="en-US" dirty="0"/>
          </a:p>
        </p:txBody>
      </p:sp>
      <p:sp>
        <p:nvSpPr>
          <p:cNvPr id="4" name="Text Placeholder 3"/>
          <p:cNvSpPr>
            <a:spLocks noGrp="1"/>
          </p:cNvSpPr>
          <p:nvPr>
            <p:ph type="body" idx="2"/>
          </p:nvPr>
        </p:nvSpPr>
        <p:spPr/>
        <p:txBody>
          <a:bodyPr/>
          <a:lstStyle/>
          <a:p>
            <a:r>
              <a:rPr lang="en-US" sz="1200" dirty="0"/>
              <a:t>Legislative process normally takes long and the existing laws may not provide for current innovation. The legal framework for introducing customer centric pension products could be lacking</a:t>
            </a:r>
          </a:p>
          <a:p>
            <a:endParaRPr lang="en-US" sz="1200" dirty="0"/>
          </a:p>
          <a:p>
            <a:pPr marL="101600" indent="0">
              <a:buNone/>
            </a:pPr>
            <a:endParaRPr lang="en-US" sz="1200" dirty="0"/>
          </a:p>
          <a:p>
            <a:r>
              <a:rPr lang="en-US" sz="1200" dirty="0"/>
              <a:t>Covid-19 has shown that continuity risk management needs to be enhanced. Some businesses have been negatively affected and as such workers in such businesses can not receive support from the  pension schemes </a:t>
            </a:r>
          </a:p>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52714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Address the Hindrances</a:t>
            </a:r>
            <a:br>
              <a:rPr lang="en-US" dirty="0"/>
            </a:br>
            <a:endParaRPr lang="en-US" dirty="0"/>
          </a:p>
        </p:txBody>
      </p:sp>
      <p:sp>
        <p:nvSpPr>
          <p:cNvPr id="3" name="Text Placeholder 2"/>
          <p:cNvSpPr>
            <a:spLocks noGrp="1"/>
          </p:cNvSpPr>
          <p:nvPr>
            <p:ph type="body" idx="1"/>
          </p:nvPr>
        </p:nvSpPr>
        <p:spPr/>
        <p:txBody>
          <a:bodyPr/>
          <a:lstStyle/>
          <a:p>
            <a:r>
              <a:rPr lang="en-US" sz="1400" dirty="0"/>
              <a:t>Enhanced Consumer education (Informal sector - marketeers, bus drivers, farmers) </a:t>
            </a:r>
          </a:p>
          <a:p>
            <a:pPr marL="76200" indent="0">
              <a:buNone/>
            </a:pPr>
            <a:endParaRPr lang="en-US" sz="1400" dirty="0"/>
          </a:p>
          <a:p>
            <a:r>
              <a:rPr lang="en-US" sz="1400" dirty="0"/>
              <a:t>Design Appropriate Pension Products – Micro Pensions</a:t>
            </a:r>
          </a:p>
          <a:p>
            <a:pPr marL="76200" indent="0">
              <a:buNone/>
            </a:pPr>
            <a:endParaRPr lang="en-US" sz="1400" dirty="0"/>
          </a:p>
          <a:p>
            <a:r>
              <a:rPr lang="en-US" sz="1400" dirty="0"/>
              <a:t>Monitoring of Investments – Increase return &amp; Reduce Risk</a:t>
            </a:r>
          </a:p>
          <a:p>
            <a:pPr marL="76200" indent="0">
              <a:buNone/>
            </a:pPr>
            <a:endParaRPr lang="en-US" sz="1400" dirty="0"/>
          </a:p>
          <a:p>
            <a:r>
              <a:rPr lang="en-US" sz="1400" dirty="0"/>
              <a:t>Ease of participation in the schemes(reduced paperwork, contributions through mobile money, receiving through mobile money etc.)</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413111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200" y="428625"/>
            <a:ext cx="7131300" cy="1181100"/>
          </a:xfrm>
        </p:spPr>
        <p:txBody>
          <a:bodyPr/>
          <a:lstStyle/>
          <a:p>
            <a:br>
              <a:rPr lang="en-US" sz="2400" dirty="0">
                <a:solidFill>
                  <a:schemeClr val="tx1"/>
                </a:solidFill>
              </a:rPr>
            </a:br>
            <a:br>
              <a:rPr lang="en-US" sz="2400" dirty="0">
                <a:solidFill>
                  <a:schemeClr val="tx1"/>
                </a:solidFill>
              </a:rPr>
            </a:br>
            <a:r>
              <a:rPr lang="en-US" sz="2400" dirty="0"/>
              <a:t>Ways to Address the Hindrances</a:t>
            </a:r>
            <a:br>
              <a:rPr lang="en-US" sz="2400" dirty="0"/>
            </a:br>
            <a:endParaRPr lang="en-US" sz="2400" dirty="0">
              <a:solidFill>
                <a:schemeClr val="tx1"/>
              </a:solidFill>
            </a:endParaRPr>
          </a:p>
        </p:txBody>
      </p:sp>
      <p:sp>
        <p:nvSpPr>
          <p:cNvPr id="5" name="Text Placeholder 4"/>
          <p:cNvSpPr>
            <a:spLocks noGrp="1"/>
          </p:cNvSpPr>
          <p:nvPr>
            <p:ph type="body" idx="3"/>
          </p:nvPr>
        </p:nvSpPr>
        <p:spPr>
          <a:xfrm>
            <a:off x="1010200" y="1458421"/>
            <a:ext cx="7131300" cy="2855400"/>
          </a:xfrm>
        </p:spPr>
        <p:txBody>
          <a:bodyPr/>
          <a:lstStyle/>
          <a:p>
            <a:pPr>
              <a:buFont typeface="Wingdings" panose="05000000000000000000" pitchFamily="2" charset="2"/>
              <a:buChar char="Ø"/>
            </a:pPr>
            <a:r>
              <a:rPr lang="en-US" sz="1400" b="1" i="1" dirty="0"/>
              <a:t>Submission of statutory reports: </a:t>
            </a:r>
            <a:r>
              <a:rPr lang="en-US" sz="1400" dirty="0"/>
              <a:t>The Authority had relaxed the submission deadlines of statutory reports. Going forward, however, it consider the submission on a case by case basis in terms of deadline. Meanwhile, the submission through the online platform (PISMIS) is being encouraged and further.</a:t>
            </a:r>
          </a:p>
          <a:p>
            <a:pPr>
              <a:buFont typeface="Wingdings" panose="05000000000000000000" pitchFamily="2" charset="2"/>
              <a:buChar char="Ø"/>
            </a:pPr>
            <a:r>
              <a:rPr lang="en-US" sz="1400" b="1" i="1" dirty="0"/>
              <a:t>Offshore Investment:</a:t>
            </a:r>
            <a:r>
              <a:rPr lang="en-US" sz="1400" i="1" dirty="0"/>
              <a:t> </a:t>
            </a:r>
            <a:r>
              <a:rPr lang="en-US" sz="1400" dirty="0"/>
              <a:t>The Authority is more conscious on scrutiny of the offshore investments in light of the pandemic.</a:t>
            </a:r>
          </a:p>
          <a:p>
            <a:pPr>
              <a:buFont typeface="Wingdings" panose="05000000000000000000" pitchFamily="2" charset="2"/>
              <a:buChar char="Ø"/>
            </a:pPr>
            <a:r>
              <a:rPr lang="en-US" sz="1400" b="1" i="1" dirty="0"/>
              <a:t>Enhanced monitoring of investments</a:t>
            </a:r>
            <a:r>
              <a:rPr lang="en-US" sz="1400" i="1" dirty="0"/>
              <a:t>: </a:t>
            </a:r>
            <a:r>
              <a:rPr lang="en-US" sz="1400" dirty="0"/>
              <a:t>Schemes are being analyzed offsite and inspected offsite. There is increased usage of the risk based approach to mitigate and irradiate arising risks.  There is increased usage of the online platforms to ensure business continuity. </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7" name="Picture 6"/>
          <p:cNvPicPr>
            <a:picLocks noChangeAspect="1"/>
          </p:cNvPicPr>
          <p:nvPr/>
        </p:nvPicPr>
        <p:blipFill>
          <a:blip r:embed="rId2"/>
          <a:stretch>
            <a:fillRect/>
          </a:stretch>
        </p:blipFill>
        <p:spPr>
          <a:xfrm>
            <a:off x="4147645" y="4495925"/>
            <a:ext cx="844100" cy="844100"/>
          </a:xfrm>
          <a:prstGeom prst="rect">
            <a:avLst/>
          </a:prstGeom>
        </p:spPr>
      </p:pic>
    </p:spTree>
    <p:extLst>
      <p:ext uri="{BB962C8B-B14F-4D97-AF65-F5344CB8AC3E}">
        <p14:creationId xmlns:p14="http://schemas.microsoft.com/office/powerpoint/2010/main" val="2719867463"/>
      </p:ext>
    </p:extLst>
  </p:cSld>
  <p:clrMapOvr>
    <a:masterClrMapping/>
  </p:clrMapOvr>
</p:sld>
</file>

<file path=ppt/theme/theme1.xml><?xml version="1.0" encoding="utf-8"?>
<a:theme xmlns:a="http://schemas.openxmlformats.org/drawingml/2006/main" name="Gremio template">
  <a:themeElements>
    <a:clrScheme name="Custom 347">
      <a:dk1>
        <a:srgbClr val="25516C"/>
      </a:dk1>
      <a:lt1>
        <a:srgbClr val="FFFFFF"/>
      </a:lt1>
      <a:dk2>
        <a:srgbClr val="666666"/>
      </a:dk2>
      <a:lt2>
        <a:srgbClr val="CCCCCC"/>
      </a:lt2>
      <a:accent1>
        <a:srgbClr val="00BEF2"/>
      </a:accent1>
      <a:accent2>
        <a:srgbClr val="2D82B0"/>
      </a:accent2>
      <a:accent3>
        <a:srgbClr val="25516C"/>
      </a:accent3>
      <a:accent4>
        <a:srgbClr val="67D6E9"/>
      </a:accent4>
      <a:accent5>
        <a:srgbClr val="41A2B3"/>
      </a:accent5>
      <a:accent6>
        <a:srgbClr val="0C8196"/>
      </a:accent6>
      <a:hlink>
        <a:srgbClr val="2D82B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11210</TotalTime>
  <Words>863</Words>
  <Application>Microsoft Office PowerPoint</Application>
  <PresentationFormat>On-screen Show (16:9)</PresentationFormat>
  <Paragraphs>97</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Montserrat</vt:lpstr>
      <vt:lpstr>Wingdings</vt:lpstr>
      <vt:lpstr>Arial</vt:lpstr>
      <vt:lpstr>Source Sans Pro</vt:lpstr>
      <vt:lpstr>Gremio template</vt:lpstr>
      <vt:lpstr>AFRICAN PENSION SUPERVISORS FORUM EVENT PROGRAMME  Hindrances to Expansion of Pension Coverage in Africa and Ways to Adress Them</vt:lpstr>
      <vt:lpstr>    Hindrances to Expansion of Pension Sector Development in Africa and Ways to Address them </vt:lpstr>
      <vt:lpstr>PRESENTATION OUTLINE</vt:lpstr>
      <vt:lpstr>Introduction</vt:lpstr>
      <vt:lpstr>Introduction Cont’d</vt:lpstr>
      <vt:lpstr>         Hindrances to Expansion of Pension Sector Development in Africa – Case for Zambia  </vt:lpstr>
      <vt:lpstr>Hindrances to Expansion of Pension Sector Development in Africa – Case for Zambia Cont’d</vt:lpstr>
      <vt:lpstr>Ways to Address the Hindrances </vt:lpstr>
      <vt:lpstr>  Ways to Address the Hindrances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Doreen Kambanganji</dc:creator>
  <cp:lastModifiedBy>Dr. Shem Ouma</cp:lastModifiedBy>
  <cp:revision>210</cp:revision>
  <dcterms:modified xsi:type="dcterms:W3CDTF">2025-12-02T14:19:52Z</dcterms:modified>
</cp:coreProperties>
</file>