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1.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27" r:id="rId4"/>
    <p:sldId id="330" r:id="rId5"/>
    <p:sldId id="354" r:id="rId6"/>
    <p:sldId id="258" r:id="rId7"/>
    <p:sldId id="338" r:id="rId8"/>
    <p:sldId id="339" r:id="rId9"/>
    <p:sldId id="361" r:id="rId10"/>
    <p:sldId id="319" r:id="rId11"/>
    <p:sldId id="322" r:id="rId12"/>
    <p:sldId id="279" r:id="rId13"/>
    <p:sldId id="362" r:id="rId14"/>
    <p:sldId id="360" r:id="rId15"/>
    <p:sldId id="364" r:id="rId16"/>
    <p:sldId id="343" r:id="rId17"/>
    <p:sldId id="363" r:id="rId18"/>
    <p:sldId id="277" r:id="rId19"/>
    <p:sldId id="357" r:id="rId20"/>
    <p:sldId id="347" r:id="rId21"/>
    <p:sldId id="320" r:id="rId22"/>
    <p:sldId id="342" r:id="rId23"/>
    <p:sldId id="359" r:id="rId24"/>
    <p:sldId id="344" r:id="rId25"/>
    <p:sldId id="365" r:id="rId26"/>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732"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Owen\Desktop\Pensions%20Chapter\APSA%20docs\Dat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Owen\Desktop\Pensions%20Chapter\APSA%20docs\Dat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Owen\Downloads\57345%20(1).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xlsx"/></Relationships>
</file>

<file path=ppt/charts/_rels/chart5.xml.rels><?xml version="1.0" encoding="UTF-8" standalone="yes"?>
<Relationships xmlns="http://schemas.openxmlformats.org/package/2006/relationships"><Relationship Id="rId3" Type="http://schemas.openxmlformats.org/officeDocument/2006/relationships/oleObject" Target="file:///C:\Users\Owen\Desktop\Pensions%20Chapter\APSA%20docs\Data.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rgbClr val="0070C0"/>
                </a:solidFill>
                <a:latin typeface="+mn-lt"/>
                <a:ea typeface="+mn-ea"/>
                <a:cs typeface="+mn-cs"/>
              </a:defRPr>
            </a:pPr>
            <a:r>
              <a:rPr lang="en-GB" sz="1600" b="1" dirty="0">
                <a:solidFill>
                  <a:srgbClr val="0070C0"/>
                </a:solidFill>
              </a:rPr>
              <a:t>Figure 1: Effective coverage of labour force and older persons</a:t>
            </a:r>
          </a:p>
        </c:rich>
      </c:tx>
      <c:overlay val="0"/>
      <c:spPr>
        <a:noFill/>
        <a:ln>
          <a:noFill/>
        </a:ln>
        <a:effectLst/>
      </c:spPr>
      <c:txPr>
        <a:bodyPr rot="0" spcFirstLastPara="1" vertOverflow="ellipsis" vert="horz" wrap="square" anchor="ctr" anchorCtr="1"/>
        <a:lstStyle/>
        <a:p>
          <a:pPr>
            <a:defRPr sz="1400" b="0" i="0" u="none" strike="noStrike" kern="1200" spc="0" baseline="0">
              <a:solidFill>
                <a:srgbClr val="0070C0"/>
              </a:solidFill>
              <a:latin typeface="+mn-lt"/>
              <a:ea typeface="+mn-ea"/>
              <a:cs typeface="+mn-cs"/>
            </a:defRPr>
          </a:pPr>
          <a:endParaRPr lang="en-KE"/>
        </a:p>
      </c:txPr>
    </c:title>
    <c:autoTitleDeleted val="0"/>
    <c:plotArea>
      <c:layout/>
      <c:barChart>
        <c:barDir val="bar"/>
        <c:grouping val="clustered"/>
        <c:varyColors val="0"/>
        <c:ser>
          <c:idx val="0"/>
          <c:order val="0"/>
          <c:tx>
            <c:strRef>
              <c:f>Sheet2!$J$6</c:f>
              <c:strCache>
                <c:ptCount val="1"/>
                <c:pt idx="0">
                  <c:v>Older persons</c:v>
                </c:pt>
              </c:strCache>
            </c:strRef>
          </c:tx>
          <c:spPr>
            <a:solidFill>
              <a:schemeClr val="accent1"/>
            </a:solidFill>
            <a:ln>
              <a:solidFill>
                <a:schemeClr val="tx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n-K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Sheet2!$I$7:$I$12</c:f>
              <c:strCache>
                <c:ptCount val="6"/>
                <c:pt idx="0">
                  <c:v>  Africa</c:v>
                </c:pt>
                <c:pt idx="1">
                  <c:v>  Americas</c:v>
                </c:pt>
                <c:pt idx="2">
                  <c:v>  Arab States</c:v>
                </c:pt>
                <c:pt idx="3">
                  <c:v>  Asia and the Pacific</c:v>
                </c:pt>
                <c:pt idx="4">
                  <c:v>  Europe and Central Asia</c:v>
                </c:pt>
                <c:pt idx="5">
                  <c:v>  World</c:v>
                </c:pt>
              </c:strCache>
            </c:strRef>
          </c:cat>
          <c:val>
            <c:numRef>
              <c:f>Sheet2!$J$7:$J$12</c:f>
              <c:numCache>
                <c:formatCode>0.0</c:formatCode>
                <c:ptCount val="6"/>
                <c:pt idx="0">
                  <c:v>27.1</c:v>
                </c:pt>
                <c:pt idx="1">
                  <c:v>88.1</c:v>
                </c:pt>
                <c:pt idx="2">
                  <c:v>24</c:v>
                </c:pt>
                <c:pt idx="3">
                  <c:v>73.5</c:v>
                </c:pt>
                <c:pt idx="4">
                  <c:v>96.7</c:v>
                </c:pt>
                <c:pt idx="5">
                  <c:v>77.5</c:v>
                </c:pt>
              </c:numCache>
            </c:numRef>
          </c:val>
          <c:extLst>
            <c:ext xmlns:c16="http://schemas.microsoft.com/office/drawing/2014/chart" uri="{C3380CC4-5D6E-409C-BE32-E72D297353CC}">
              <c16:uniqueId val="{00000000-DAF9-457B-A6B4-608DDC7DBC8E}"/>
            </c:ext>
          </c:extLst>
        </c:ser>
        <c:ser>
          <c:idx val="1"/>
          <c:order val="1"/>
          <c:tx>
            <c:strRef>
              <c:f>Sheet2!$K$6</c:f>
              <c:strCache>
                <c:ptCount val="1"/>
                <c:pt idx="0">
                  <c:v>Labour force covered by pension scheme (active contributors)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n-K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Sheet2!$I$7:$I$12</c:f>
              <c:strCache>
                <c:ptCount val="6"/>
                <c:pt idx="0">
                  <c:v>  Africa</c:v>
                </c:pt>
                <c:pt idx="1">
                  <c:v>  Americas</c:v>
                </c:pt>
                <c:pt idx="2">
                  <c:v>  Arab States</c:v>
                </c:pt>
                <c:pt idx="3">
                  <c:v>  Asia and the Pacific</c:v>
                </c:pt>
                <c:pt idx="4">
                  <c:v>  Europe and Central Asia</c:v>
                </c:pt>
                <c:pt idx="5">
                  <c:v>  World</c:v>
                </c:pt>
              </c:strCache>
            </c:strRef>
          </c:cat>
          <c:val>
            <c:numRef>
              <c:f>Sheet2!$K$7:$K$12</c:f>
              <c:numCache>
                <c:formatCode>0.0</c:formatCode>
                <c:ptCount val="6"/>
                <c:pt idx="0">
                  <c:v>13.3788178659163</c:v>
                </c:pt>
                <c:pt idx="1">
                  <c:v>64.910598890994393</c:v>
                </c:pt>
                <c:pt idx="2">
                  <c:v>29.1657319124857</c:v>
                </c:pt>
                <c:pt idx="3">
                  <c:v>54.654765368516699</c:v>
                </c:pt>
                <c:pt idx="4">
                  <c:v>84.327674496586297</c:v>
                </c:pt>
                <c:pt idx="5">
                  <c:v>53.652058064544498</c:v>
                </c:pt>
              </c:numCache>
            </c:numRef>
          </c:val>
          <c:extLst>
            <c:ext xmlns:c16="http://schemas.microsoft.com/office/drawing/2014/chart" uri="{C3380CC4-5D6E-409C-BE32-E72D297353CC}">
              <c16:uniqueId val="{00000001-DAF9-457B-A6B4-608DDC7DBC8E}"/>
            </c:ext>
          </c:extLst>
        </c:ser>
        <c:dLbls>
          <c:showLegendKey val="0"/>
          <c:showVal val="0"/>
          <c:showCatName val="0"/>
          <c:showSerName val="0"/>
          <c:showPercent val="0"/>
          <c:showBubbleSize val="0"/>
        </c:dLbls>
        <c:gapWidth val="78"/>
        <c:axId val="146811504"/>
        <c:axId val="138965040"/>
      </c:barChart>
      <c:catAx>
        <c:axId val="146811504"/>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KE"/>
          </a:p>
        </c:txPr>
        <c:crossAx val="138965040"/>
        <c:crosses val="autoZero"/>
        <c:auto val="1"/>
        <c:lblAlgn val="ctr"/>
        <c:lblOffset val="100"/>
        <c:noMultiLvlLbl val="0"/>
      </c:catAx>
      <c:valAx>
        <c:axId val="138965040"/>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solidFill>
            <a:schemeClr val="bg1"/>
          </a:solidFill>
          <a:ln>
            <a:solidFill>
              <a:schemeClr val="tx1"/>
            </a:solid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KE"/>
          </a:p>
        </c:txPr>
        <c:crossAx val="146811504"/>
        <c:crosses val="autoZero"/>
        <c:crossBetween val="between"/>
      </c:valAx>
      <c:spPr>
        <a:noFill/>
        <a:ln>
          <a:noFill/>
        </a:ln>
        <a:effectLst/>
      </c:spPr>
    </c:plotArea>
    <c:legend>
      <c:legendPos val="b"/>
      <c:layout>
        <c:manualLayout>
          <c:xMode val="edge"/>
          <c:yMode val="edge"/>
          <c:x val="0.17454053611210471"/>
          <c:y val="0.91924471175643041"/>
          <c:w val="0.68736239542051958"/>
          <c:h val="5.9573682661187989E-2"/>
        </c:manualLayout>
      </c:layout>
      <c:overlay val="0"/>
      <c:spPr>
        <a:noFill/>
        <a:ln>
          <a:solidFill>
            <a:schemeClr val="tx1"/>
          </a:solid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K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en-K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rgbClr val="0070C0"/>
                </a:solidFill>
                <a:latin typeface="+mn-lt"/>
                <a:ea typeface="+mn-ea"/>
                <a:cs typeface="+mn-cs"/>
              </a:defRPr>
            </a:pPr>
            <a:r>
              <a:rPr lang="en-GB" sz="1600" b="1" dirty="0">
                <a:solidFill>
                  <a:srgbClr val="0070C0"/>
                </a:solidFill>
              </a:rPr>
              <a:t>Figure 2: Effective</a:t>
            </a:r>
            <a:r>
              <a:rPr lang="en-GB" sz="1600" b="1" baseline="0" dirty="0">
                <a:solidFill>
                  <a:srgbClr val="0070C0"/>
                </a:solidFill>
              </a:rPr>
              <a:t> coverage: older persons and labour force (active contributors)</a:t>
            </a:r>
            <a:endParaRPr lang="en-GB" sz="1600" b="1" dirty="0">
              <a:solidFill>
                <a:srgbClr val="0070C0"/>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rgbClr val="0070C0"/>
              </a:solidFill>
              <a:latin typeface="+mn-lt"/>
              <a:ea typeface="+mn-ea"/>
              <a:cs typeface="+mn-cs"/>
            </a:defRPr>
          </a:pPr>
          <a:endParaRPr lang="en-KE"/>
        </a:p>
      </c:txPr>
    </c:title>
    <c:autoTitleDeleted val="0"/>
    <c:plotArea>
      <c:layout>
        <c:manualLayout>
          <c:layoutTarget val="inner"/>
          <c:xMode val="edge"/>
          <c:yMode val="edge"/>
          <c:x val="5.1653218183768987E-2"/>
          <c:y val="0.10294458000369344"/>
          <c:w val="0.9396119165178759"/>
          <c:h val="0.44735171378337063"/>
        </c:manualLayout>
      </c:layout>
      <c:barChart>
        <c:barDir val="col"/>
        <c:grouping val="clustered"/>
        <c:varyColors val="0"/>
        <c:ser>
          <c:idx val="0"/>
          <c:order val="0"/>
          <c:tx>
            <c:strRef>
              <c:f>Sheet2a!$C$2</c:f>
              <c:strCache>
                <c:ptCount val="1"/>
                <c:pt idx="0">
                  <c:v>Older persons</c:v>
                </c:pt>
              </c:strCache>
            </c:strRef>
          </c:tx>
          <c:spPr>
            <a:solidFill>
              <a:schemeClr val="accent1"/>
            </a:solidFill>
            <a:ln>
              <a:noFill/>
            </a:ln>
            <a:effectLst/>
          </c:spPr>
          <c:invertIfNegative val="0"/>
          <c:cat>
            <c:strRef>
              <c:f>Sheet2a!$B$3:$B$52</c:f>
              <c:strCache>
                <c:ptCount val="50"/>
                <c:pt idx="0">
                  <c:v>South Sudan</c:v>
                </c:pt>
                <c:pt idx="1">
                  <c:v>Guinea-Bissau</c:v>
                </c:pt>
                <c:pt idx="2">
                  <c:v>Chad</c:v>
                </c:pt>
                <c:pt idx="3">
                  <c:v>Guinea</c:v>
                </c:pt>
                <c:pt idx="4">
                  <c:v>Malawi</c:v>
                </c:pt>
                <c:pt idx="5">
                  <c:v>Rwanda</c:v>
                </c:pt>
                <c:pt idx="6">
                  <c:v>Liberia</c:v>
                </c:pt>
                <c:pt idx="7">
                  <c:v>Ethiopia</c:v>
                </c:pt>
                <c:pt idx="8">
                  <c:v>Burundi</c:v>
                </c:pt>
                <c:pt idx="9">
                  <c:v>Madagascar</c:v>
                </c:pt>
                <c:pt idx="10">
                  <c:v>Central African Republic</c:v>
                </c:pt>
                <c:pt idx="11">
                  <c:v>Tanzania, United Republic of</c:v>
                </c:pt>
                <c:pt idx="12">
                  <c:v>Niger</c:v>
                </c:pt>
                <c:pt idx="13">
                  <c:v>Burkina Faso</c:v>
                </c:pt>
                <c:pt idx="14">
                  <c:v>Sierra Leone</c:v>
                </c:pt>
                <c:pt idx="15">
                  <c:v>Mali</c:v>
                </c:pt>
                <c:pt idx="16">
                  <c:v>Côte d'Ivoire</c:v>
                </c:pt>
                <c:pt idx="17">
                  <c:v>Zambia</c:v>
                </c:pt>
                <c:pt idx="18">
                  <c:v>Sudan</c:v>
                </c:pt>
                <c:pt idx="19">
                  <c:v>Benin</c:v>
                </c:pt>
                <c:pt idx="20">
                  <c:v>Nigeria</c:v>
                </c:pt>
                <c:pt idx="21">
                  <c:v>Uganda</c:v>
                </c:pt>
                <c:pt idx="22">
                  <c:v>Kenya</c:v>
                </c:pt>
                <c:pt idx="23">
                  <c:v>Djibouti</c:v>
                </c:pt>
                <c:pt idx="24">
                  <c:v>Angola</c:v>
                </c:pt>
                <c:pt idx="25">
                  <c:v>Congo, Democratic Republic of the</c:v>
                </c:pt>
                <c:pt idx="26">
                  <c:v>Mauritania</c:v>
                </c:pt>
                <c:pt idx="27">
                  <c:v>Gambia</c:v>
                </c:pt>
                <c:pt idx="28">
                  <c:v>Ghana</c:v>
                </c:pt>
                <c:pt idx="29">
                  <c:v>Cameroon</c:v>
                </c:pt>
                <c:pt idx="30">
                  <c:v>Togo</c:v>
                </c:pt>
                <c:pt idx="31">
                  <c:v>Zimbabwe</c:v>
                </c:pt>
                <c:pt idx="32">
                  <c:v>Congo</c:v>
                </c:pt>
                <c:pt idx="33">
                  <c:v>Morocco</c:v>
                </c:pt>
                <c:pt idx="34">
                  <c:v>Senegal</c:v>
                </c:pt>
                <c:pt idx="35">
                  <c:v>Gabon</c:v>
                </c:pt>
                <c:pt idx="36">
                  <c:v>Mozambique</c:v>
                </c:pt>
                <c:pt idx="37">
                  <c:v>Egypt</c:v>
                </c:pt>
                <c:pt idx="38">
                  <c:v>Algeria</c:v>
                </c:pt>
                <c:pt idx="39">
                  <c:v>Libya</c:v>
                </c:pt>
                <c:pt idx="40">
                  <c:v>Sao Tome and Principe</c:v>
                </c:pt>
                <c:pt idx="41">
                  <c:v>South Africa</c:v>
                </c:pt>
                <c:pt idx="42">
                  <c:v>Cabo Verde</c:v>
                </c:pt>
                <c:pt idx="43">
                  <c:v>Tunisia</c:v>
                </c:pt>
                <c:pt idx="44">
                  <c:v>Lesotho</c:v>
                </c:pt>
                <c:pt idx="45">
                  <c:v>Botswana</c:v>
                </c:pt>
                <c:pt idx="46">
                  <c:v>Eswatini</c:v>
                </c:pt>
                <c:pt idx="47">
                  <c:v>Mauritius</c:v>
                </c:pt>
                <c:pt idx="48">
                  <c:v>Namibia</c:v>
                </c:pt>
                <c:pt idx="49">
                  <c:v>Seychelles</c:v>
                </c:pt>
              </c:strCache>
            </c:strRef>
          </c:cat>
          <c:val>
            <c:numRef>
              <c:f>Sheet2a!$C$3:$C$52</c:f>
              <c:numCache>
                <c:formatCode>#,##0.0_ ;\-#,##0.0\ </c:formatCode>
                <c:ptCount val="50"/>
                <c:pt idx="0">
                  <c:v>4.1270209231179911E-2</c:v>
                </c:pt>
                <c:pt idx="1">
                  <c:v>0.24911558280533716</c:v>
                </c:pt>
                <c:pt idx="2">
                  <c:v>1</c:v>
                </c:pt>
                <c:pt idx="3">
                  <c:v>2</c:v>
                </c:pt>
                <c:pt idx="4">
                  <c:v>2.2623700000000002</c:v>
                </c:pt>
                <c:pt idx="5">
                  <c:v>3.0872742542466787</c:v>
                </c:pt>
                <c:pt idx="6">
                  <c:v>3.3536549644794551</c:v>
                </c:pt>
                <c:pt idx="7">
                  <c:v>3.8557034416799278</c:v>
                </c:pt>
                <c:pt idx="8">
                  <c:v>3.9548700000000001</c:v>
                </c:pt>
                <c:pt idx="9">
                  <c:v>4.5999999999999996</c:v>
                </c:pt>
                <c:pt idx="10">
                  <c:v>4.7351638118350881</c:v>
                </c:pt>
                <c:pt idx="11">
                  <c:v>5.5</c:v>
                </c:pt>
                <c:pt idx="12">
                  <c:v>5.8386500000000003</c:v>
                </c:pt>
                <c:pt idx="13">
                  <c:v>6.0062924024412707</c:v>
                </c:pt>
                <c:pt idx="14">
                  <c:v>7.0433900684524557</c:v>
                </c:pt>
                <c:pt idx="15">
                  <c:v>7.28</c:v>
                </c:pt>
                <c:pt idx="16">
                  <c:v>7.7</c:v>
                </c:pt>
                <c:pt idx="17">
                  <c:v>7.7570076450044416</c:v>
                </c:pt>
                <c:pt idx="18">
                  <c:v>9.4337545058938836</c:v>
                </c:pt>
                <c:pt idx="19">
                  <c:v>11</c:v>
                </c:pt>
                <c:pt idx="20">
                  <c:v>11</c:v>
                </c:pt>
                <c:pt idx="21">
                  <c:v>11.238064177801826</c:v>
                </c:pt>
                <c:pt idx="22">
                  <c:v>13.2</c:v>
                </c:pt>
                <c:pt idx="23">
                  <c:v>14.2</c:v>
                </c:pt>
                <c:pt idx="24">
                  <c:v>14.5</c:v>
                </c:pt>
                <c:pt idx="25">
                  <c:v>15</c:v>
                </c:pt>
                <c:pt idx="26">
                  <c:v>16.16391226884561</c:v>
                </c:pt>
                <c:pt idx="27">
                  <c:v>17.0444</c:v>
                </c:pt>
                <c:pt idx="28">
                  <c:v>17.994471068767279</c:v>
                </c:pt>
                <c:pt idx="29">
                  <c:v>18.858702106297301</c:v>
                </c:pt>
                <c:pt idx="30">
                  <c:v>19</c:v>
                </c:pt>
                <c:pt idx="31">
                  <c:v>21.950863043484745</c:v>
                </c:pt>
                <c:pt idx="32">
                  <c:v>22.1</c:v>
                </c:pt>
                <c:pt idx="33">
                  <c:v>23.381074633549584</c:v>
                </c:pt>
                <c:pt idx="34">
                  <c:v>29.9</c:v>
                </c:pt>
                <c:pt idx="35">
                  <c:v>38.799999999999997</c:v>
                </c:pt>
                <c:pt idx="36">
                  <c:v>52.459716760341657</c:v>
                </c:pt>
                <c:pt idx="37">
                  <c:v>57.593452115390107</c:v>
                </c:pt>
                <c:pt idx="38">
                  <c:v>63.6</c:v>
                </c:pt>
                <c:pt idx="39">
                  <c:v>70.213286980857731</c:v>
                </c:pt>
                <c:pt idx="40">
                  <c:v>71.459860965622326</c:v>
                </c:pt>
                <c:pt idx="41">
                  <c:v>81.400000000000006</c:v>
                </c:pt>
                <c:pt idx="42">
                  <c:v>84.824936953844357</c:v>
                </c:pt>
                <c:pt idx="43">
                  <c:v>85.399277241101018</c:v>
                </c:pt>
                <c:pt idx="44">
                  <c:v>94</c:v>
                </c:pt>
                <c:pt idx="45">
                  <c:v>100</c:v>
                </c:pt>
                <c:pt idx="46">
                  <c:v>100</c:v>
                </c:pt>
                <c:pt idx="47">
                  <c:v>100</c:v>
                </c:pt>
                <c:pt idx="48">
                  <c:v>100</c:v>
                </c:pt>
                <c:pt idx="49">
                  <c:v>100</c:v>
                </c:pt>
              </c:numCache>
            </c:numRef>
          </c:val>
          <c:extLst>
            <c:ext xmlns:c16="http://schemas.microsoft.com/office/drawing/2014/chart" uri="{C3380CC4-5D6E-409C-BE32-E72D297353CC}">
              <c16:uniqueId val="{00000000-9002-4616-895C-BBC5E6923B36}"/>
            </c:ext>
          </c:extLst>
        </c:ser>
        <c:ser>
          <c:idx val="1"/>
          <c:order val="1"/>
          <c:tx>
            <c:strRef>
              <c:f>Sheet2a!$D$2</c:f>
              <c:strCache>
                <c:ptCount val="1"/>
                <c:pt idx="0">
                  <c:v>Labour force covered by pension scheme (active contributors)</c:v>
                </c:pt>
              </c:strCache>
            </c:strRef>
          </c:tx>
          <c:spPr>
            <a:solidFill>
              <a:schemeClr val="accent2"/>
            </a:solidFill>
            <a:ln>
              <a:noFill/>
            </a:ln>
            <a:effectLst/>
          </c:spPr>
          <c:invertIfNegative val="0"/>
          <c:cat>
            <c:strRef>
              <c:f>Sheet2a!$B$3:$B$52</c:f>
              <c:strCache>
                <c:ptCount val="50"/>
                <c:pt idx="0">
                  <c:v>South Sudan</c:v>
                </c:pt>
                <c:pt idx="1">
                  <c:v>Guinea-Bissau</c:v>
                </c:pt>
                <c:pt idx="2">
                  <c:v>Chad</c:v>
                </c:pt>
                <c:pt idx="3">
                  <c:v>Guinea</c:v>
                </c:pt>
                <c:pt idx="4">
                  <c:v>Malawi</c:v>
                </c:pt>
                <c:pt idx="5">
                  <c:v>Rwanda</c:v>
                </c:pt>
                <c:pt idx="6">
                  <c:v>Liberia</c:v>
                </c:pt>
                <c:pt idx="7">
                  <c:v>Ethiopia</c:v>
                </c:pt>
                <c:pt idx="8">
                  <c:v>Burundi</c:v>
                </c:pt>
                <c:pt idx="9">
                  <c:v>Madagascar</c:v>
                </c:pt>
                <c:pt idx="10">
                  <c:v>Central African Republic</c:v>
                </c:pt>
                <c:pt idx="11">
                  <c:v>Tanzania, United Republic of</c:v>
                </c:pt>
                <c:pt idx="12">
                  <c:v>Niger</c:v>
                </c:pt>
                <c:pt idx="13">
                  <c:v>Burkina Faso</c:v>
                </c:pt>
                <c:pt idx="14">
                  <c:v>Sierra Leone</c:v>
                </c:pt>
                <c:pt idx="15">
                  <c:v>Mali</c:v>
                </c:pt>
                <c:pt idx="16">
                  <c:v>Côte d'Ivoire</c:v>
                </c:pt>
                <c:pt idx="17">
                  <c:v>Zambia</c:v>
                </c:pt>
                <c:pt idx="18">
                  <c:v>Sudan</c:v>
                </c:pt>
                <c:pt idx="19">
                  <c:v>Benin</c:v>
                </c:pt>
                <c:pt idx="20">
                  <c:v>Nigeria</c:v>
                </c:pt>
                <c:pt idx="21">
                  <c:v>Uganda</c:v>
                </c:pt>
                <c:pt idx="22">
                  <c:v>Kenya</c:v>
                </c:pt>
                <c:pt idx="23">
                  <c:v>Djibouti</c:v>
                </c:pt>
                <c:pt idx="24">
                  <c:v>Angola</c:v>
                </c:pt>
                <c:pt idx="25">
                  <c:v>Congo, Democratic Republic of the</c:v>
                </c:pt>
                <c:pt idx="26">
                  <c:v>Mauritania</c:v>
                </c:pt>
                <c:pt idx="27">
                  <c:v>Gambia</c:v>
                </c:pt>
                <c:pt idx="28">
                  <c:v>Ghana</c:v>
                </c:pt>
                <c:pt idx="29">
                  <c:v>Cameroon</c:v>
                </c:pt>
                <c:pt idx="30">
                  <c:v>Togo</c:v>
                </c:pt>
                <c:pt idx="31">
                  <c:v>Zimbabwe</c:v>
                </c:pt>
                <c:pt idx="32">
                  <c:v>Congo</c:v>
                </c:pt>
                <c:pt idx="33">
                  <c:v>Morocco</c:v>
                </c:pt>
                <c:pt idx="34">
                  <c:v>Senegal</c:v>
                </c:pt>
                <c:pt idx="35">
                  <c:v>Gabon</c:v>
                </c:pt>
                <c:pt idx="36">
                  <c:v>Mozambique</c:v>
                </c:pt>
                <c:pt idx="37">
                  <c:v>Egypt</c:v>
                </c:pt>
                <c:pt idx="38">
                  <c:v>Algeria</c:v>
                </c:pt>
                <c:pt idx="39">
                  <c:v>Libya</c:v>
                </c:pt>
                <c:pt idx="40">
                  <c:v>Sao Tome and Principe</c:v>
                </c:pt>
                <c:pt idx="41">
                  <c:v>South Africa</c:v>
                </c:pt>
                <c:pt idx="42">
                  <c:v>Cabo Verde</c:v>
                </c:pt>
                <c:pt idx="43">
                  <c:v>Tunisia</c:v>
                </c:pt>
                <c:pt idx="44">
                  <c:v>Lesotho</c:v>
                </c:pt>
                <c:pt idx="45">
                  <c:v>Botswana</c:v>
                </c:pt>
                <c:pt idx="46">
                  <c:v>Eswatini</c:v>
                </c:pt>
                <c:pt idx="47">
                  <c:v>Mauritius</c:v>
                </c:pt>
                <c:pt idx="48">
                  <c:v>Namibia</c:v>
                </c:pt>
                <c:pt idx="49">
                  <c:v>Seychelles</c:v>
                </c:pt>
              </c:strCache>
            </c:strRef>
          </c:cat>
          <c:val>
            <c:numRef>
              <c:f>Sheet2a!$D$3:$D$52</c:f>
              <c:numCache>
                <c:formatCode>#,##0.0_ ;\-#,##0.0\ </c:formatCode>
                <c:ptCount val="50"/>
                <c:pt idx="1">
                  <c:v>2.0008628721136001</c:v>
                </c:pt>
                <c:pt idx="2">
                  <c:v>2</c:v>
                </c:pt>
                <c:pt idx="3">
                  <c:v>14.7</c:v>
                </c:pt>
                <c:pt idx="4">
                  <c:v>4.3284948345756504</c:v>
                </c:pt>
                <c:pt idx="5">
                  <c:v>9.3112060663946892</c:v>
                </c:pt>
                <c:pt idx="6">
                  <c:v>7.5264906076209597</c:v>
                </c:pt>
                <c:pt idx="7">
                  <c:v>7.8388053920499603</c:v>
                </c:pt>
                <c:pt idx="8">
                  <c:v>5.1762785555559798</c:v>
                </c:pt>
                <c:pt idx="9">
                  <c:v>6.2</c:v>
                </c:pt>
                <c:pt idx="10">
                  <c:v>2.5930367007836899</c:v>
                </c:pt>
                <c:pt idx="11">
                  <c:v>4</c:v>
                </c:pt>
                <c:pt idx="12">
                  <c:v>2.6780426599749099</c:v>
                </c:pt>
                <c:pt idx="13">
                  <c:v>8.4026676436136096</c:v>
                </c:pt>
                <c:pt idx="14">
                  <c:v>8.0201165821949196</c:v>
                </c:pt>
                <c:pt idx="15">
                  <c:v>7.91</c:v>
                </c:pt>
                <c:pt idx="16">
                  <c:v>8.8000000000000007</c:v>
                </c:pt>
                <c:pt idx="17">
                  <c:v>13.9108273611269</c:v>
                </c:pt>
                <c:pt idx="18">
                  <c:v>3.9508741899258801</c:v>
                </c:pt>
                <c:pt idx="19">
                  <c:v>6.8</c:v>
                </c:pt>
                <c:pt idx="20">
                  <c:v>9</c:v>
                </c:pt>
                <c:pt idx="21">
                  <c:v>4.3002038869074504</c:v>
                </c:pt>
                <c:pt idx="22">
                  <c:v>11.9</c:v>
                </c:pt>
                <c:pt idx="23">
                  <c:v>10.4</c:v>
                </c:pt>
                <c:pt idx="24">
                  <c:v>12.553589795400599</c:v>
                </c:pt>
                <c:pt idx="25">
                  <c:v>14</c:v>
                </c:pt>
                <c:pt idx="26">
                  <c:v>9.9688283846758399</c:v>
                </c:pt>
                <c:pt idx="27">
                  <c:v>12.4908212560386</c:v>
                </c:pt>
                <c:pt idx="28">
                  <c:v>12.5822751687309</c:v>
                </c:pt>
                <c:pt idx="29">
                  <c:v>10.991948172729799</c:v>
                </c:pt>
                <c:pt idx="30">
                  <c:v>3.7</c:v>
                </c:pt>
                <c:pt idx="31">
                  <c:v>18.9158516701049</c:v>
                </c:pt>
                <c:pt idx="32">
                  <c:v>9.1</c:v>
                </c:pt>
                <c:pt idx="33">
                  <c:v>38.014642494923798</c:v>
                </c:pt>
                <c:pt idx="34">
                  <c:v>11.1</c:v>
                </c:pt>
                <c:pt idx="35">
                  <c:v>100</c:v>
                </c:pt>
                <c:pt idx="36">
                  <c:v>6.2196564319041299</c:v>
                </c:pt>
                <c:pt idx="37">
                  <c:v>47.046243938186599</c:v>
                </c:pt>
                <c:pt idx="38">
                  <c:v>41.033529791700303</c:v>
                </c:pt>
                <c:pt idx="39">
                  <c:v>19.600000000000001</c:v>
                </c:pt>
                <c:pt idx="40">
                  <c:v>20.8631792703451</c:v>
                </c:pt>
                <c:pt idx="41">
                  <c:v>5.43095761850409</c:v>
                </c:pt>
                <c:pt idx="42">
                  <c:v>44.012503098466098</c:v>
                </c:pt>
                <c:pt idx="43">
                  <c:v>74.908423116031301</c:v>
                </c:pt>
                <c:pt idx="44">
                  <c:v>3.8</c:v>
                </c:pt>
                <c:pt idx="45">
                  <c:v>14.217142412952599</c:v>
                </c:pt>
                <c:pt idx="46">
                  <c:v>38.889971048523698</c:v>
                </c:pt>
                <c:pt idx="47">
                  <c:v>60.9</c:v>
                </c:pt>
                <c:pt idx="48">
                  <c:v>10.4913665863037</c:v>
                </c:pt>
              </c:numCache>
            </c:numRef>
          </c:val>
          <c:extLst>
            <c:ext xmlns:c16="http://schemas.microsoft.com/office/drawing/2014/chart" uri="{C3380CC4-5D6E-409C-BE32-E72D297353CC}">
              <c16:uniqueId val="{00000001-9002-4616-895C-BBC5E6923B36}"/>
            </c:ext>
          </c:extLst>
        </c:ser>
        <c:dLbls>
          <c:showLegendKey val="0"/>
          <c:showVal val="0"/>
          <c:showCatName val="0"/>
          <c:showSerName val="0"/>
          <c:showPercent val="0"/>
          <c:showBubbleSize val="0"/>
        </c:dLbls>
        <c:gapWidth val="96"/>
        <c:axId val="1993101280"/>
        <c:axId val="1989300304"/>
      </c:barChart>
      <c:catAx>
        <c:axId val="199310128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KE"/>
          </a:p>
        </c:txPr>
        <c:crossAx val="1989300304"/>
        <c:crosses val="autoZero"/>
        <c:auto val="1"/>
        <c:lblAlgn val="ctr"/>
        <c:lblOffset val="100"/>
        <c:noMultiLvlLbl val="0"/>
      </c:catAx>
      <c:valAx>
        <c:axId val="1989300304"/>
        <c:scaling>
          <c:orientation val="minMax"/>
        </c:scaling>
        <c:delete val="0"/>
        <c:axPos val="l"/>
        <c:majorGridlines>
          <c:spPr>
            <a:ln w="9525" cap="flat" cmpd="sng" algn="ctr">
              <a:solidFill>
                <a:schemeClr val="tx1">
                  <a:lumMod val="15000"/>
                  <a:lumOff val="85000"/>
                </a:schemeClr>
              </a:solidFill>
              <a:round/>
            </a:ln>
            <a:effectLst/>
          </c:spPr>
        </c:majorGridlines>
        <c:numFmt formatCode="#,##0.0_ ;\-#,##0.0\ "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KE"/>
          </a:p>
        </c:txPr>
        <c:crossAx val="1993101280"/>
        <c:crosses val="autoZero"/>
        <c:crossBetween val="between"/>
      </c:valAx>
      <c:spPr>
        <a:noFill/>
        <a:ln>
          <a:noFill/>
        </a:ln>
        <a:effectLst/>
      </c:spPr>
    </c:plotArea>
    <c:legend>
      <c:legendPos val="b"/>
      <c:overlay val="0"/>
      <c:spPr>
        <a:noFill/>
        <a:ln>
          <a:solidFill>
            <a:schemeClr val="tx1"/>
          </a:solid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K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en-K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0442559712792327E-2"/>
          <c:y val="4.4940572620153094E-2"/>
          <c:w val="0.89139688601597322"/>
          <c:h val="0.86567196440215211"/>
        </c:manualLayout>
      </c:layout>
      <c:scatterChart>
        <c:scatterStyle val="lineMarker"/>
        <c:varyColors val="0"/>
        <c:ser>
          <c:idx val="0"/>
          <c:order val="0"/>
          <c:tx>
            <c:strRef>
              <c:f>Data!$G$4</c:f>
              <c:strCache>
                <c:ptCount val="1"/>
                <c:pt idx="0">
                  <c:v>in 2015–20</c:v>
                </c:pt>
              </c:strCache>
            </c:strRef>
          </c:tx>
          <c:spPr>
            <a:ln w="19050" cap="rnd">
              <a:noFill/>
              <a:round/>
            </a:ln>
            <a:effectLst/>
          </c:spPr>
          <c:marker>
            <c:symbol val="circle"/>
            <c:size val="5"/>
            <c:spPr>
              <a:solidFill>
                <a:srgbClr val="1E2DBE"/>
              </a:solidFill>
              <a:ln w="9525">
                <a:solidFill>
                  <a:srgbClr val="1E2DBE"/>
                </a:solidFill>
              </a:ln>
              <a:effectLst/>
            </c:spPr>
          </c:marker>
          <c:dLbls>
            <c:dLbl>
              <c:idx val="0"/>
              <c:layout>
                <c:manualLayout>
                  <c:x val="-6.9702252831695252E-3"/>
                  <c:y val="-8.7503395493471782E-3"/>
                </c:manualLayout>
              </c:layout>
              <c:tx>
                <c:rich>
                  <a:bodyPr/>
                  <a:lstStyle/>
                  <a:p>
                    <a:fld id="{B8D91502-9FA8-4D47-9D4A-47E3AF45CF18}" type="CELLRANGE">
                      <a:rPr lang="en-US"/>
                      <a:pPr/>
                      <a:t>[CELLRANGE]</a:t>
                    </a:fld>
                    <a:endParaRPr lang="en-KE"/>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8AEB-462F-8879-5646C52D4B28}"/>
                </c:ext>
              </c:extLst>
            </c:dLbl>
            <c:dLbl>
              <c:idx val="1"/>
              <c:tx>
                <c:rich>
                  <a:bodyPr/>
                  <a:lstStyle/>
                  <a:p>
                    <a:fld id="{77F7F6DD-1B3B-44E1-B165-213B9D22AC2F}"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8AEB-462F-8879-5646C52D4B28}"/>
                </c:ext>
              </c:extLst>
            </c:dLbl>
            <c:dLbl>
              <c:idx val="2"/>
              <c:tx>
                <c:rich>
                  <a:bodyPr/>
                  <a:lstStyle/>
                  <a:p>
                    <a:fld id="{096F0477-21BC-4767-B04D-565DC2E726C1}"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2-8AEB-462F-8879-5646C52D4B28}"/>
                </c:ext>
              </c:extLst>
            </c:dLbl>
            <c:dLbl>
              <c:idx val="3"/>
              <c:tx>
                <c:rich>
                  <a:bodyPr/>
                  <a:lstStyle/>
                  <a:p>
                    <a:fld id="{7097B53E-B532-45AF-827A-77A7D2FD00A9}"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3-8AEB-462F-8879-5646C52D4B28}"/>
                </c:ext>
              </c:extLst>
            </c:dLbl>
            <c:dLbl>
              <c:idx val="4"/>
              <c:tx>
                <c:rich>
                  <a:bodyPr/>
                  <a:lstStyle/>
                  <a:p>
                    <a:fld id="{D1F1B744-3B36-4BC5-B380-5306C1918724}"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4-8AEB-462F-8879-5646C52D4B28}"/>
                </c:ext>
              </c:extLst>
            </c:dLbl>
            <c:dLbl>
              <c:idx val="5"/>
              <c:tx>
                <c:rich>
                  <a:bodyPr/>
                  <a:lstStyle/>
                  <a:p>
                    <a:fld id="{D41CEC49-AB21-47CC-AF92-D65A365CD08D}"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5-8AEB-462F-8879-5646C52D4B28}"/>
                </c:ext>
              </c:extLst>
            </c:dLbl>
            <c:dLbl>
              <c:idx val="6"/>
              <c:tx>
                <c:rich>
                  <a:bodyPr/>
                  <a:lstStyle/>
                  <a:p>
                    <a:fld id="{82F0DF72-9A27-47A0-844F-5B805FE3ECE9}"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6-8AEB-462F-8879-5646C52D4B28}"/>
                </c:ext>
              </c:extLst>
            </c:dLbl>
            <c:dLbl>
              <c:idx val="7"/>
              <c:layout>
                <c:manualLayout>
                  <c:x val="-1.6556943903048325E-2"/>
                  <c:y val="2.6342249078410193E-2"/>
                </c:manualLayout>
              </c:layout>
              <c:tx>
                <c:rich>
                  <a:bodyPr/>
                  <a:lstStyle/>
                  <a:p>
                    <a:fld id="{6B64BB31-4C60-41BB-8E73-2226E70F2019}" type="CELLRANGE">
                      <a:rPr lang="en-US"/>
                      <a:pPr/>
                      <a:t>[CELLRANGE]</a:t>
                    </a:fld>
                    <a:endParaRPr lang="en-KE"/>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7-8AEB-462F-8879-5646C52D4B28}"/>
                </c:ext>
              </c:extLst>
            </c:dLbl>
            <c:dLbl>
              <c:idx val="8"/>
              <c:layout>
                <c:manualLayout>
                  <c:x val="-4.8355101218484769E-3"/>
                  <c:y val="-1.0884672631008181E-2"/>
                </c:manualLayout>
              </c:layout>
              <c:tx>
                <c:rich>
                  <a:bodyPr/>
                  <a:lstStyle/>
                  <a:p>
                    <a:fld id="{582A1FEF-0DB4-40AB-9D87-DDB48831F61A}" type="CELLRANGE">
                      <a:rPr lang="en-US"/>
                      <a:pPr/>
                      <a:t>[CELLRANGE]</a:t>
                    </a:fld>
                    <a:endParaRPr lang="en-KE"/>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8-8AEB-462F-8879-5646C52D4B28}"/>
                </c:ext>
              </c:extLst>
            </c:dLbl>
            <c:dLbl>
              <c:idx val="9"/>
              <c:tx>
                <c:rich>
                  <a:bodyPr/>
                  <a:lstStyle/>
                  <a:p>
                    <a:fld id="{5E97B6B0-6F64-49A2-B3AD-5862C3430599}" type="CELLRANGE">
                      <a:rPr lang="en-KE"/>
                      <a:pPr/>
                      <a:t>[CELLRANGE]</a:t>
                    </a:fld>
                    <a:endParaRPr lang="en-KE"/>
                  </a:p>
                </c:rich>
              </c:tx>
              <c:dLblPos val="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8AEB-462F-8879-5646C52D4B28}"/>
                </c:ext>
              </c:extLst>
            </c:dLbl>
            <c:dLbl>
              <c:idx val="10"/>
              <c:tx>
                <c:rich>
                  <a:bodyPr/>
                  <a:lstStyle/>
                  <a:p>
                    <a:fld id="{9ACACEE7-D02A-471E-9120-F3AE22F7699A}"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A-8AEB-462F-8879-5646C52D4B28}"/>
                </c:ext>
              </c:extLst>
            </c:dLbl>
            <c:dLbl>
              <c:idx val="11"/>
              <c:tx>
                <c:rich>
                  <a:bodyPr/>
                  <a:lstStyle/>
                  <a:p>
                    <a:fld id="{D877DB99-82E5-4E64-B468-D717D0E70D3F}"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B-8AEB-462F-8879-5646C52D4B28}"/>
                </c:ext>
              </c:extLst>
            </c:dLbl>
            <c:dLbl>
              <c:idx val="12"/>
              <c:tx>
                <c:rich>
                  <a:bodyPr/>
                  <a:lstStyle/>
                  <a:p>
                    <a:fld id="{5CBE7B87-EC25-4A4D-AE54-A29839CE3DF9}"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C-8AEB-462F-8879-5646C52D4B28}"/>
                </c:ext>
              </c:extLst>
            </c:dLbl>
            <c:dLbl>
              <c:idx val="13"/>
              <c:tx>
                <c:rich>
                  <a:bodyPr/>
                  <a:lstStyle/>
                  <a:p>
                    <a:fld id="{57A539C3-94D8-4543-BD66-49815D202FA5}"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D-8AEB-462F-8879-5646C52D4B28}"/>
                </c:ext>
              </c:extLst>
            </c:dLbl>
            <c:dLbl>
              <c:idx val="14"/>
              <c:tx>
                <c:rich>
                  <a:bodyPr/>
                  <a:lstStyle/>
                  <a:p>
                    <a:fld id="{B5803D01-E94C-4297-A0BC-7BED51B370B2}"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E-8AEB-462F-8879-5646C52D4B28}"/>
                </c:ext>
              </c:extLst>
            </c:dLbl>
            <c:dLbl>
              <c:idx val="15"/>
              <c:tx>
                <c:rich>
                  <a:bodyPr/>
                  <a:lstStyle/>
                  <a:p>
                    <a:fld id="{6E14490B-C9B3-4442-9837-76DDB3C8FCC4}"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F-8AEB-462F-8879-5646C52D4B28}"/>
                </c:ext>
              </c:extLst>
            </c:dLbl>
            <c:dLbl>
              <c:idx val="16"/>
              <c:tx>
                <c:rich>
                  <a:bodyPr/>
                  <a:lstStyle/>
                  <a:p>
                    <a:fld id="{23DFCBD8-094C-4948-9E5D-CCEC08C85317}"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0-8AEB-462F-8879-5646C52D4B28}"/>
                </c:ext>
              </c:extLst>
            </c:dLbl>
            <c:dLbl>
              <c:idx val="17"/>
              <c:tx>
                <c:rich>
                  <a:bodyPr/>
                  <a:lstStyle/>
                  <a:p>
                    <a:fld id="{67F593AD-B657-4951-8AC1-1642F8EDF586}"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1-8AEB-462F-8879-5646C52D4B28}"/>
                </c:ext>
              </c:extLst>
            </c:dLbl>
            <c:dLbl>
              <c:idx val="18"/>
              <c:tx>
                <c:rich>
                  <a:bodyPr/>
                  <a:lstStyle/>
                  <a:p>
                    <a:fld id="{9A07EC4E-A533-4D7B-A0A7-6BAF3116AFA3}" type="CELLRANGE">
                      <a:rPr lang="en-KE"/>
                      <a:pPr/>
                      <a:t>[CELLRANGE]</a:t>
                    </a:fld>
                    <a:endParaRPr lang="en-KE"/>
                  </a:p>
                </c:rich>
              </c:tx>
              <c:dLblPos val="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2-8AEB-462F-8879-5646C52D4B28}"/>
                </c:ext>
              </c:extLst>
            </c:dLbl>
            <c:dLbl>
              <c:idx val="19"/>
              <c:tx>
                <c:rich>
                  <a:bodyPr/>
                  <a:lstStyle/>
                  <a:p>
                    <a:fld id="{B125A44E-474B-43B7-93C6-86700DF44442}"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3-8AEB-462F-8879-5646C52D4B28}"/>
                </c:ext>
              </c:extLst>
            </c:dLbl>
            <c:dLbl>
              <c:idx val="20"/>
              <c:tx>
                <c:rich>
                  <a:bodyPr/>
                  <a:lstStyle/>
                  <a:p>
                    <a:fld id="{36237517-6563-4BBF-AFF7-51E8ABEE452A}"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4-8AEB-462F-8879-5646C52D4B28}"/>
                </c:ext>
              </c:extLst>
            </c:dLbl>
            <c:dLbl>
              <c:idx val="21"/>
              <c:tx>
                <c:rich>
                  <a:bodyPr/>
                  <a:lstStyle/>
                  <a:p>
                    <a:fld id="{F2943F37-E52A-4C66-9942-57BBC56D1F1D}"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5-8AEB-462F-8879-5646C52D4B28}"/>
                </c:ext>
              </c:extLst>
            </c:dLbl>
            <c:dLbl>
              <c:idx val="22"/>
              <c:tx>
                <c:rich>
                  <a:bodyPr/>
                  <a:lstStyle/>
                  <a:p>
                    <a:fld id="{A267EB81-5787-43AB-917E-251458B30B1B}" type="CELLRANGE">
                      <a:rPr lang="en-KE"/>
                      <a:pPr/>
                      <a:t>[CELLRANGE]</a:t>
                    </a:fld>
                    <a:endParaRPr lang="en-KE"/>
                  </a:p>
                </c:rich>
              </c:tx>
              <c:dLblPos val="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6-8AEB-462F-8879-5646C52D4B28}"/>
                </c:ext>
              </c:extLst>
            </c:dLbl>
            <c:dLbl>
              <c:idx val="23"/>
              <c:tx>
                <c:rich>
                  <a:bodyPr/>
                  <a:lstStyle/>
                  <a:p>
                    <a:fld id="{010D823A-2205-4746-ABFB-3EA0E78D95D3}"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7-8AEB-462F-8879-5646C52D4B28}"/>
                </c:ext>
              </c:extLst>
            </c:dLbl>
            <c:dLbl>
              <c:idx val="24"/>
              <c:tx>
                <c:rich>
                  <a:bodyPr/>
                  <a:lstStyle/>
                  <a:p>
                    <a:fld id="{A893D993-C7A6-4377-95A6-EF5BB2710BAE}"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8-8AEB-462F-8879-5646C52D4B28}"/>
                </c:ext>
              </c:extLst>
            </c:dLbl>
            <c:dLbl>
              <c:idx val="25"/>
              <c:layout>
                <c:manualLayout>
                  <c:x val="0"/>
                  <c:y val="-8.7807496928033971E-3"/>
                </c:manualLayout>
              </c:layout>
              <c:tx>
                <c:rich>
                  <a:bodyPr/>
                  <a:lstStyle/>
                  <a:p>
                    <a:fld id="{E30D1DFE-61A8-44D5-B55E-E461CACF0032}" type="CELLRANGE">
                      <a:rPr lang="en-US"/>
                      <a:pPr/>
                      <a:t>[CELLRANGE]</a:t>
                    </a:fld>
                    <a:endParaRPr lang="en-KE"/>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9-8AEB-462F-8879-5646C52D4B28}"/>
                </c:ext>
              </c:extLst>
            </c:dLbl>
            <c:dLbl>
              <c:idx val="26"/>
              <c:layout>
                <c:manualLayout>
                  <c:x val="-2.7880901132678075E-3"/>
                  <c:y val="2.1875848873367945E-3"/>
                </c:manualLayout>
              </c:layout>
              <c:tx>
                <c:rich>
                  <a:bodyPr/>
                  <a:lstStyle/>
                  <a:p>
                    <a:fld id="{2E1EF50A-141E-439E-B7B9-52D1A0B05821}" type="CELLRANGE">
                      <a:rPr lang="en-US"/>
                      <a:pPr/>
                      <a:t>[CELLRANGE]</a:t>
                    </a:fld>
                    <a:endParaRPr lang="en-KE"/>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A-8AEB-462F-8879-5646C52D4B28}"/>
                </c:ext>
              </c:extLst>
            </c:dLbl>
            <c:dLbl>
              <c:idx val="27"/>
              <c:tx>
                <c:rich>
                  <a:bodyPr/>
                  <a:lstStyle/>
                  <a:p>
                    <a:fld id="{9C9EEC16-0345-4A31-948E-933584341128}" type="CELLRANGE">
                      <a:rPr lang="en-KE"/>
                      <a:pPr/>
                      <a:t>[CELLRANGE]</a:t>
                    </a:fld>
                    <a:endParaRPr lang="en-KE"/>
                  </a:p>
                </c:rich>
              </c:tx>
              <c:dLblPos val="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B-8AEB-462F-8879-5646C52D4B28}"/>
                </c:ext>
              </c:extLst>
            </c:dLbl>
            <c:dLbl>
              <c:idx val="28"/>
              <c:tx>
                <c:rich>
                  <a:bodyPr/>
                  <a:lstStyle/>
                  <a:p>
                    <a:fld id="{BA0104D8-B40D-4697-BC80-5EE0C3E1CA69}" type="CELLRANGE">
                      <a:rPr lang="en-KE"/>
                      <a:pPr/>
                      <a:t>[CELLRANGE]</a:t>
                    </a:fld>
                    <a:endParaRPr lang="en-KE"/>
                  </a:p>
                </c:rich>
              </c:tx>
              <c:dLblPos val="r"/>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C-8AEB-462F-8879-5646C52D4B28}"/>
                </c:ext>
              </c:extLst>
            </c:dLbl>
            <c:dLbl>
              <c:idx val="29"/>
              <c:tx>
                <c:rich>
                  <a:bodyPr/>
                  <a:lstStyle/>
                  <a:p>
                    <a:fld id="{807A36B3-1560-4E83-84CB-FC6FDC87D5E0}"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D-8AEB-462F-8879-5646C52D4B28}"/>
                </c:ext>
              </c:extLst>
            </c:dLbl>
            <c:dLbl>
              <c:idx val="30"/>
              <c:layout>
                <c:manualLayout>
                  <c:x val="-1.2769104241255231E-2"/>
                  <c:y val="1.7243629332751177E-2"/>
                </c:manualLayout>
              </c:layout>
              <c:tx>
                <c:rich>
                  <a:bodyPr/>
                  <a:lstStyle/>
                  <a:p>
                    <a:fld id="{83B9634A-EBDD-415D-9BFD-896D7700D9BA}" type="CELLRANGE">
                      <a:rPr lang="en-US"/>
                      <a:pPr/>
                      <a:t>[CELLRANGE]</a:t>
                    </a:fld>
                    <a:endParaRPr lang="en-KE"/>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E-8AEB-462F-8879-5646C52D4B28}"/>
                </c:ext>
              </c:extLst>
            </c:dLbl>
            <c:dLbl>
              <c:idx val="31"/>
              <c:tx>
                <c:rich>
                  <a:bodyPr/>
                  <a:lstStyle/>
                  <a:p>
                    <a:fld id="{C324F817-147C-44A7-8171-00A4DD84DB06}" type="CELLRANGE">
                      <a:rPr lang="en-US"/>
                      <a:pPr/>
                      <a:t>[CELLRANGE]</a:t>
                    </a:fld>
                    <a:endParaRPr lang="en-KE"/>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F-8AEB-462F-8879-5646C52D4B28}"/>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ysClr val="windowText" lastClr="000000"/>
                    </a:solidFill>
                    <a:latin typeface="+mn-lt"/>
                    <a:ea typeface="+mn-ea"/>
                    <a:cs typeface="+mn-cs"/>
                  </a:defRPr>
                </a:pPr>
                <a:endParaRPr lang="en-KE"/>
              </a:p>
            </c:txPr>
            <c:dLblPos val="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xVal>
            <c:numRef>
              <c:f>Data!$E$5:$E$36</c:f>
              <c:numCache>
                <c:formatCode>0.0</c:formatCode>
                <c:ptCount val="32"/>
                <c:pt idx="0">
                  <c:v>1</c:v>
                </c:pt>
                <c:pt idx="1">
                  <c:v>1</c:v>
                </c:pt>
                <c:pt idx="2">
                  <c:v>1</c:v>
                </c:pt>
                <c:pt idx="3">
                  <c:v>1</c:v>
                </c:pt>
                <c:pt idx="4">
                  <c:v>2</c:v>
                </c:pt>
                <c:pt idx="5">
                  <c:v>2</c:v>
                </c:pt>
                <c:pt idx="6">
                  <c:v>2</c:v>
                </c:pt>
                <c:pt idx="7">
                  <c:v>2</c:v>
                </c:pt>
                <c:pt idx="8">
                  <c:v>3</c:v>
                </c:pt>
                <c:pt idx="9">
                  <c:v>3</c:v>
                </c:pt>
                <c:pt idx="10">
                  <c:v>3</c:v>
                </c:pt>
                <c:pt idx="11">
                  <c:v>3</c:v>
                </c:pt>
                <c:pt idx="12">
                  <c:v>3</c:v>
                </c:pt>
                <c:pt idx="13">
                  <c:v>3</c:v>
                </c:pt>
                <c:pt idx="14">
                  <c:v>4</c:v>
                </c:pt>
                <c:pt idx="15">
                  <c:v>4</c:v>
                </c:pt>
                <c:pt idx="16">
                  <c:v>5</c:v>
                </c:pt>
                <c:pt idx="17">
                  <c:v>5</c:v>
                </c:pt>
                <c:pt idx="18">
                  <c:v>6</c:v>
                </c:pt>
                <c:pt idx="19">
                  <c:v>6</c:v>
                </c:pt>
                <c:pt idx="20">
                  <c:v>6</c:v>
                </c:pt>
                <c:pt idx="21">
                  <c:v>8</c:v>
                </c:pt>
                <c:pt idx="22">
                  <c:v>10</c:v>
                </c:pt>
                <c:pt idx="23">
                  <c:v>10</c:v>
                </c:pt>
                <c:pt idx="24">
                  <c:v>10</c:v>
                </c:pt>
                <c:pt idx="25">
                  <c:v>34</c:v>
                </c:pt>
                <c:pt idx="26">
                  <c:v>42</c:v>
                </c:pt>
                <c:pt idx="27">
                  <c:v>44</c:v>
                </c:pt>
                <c:pt idx="28">
                  <c:v>69</c:v>
                </c:pt>
                <c:pt idx="29">
                  <c:v>88</c:v>
                </c:pt>
                <c:pt idx="30">
                  <c:v>93</c:v>
                </c:pt>
                <c:pt idx="31">
                  <c:v>100</c:v>
                </c:pt>
              </c:numCache>
            </c:numRef>
          </c:xVal>
          <c:yVal>
            <c:numRef>
              <c:f>Data!$G$5:$G$36</c:f>
              <c:numCache>
                <c:formatCode>0.0</c:formatCode>
                <c:ptCount val="32"/>
                <c:pt idx="0">
                  <c:v>13.2</c:v>
                </c:pt>
                <c:pt idx="1">
                  <c:v>22.3</c:v>
                </c:pt>
                <c:pt idx="2">
                  <c:v>5.5</c:v>
                </c:pt>
                <c:pt idx="3">
                  <c:v>11.238064177801826</c:v>
                </c:pt>
                <c:pt idx="4">
                  <c:v>2</c:v>
                </c:pt>
                <c:pt idx="5">
                  <c:v>7.0433900684524557</c:v>
                </c:pt>
                <c:pt idx="6">
                  <c:v>9.4337545058938836</c:v>
                </c:pt>
                <c:pt idx="7">
                  <c:v>100</c:v>
                </c:pt>
                <c:pt idx="8">
                  <c:v>11</c:v>
                </c:pt>
                <c:pt idx="9">
                  <c:v>6.0062924024412707</c:v>
                </c:pt>
                <c:pt idx="10">
                  <c:v>3.9548700000000001</c:v>
                </c:pt>
                <c:pt idx="11">
                  <c:v>3.0872742542466787</c:v>
                </c:pt>
                <c:pt idx="12">
                  <c:v>17.0444</c:v>
                </c:pt>
                <c:pt idx="13">
                  <c:v>7.7570076450044416</c:v>
                </c:pt>
                <c:pt idx="14">
                  <c:v>7.28</c:v>
                </c:pt>
                <c:pt idx="15">
                  <c:v>21.950863043484745</c:v>
                </c:pt>
                <c:pt idx="16">
                  <c:v>17.994471068767279</c:v>
                </c:pt>
                <c:pt idx="17">
                  <c:v>0.24911558280533716</c:v>
                </c:pt>
                <c:pt idx="18">
                  <c:v>3.8557034416799278</c:v>
                </c:pt>
                <c:pt idx="19">
                  <c:v>52.459716760341657</c:v>
                </c:pt>
                <c:pt idx="20">
                  <c:v>19</c:v>
                </c:pt>
                <c:pt idx="21">
                  <c:v>16.16391226884561</c:v>
                </c:pt>
                <c:pt idx="22">
                  <c:v>18.858702106297301</c:v>
                </c:pt>
                <c:pt idx="23">
                  <c:v>14.2</c:v>
                </c:pt>
                <c:pt idx="24">
                  <c:v>29.9</c:v>
                </c:pt>
                <c:pt idx="25">
                  <c:v>85.399277241101018</c:v>
                </c:pt>
                <c:pt idx="26">
                  <c:v>70.213286980857731</c:v>
                </c:pt>
                <c:pt idx="27">
                  <c:v>84.824936953844357</c:v>
                </c:pt>
                <c:pt idx="28">
                  <c:v>81.400000000000006</c:v>
                </c:pt>
                <c:pt idx="29">
                  <c:v>100</c:v>
                </c:pt>
                <c:pt idx="30">
                  <c:v>100</c:v>
                </c:pt>
                <c:pt idx="31">
                  <c:v>100</c:v>
                </c:pt>
              </c:numCache>
            </c:numRef>
          </c:yVal>
          <c:smooth val="0"/>
          <c:extLst>
            <c:ext xmlns:c15="http://schemas.microsoft.com/office/drawing/2012/chart" uri="{02D57815-91ED-43cb-92C2-25804820EDAC}">
              <c15:datalabelsRange>
                <c15:f>Data!$D$5:$D$36</c15:f>
                <c15:dlblRangeCache>
                  <c:ptCount val="32"/>
                  <c:pt idx="0">
                    <c:v>Kenya</c:v>
                  </c:pt>
                  <c:pt idx="1">
                    <c:v>Papua New Guinea</c:v>
                  </c:pt>
                  <c:pt idx="2">
                    <c:v>Tanzania, United Rep. of</c:v>
                  </c:pt>
                  <c:pt idx="3">
                    <c:v>Uganda</c:v>
                  </c:pt>
                  <c:pt idx="4">
                    <c:v>Guinea</c:v>
                  </c:pt>
                  <c:pt idx="5">
                    <c:v>Sierra Leone</c:v>
                  </c:pt>
                  <c:pt idx="6">
                    <c:v>Sudan</c:v>
                  </c:pt>
                  <c:pt idx="7">
                    <c:v>Eswatini</c:v>
                  </c:pt>
                  <c:pt idx="8">
                    <c:v>Benin</c:v>
                  </c:pt>
                  <c:pt idx="9">
                    <c:v>Burkina Faso</c:v>
                  </c:pt>
                  <c:pt idx="10">
                    <c:v>Burundi</c:v>
                  </c:pt>
                  <c:pt idx="11">
                    <c:v>Rwanda</c:v>
                  </c:pt>
                  <c:pt idx="12">
                    <c:v>Gambia</c:v>
                  </c:pt>
                  <c:pt idx="13">
                    <c:v>Zambia</c:v>
                  </c:pt>
                  <c:pt idx="14">
                    <c:v>Mali</c:v>
                  </c:pt>
                  <c:pt idx="15">
                    <c:v>Zimbabwe</c:v>
                  </c:pt>
                  <c:pt idx="16">
                    <c:v>Ghana</c:v>
                  </c:pt>
                  <c:pt idx="17">
                    <c:v>Guinea-Bissau</c:v>
                  </c:pt>
                  <c:pt idx="18">
                    <c:v>Ethiopia</c:v>
                  </c:pt>
                  <c:pt idx="19">
                    <c:v>Mozambique</c:v>
                  </c:pt>
                  <c:pt idx="20">
                    <c:v>Togo</c:v>
                  </c:pt>
                  <c:pt idx="21">
                    <c:v>Mauritania</c:v>
                  </c:pt>
                  <c:pt idx="22">
                    <c:v>Cameroon</c:v>
                  </c:pt>
                  <c:pt idx="23">
                    <c:v>Djibouti</c:v>
                  </c:pt>
                  <c:pt idx="24">
                    <c:v>Senegal</c:v>
                  </c:pt>
                  <c:pt idx="25">
                    <c:v>Tunisia</c:v>
                  </c:pt>
                  <c:pt idx="26">
                    <c:v>Libya</c:v>
                  </c:pt>
                  <c:pt idx="27">
                    <c:v>Cabo Verde</c:v>
                  </c:pt>
                  <c:pt idx="28">
                    <c:v>South Africa</c:v>
                  </c:pt>
                  <c:pt idx="29">
                    <c:v>Namibia</c:v>
                  </c:pt>
                  <c:pt idx="30">
                    <c:v>Botswana</c:v>
                  </c:pt>
                  <c:pt idx="31">
                    <c:v>Mauritius</c:v>
                  </c:pt>
                </c15:dlblRangeCache>
              </c15:datalabelsRange>
            </c:ext>
            <c:ext xmlns:c16="http://schemas.microsoft.com/office/drawing/2014/chart" uri="{C3380CC4-5D6E-409C-BE32-E72D297353CC}">
              <c16:uniqueId val="{00000020-8AEB-462F-8879-5646C52D4B28}"/>
            </c:ext>
          </c:extLst>
        </c:ser>
        <c:dLbls>
          <c:dLblPos val="r"/>
          <c:showLegendKey val="0"/>
          <c:showVal val="1"/>
          <c:showCatName val="0"/>
          <c:showSerName val="0"/>
          <c:showPercent val="0"/>
          <c:showBubbleSize val="0"/>
        </c:dLbls>
        <c:axId val="242746792"/>
        <c:axId val="242747184"/>
      </c:scatterChart>
      <c:valAx>
        <c:axId val="242746792"/>
        <c:scaling>
          <c:orientation val="minMax"/>
          <c:max val="100"/>
          <c:min val="0"/>
        </c:scaling>
        <c:delete val="0"/>
        <c:axPos val="b"/>
        <c:majorGridlines>
          <c:spPr>
            <a:ln w="6350"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r>
                  <a:rPr lang="en-GB" sz="1100" b="0" i="0" baseline="0">
                    <a:effectLst/>
                  </a:rPr>
                  <a:t>Persons above retirement age receiving an old-age pension in 20</a:t>
                </a:r>
                <a:r>
                  <a:rPr lang="en-US" altLang="zh-CN" sz="1100" b="0" i="0" baseline="0">
                    <a:effectLst/>
                  </a:rPr>
                  <a:t>00</a:t>
                </a:r>
                <a:r>
                  <a:rPr lang="en-GB" sz="1100" b="0" i="0" baseline="0">
                    <a:effectLst/>
                  </a:rPr>
                  <a:t>–</a:t>
                </a:r>
                <a:r>
                  <a:rPr lang="en-US" altLang="zh-CN" sz="1100" b="0" i="0" baseline="0">
                    <a:effectLst/>
                  </a:rPr>
                  <a:t>05</a:t>
                </a:r>
                <a:r>
                  <a:rPr lang="en-GB" sz="1100" b="0" i="0" baseline="0">
                    <a:effectLst/>
                  </a:rPr>
                  <a:t> (%)</a:t>
                </a:r>
                <a:endParaRPr lang="en-GB" sz="800">
                  <a:effectLst/>
                </a:endParaRPr>
              </a:p>
            </c:rich>
          </c:tx>
          <c:overlay val="0"/>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en-KE"/>
            </a:p>
          </c:txPr>
        </c:title>
        <c:numFmt formatCode="0" sourceLinked="0"/>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KE"/>
          </a:p>
        </c:txPr>
        <c:crossAx val="242747184"/>
        <c:crosses val="autoZero"/>
        <c:crossBetween val="midCat"/>
      </c:valAx>
      <c:valAx>
        <c:axId val="242747184"/>
        <c:scaling>
          <c:orientation val="minMax"/>
          <c:max val="100"/>
        </c:scaling>
        <c:delete val="0"/>
        <c:axPos val="l"/>
        <c:majorGridlines>
          <c:spPr>
            <a:ln w="6350"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r>
                  <a:rPr lang="en-GB" sz="1100" b="0" i="0" baseline="0" dirty="0">
                    <a:solidFill>
                      <a:sysClr val="windowText" lastClr="000000"/>
                    </a:solidFill>
                    <a:effectLst/>
                  </a:rPr>
                  <a:t>Persons above retirement age receiving an old-age pension in 2015–20 (%)</a:t>
                </a:r>
                <a:endParaRPr lang="en-GB" sz="1100" dirty="0">
                  <a:solidFill>
                    <a:sysClr val="windowText" lastClr="000000"/>
                  </a:solidFill>
                  <a:effectLst/>
                </a:endParaRPr>
              </a:p>
            </c:rich>
          </c:tx>
          <c:overlay val="0"/>
          <c:spPr>
            <a:noFill/>
            <a:ln>
              <a:noFill/>
            </a:ln>
            <a:effectLst/>
          </c:spPr>
          <c:txPr>
            <a:bodyPr rot="-5400000" spcFirstLastPara="1" vertOverflow="ellipsis" vert="horz" wrap="square" anchor="ctr" anchorCtr="1"/>
            <a:lstStyle/>
            <a:p>
              <a:pPr>
                <a:defRPr sz="1000" b="0" i="0" u="none" strike="noStrike" kern="1200" baseline="0">
                  <a:solidFill>
                    <a:sysClr val="windowText" lastClr="000000"/>
                  </a:solidFill>
                  <a:latin typeface="+mn-lt"/>
                  <a:ea typeface="+mn-ea"/>
                  <a:cs typeface="+mn-cs"/>
                </a:defRPr>
              </a:pPr>
              <a:endParaRPr lang="en-KE"/>
            </a:p>
          </c:txPr>
        </c:title>
        <c:numFmt formatCode="0" sourceLinked="0"/>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KE"/>
          </a:p>
        </c:txPr>
        <c:crossAx val="242746792"/>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KE"/>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en-GB" sz="2700" b="0" i="0" u="none" strike="noStrike" kern="1200" spc="0" baseline="0">
                <a:solidFill>
                  <a:srgbClr val="0070C0"/>
                </a:solidFill>
                <a:latin typeface="+mn-lt"/>
                <a:ea typeface="+mn-ea"/>
                <a:cs typeface="+mn-cs"/>
              </a:defRPr>
            </a:pPr>
            <a:r>
              <a:rPr lang="en-GB" sz="2000" kern="1200" dirty="0">
                <a:solidFill>
                  <a:srgbClr val="0070C0"/>
                </a:solidFill>
                <a:latin typeface="+mn-lt"/>
                <a:ea typeface="+mn-ea"/>
                <a:cs typeface="+mn-cs"/>
              </a:rPr>
              <a:t>Figure 4: Pension asset allocation in 2021 (%)</a:t>
            </a:r>
          </a:p>
        </c:rich>
      </c:tx>
      <c:layout>
        <c:manualLayout>
          <c:xMode val="edge"/>
          <c:yMode val="edge"/>
          <c:x val="3.8043478260869568E-2"/>
          <c:y val="5.8372849914210293E-3"/>
        </c:manualLayout>
      </c:layout>
      <c:overlay val="0"/>
      <c:spPr>
        <a:noFill/>
        <a:ln>
          <a:noFill/>
        </a:ln>
        <a:effectLst/>
      </c:spPr>
      <c:txPr>
        <a:bodyPr rot="0" spcFirstLastPara="1" vertOverflow="ellipsis" vert="horz" wrap="square" anchor="ctr" anchorCtr="1"/>
        <a:lstStyle/>
        <a:p>
          <a:pPr>
            <a:defRPr lang="en-GB" sz="2700" b="0" i="0" u="none" strike="noStrike" kern="1200" spc="0" baseline="0">
              <a:solidFill>
                <a:srgbClr val="0070C0"/>
              </a:solidFill>
              <a:latin typeface="+mn-lt"/>
              <a:ea typeface="+mn-ea"/>
              <a:cs typeface="+mn-cs"/>
            </a:defRPr>
          </a:pPr>
          <a:endParaRPr lang="en-KE"/>
        </a:p>
      </c:txPr>
    </c:title>
    <c:autoTitleDeleted val="0"/>
    <c:plotArea>
      <c:layout/>
      <c:barChart>
        <c:barDir val="col"/>
        <c:grouping val="stacked"/>
        <c:varyColors val="0"/>
        <c:ser>
          <c:idx val="0"/>
          <c:order val="0"/>
          <c:tx>
            <c:strRef>
              <c:f>asset.alloc2021!$B$3</c:f>
              <c:strCache>
                <c:ptCount val="1"/>
                <c:pt idx="0">
                  <c:v>Equities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rgbClr val="FF0000"/>
                    </a:solidFill>
                    <a:latin typeface="+mn-lt"/>
                    <a:ea typeface="+mn-ea"/>
                    <a:cs typeface="+mn-cs"/>
                  </a:defRPr>
                </a:pPr>
                <a:endParaRPr lang="en-K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asset.alloc2021!$A$4:$A$17</c:f>
              <c:strCache>
                <c:ptCount val="14"/>
                <c:pt idx="0">
                  <c:v>Angola</c:v>
                </c:pt>
                <c:pt idx="1">
                  <c:v>Botswana</c:v>
                </c:pt>
                <c:pt idx="2">
                  <c:v>Malawi</c:v>
                </c:pt>
                <c:pt idx="3">
                  <c:v>Mauritius</c:v>
                </c:pt>
                <c:pt idx="4">
                  <c:v>Mozambique</c:v>
                </c:pt>
                <c:pt idx="5">
                  <c:v>Namibia</c:v>
                </c:pt>
                <c:pt idx="6">
                  <c:v>Zambia</c:v>
                </c:pt>
                <c:pt idx="7">
                  <c:v>Zimbabwe</c:v>
                </c:pt>
                <c:pt idx="8">
                  <c:v>Ghana</c:v>
                </c:pt>
                <c:pt idx="9">
                  <c:v>Nigeria</c:v>
                </c:pt>
                <c:pt idx="10">
                  <c:v>Kenya</c:v>
                </c:pt>
                <c:pt idx="11">
                  <c:v>Uganda</c:v>
                </c:pt>
                <c:pt idx="12">
                  <c:v>Egypt</c:v>
                </c:pt>
                <c:pt idx="13">
                  <c:v>Morocco</c:v>
                </c:pt>
              </c:strCache>
            </c:strRef>
          </c:cat>
          <c:val>
            <c:numRef>
              <c:f>asset.alloc2021!$B$4:$B$17</c:f>
              <c:numCache>
                <c:formatCode>0.0</c:formatCode>
                <c:ptCount val="14"/>
                <c:pt idx="0">
                  <c:v>0.74937475465162107</c:v>
                </c:pt>
                <c:pt idx="1">
                  <c:v>67.21611671352639</c:v>
                </c:pt>
                <c:pt idx="2">
                  <c:v>53.970884287855064</c:v>
                </c:pt>
                <c:pt idx="3">
                  <c:v>53.829524530767202</c:v>
                </c:pt>
                <c:pt idx="4">
                  <c:v>3.1743483190735278</c:v>
                </c:pt>
                <c:pt idx="5">
                  <c:v>51.491278930598483</c:v>
                </c:pt>
                <c:pt idx="6" formatCode="#,##0.0">
                  <c:v>17.969294016819326</c:v>
                </c:pt>
                <c:pt idx="7" formatCode="#,##0.0">
                  <c:v>53.052986353497303</c:v>
                </c:pt>
                <c:pt idx="8">
                  <c:v>1.5648203965559602</c:v>
                </c:pt>
                <c:pt idx="9">
                  <c:v>8.0279765155231413</c:v>
                </c:pt>
                <c:pt idx="10">
                  <c:v>16.677973074197251</c:v>
                </c:pt>
                <c:pt idx="11">
                  <c:v>14.830652642784468</c:v>
                </c:pt>
                <c:pt idx="12">
                  <c:v>2.8957222084849343</c:v>
                </c:pt>
                <c:pt idx="13">
                  <c:v>50.577206827411018</c:v>
                </c:pt>
              </c:numCache>
            </c:numRef>
          </c:val>
          <c:extLst>
            <c:ext xmlns:c16="http://schemas.microsoft.com/office/drawing/2014/chart" uri="{C3380CC4-5D6E-409C-BE32-E72D297353CC}">
              <c16:uniqueId val="{00000000-EB09-46AD-A0BF-47E3DA6A53E9}"/>
            </c:ext>
          </c:extLst>
        </c:ser>
        <c:ser>
          <c:idx val="1"/>
          <c:order val="1"/>
          <c:tx>
            <c:strRef>
              <c:f>asset.alloc2021!$C$3</c:f>
              <c:strCache>
                <c:ptCount val="1"/>
                <c:pt idx="0">
                  <c:v>Bonds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K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asset.alloc2021!$A$4:$A$17</c:f>
              <c:strCache>
                <c:ptCount val="14"/>
                <c:pt idx="0">
                  <c:v>Angola</c:v>
                </c:pt>
                <c:pt idx="1">
                  <c:v>Botswana</c:v>
                </c:pt>
                <c:pt idx="2">
                  <c:v>Malawi</c:v>
                </c:pt>
                <c:pt idx="3">
                  <c:v>Mauritius</c:v>
                </c:pt>
                <c:pt idx="4">
                  <c:v>Mozambique</c:v>
                </c:pt>
                <c:pt idx="5">
                  <c:v>Namibia</c:v>
                </c:pt>
                <c:pt idx="6">
                  <c:v>Zambia</c:v>
                </c:pt>
                <c:pt idx="7">
                  <c:v>Zimbabwe</c:v>
                </c:pt>
                <c:pt idx="8">
                  <c:v>Ghana</c:v>
                </c:pt>
                <c:pt idx="9">
                  <c:v>Nigeria</c:v>
                </c:pt>
                <c:pt idx="10">
                  <c:v>Kenya</c:v>
                </c:pt>
                <c:pt idx="11">
                  <c:v>Uganda</c:v>
                </c:pt>
                <c:pt idx="12">
                  <c:v>Egypt</c:v>
                </c:pt>
                <c:pt idx="13">
                  <c:v>Morocco</c:v>
                </c:pt>
              </c:strCache>
            </c:strRef>
          </c:cat>
          <c:val>
            <c:numRef>
              <c:f>asset.alloc2021!$C$4:$C$17</c:f>
              <c:numCache>
                <c:formatCode>0.0</c:formatCode>
                <c:ptCount val="14"/>
                <c:pt idx="0">
                  <c:v>38.505631550505321</c:v>
                </c:pt>
                <c:pt idx="1">
                  <c:v>13.74609097046732</c:v>
                </c:pt>
                <c:pt idx="2">
                  <c:v>33.219573988004072</c:v>
                </c:pt>
                <c:pt idx="3">
                  <c:v>34.056102366470213</c:v>
                </c:pt>
                <c:pt idx="4">
                  <c:v>75.06732321627301</c:v>
                </c:pt>
                <c:pt idx="5">
                  <c:v>29.438330150590712</c:v>
                </c:pt>
                <c:pt idx="6" formatCode="#,##0.0">
                  <c:v>31.402324709411324</c:v>
                </c:pt>
                <c:pt idx="7" formatCode="#,##0.0">
                  <c:v>1.4034854884173591</c:v>
                </c:pt>
                <c:pt idx="8">
                  <c:v>88.879993398786539</c:v>
                </c:pt>
                <c:pt idx="9">
                  <c:v>76.977530551107733</c:v>
                </c:pt>
                <c:pt idx="10">
                  <c:v>46.128163546576879</c:v>
                </c:pt>
                <c:pt idx="11">
                  <c:v>76.617390804628229</c:v>
                </c:pt>
                <c:pt idx="12">
                  <c:v>79.016390547175803</c:v>
                </c:pt>
                <c:pt idx="13">
                  <c:v>39.933541652803811</c:v>
                </c:pt>
              </c:numCache>
            </c:numRef>
          </c:val>
          <c:extLst>
            <c:ext xmlns:c16="http://schemas.microsoft.com/office/drawing/2014/chart" uri="{C3380CC4-5D6E-409C-BE32-E72D297353CC}">
              <c16:uniqueId val="{00000001-EB09-46AD-A0BF-47E3DA6A53E9}"/>
            </c:ext>
          </c:extLst>
        </c:ser>
        <c:ser>
          <c:idx val="2"/>
          <c:order val="2"/>
          <c:tx>
            <c:strRef>
              <c:f>asset.alloc2021!$D$3</c:f>
              <c:strCache>
                <c:ptCount val="1"/>
                <c:pt idx="0">
                  <c:v>Cash</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rgbClr val="0070C0"/>
                    </a:solidFill>
                    <a:latin typeface="+mn-lt"/>
                    <a:ea typeface="+mn-ea"/>
                    <a:cs typeface="+mn-cs"/>
                  </a:defRPr>
                </a:pPr>
                <a:endParaRPr lang="en-K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asset.alloc2021!$A$4:$A$17</c:f>
              <c:strCache>
                <c:ptCount val="14"/>
                <c:pt idx="0">
                  <c:v>Angola</c:v>
                </c:pt>
                <c:pt idx="1">
                  <c:v>Botswana</c:v>
                </c:pt>
                <c:pt idx="2">
                  <c:v>Malawi</c:v>
                </c:pt>
                <c:pt idx="3">
                  <c:v>Mauritius</c:v>
                </c:pt>
                <c:pt idx="4">
                  <c:v>Mozambique</c:v>
                </c:pt>
                <c:pt idx="5">
                  <c:v>Namibia</c:v>
                </c:pt>
                <c:pt idx="6">
                  <c:v>Zambia</c:v>
                </c:pt>
                <c:pt idx="7">
                  <c:v>Zimbabwe</c:v>
                </c:pt>
                <c:pt idx="8">
                  <c:v>Ghana</c:v>
                </c:pt>
                <c:pt idx="9">
                  <c:v>Nigeria</c:v>
                </c:pt>
                <c:pt idx="10">
                  <c:v>Kenya</c:v>
                </c:pt>
                <c:pt idx="11">
                  <c:v>Uganda</c:v>
                </c:pt>
                <c:pt idx="12">
                  <c:v>Egypt</c:v>
                </c:pt>
                <c:pt idx="13">
                  <c:v>Morocco</c:v>
                </c:pt>
              </c:strCache>
            </c:strRef>
          </c:cat>
          <c:val>
            <c:numRef>
              <c:f>asset.alloc2021!$D$4:$D$17</c:f>
              <c:numCache>
                <c:formatCode>0.0</c:formatCode>
                <c:ptCount val="14"/>
                <c:pt idx="0">
                  <c:v>54.830130203547156</c:v>
                </c:pt>
                <c:pt idx="1">
                  <c:v>6.3243917375426255</c:v>
                </c:pt>
                <c:pt idx="2">
                  <c:v>9.0772761092646288</c:v>
                </c:pt>
                <c:pt idx="3">
                  <c:v>9.9186913317281444</c:v>
                </c:pt>
                <c:pt idx="4">
                  <c:v>8.5003234749130243</c:v>
                </c:pt>
                <c:pt idx="5">
                  <c:v>9.1136372098961136</c:v>
                </c:pt>
                <c:pt idx="6" formatCode="#,##0.0">
                  <c:v>19.484171621404467</c:v>
                </c:pt>
                <c:pt idx="7" formatCode="#,##0.0">
                  <c:v>1.0351588265263427</c:v>
                </c:pt>
                <c:pt idx="8">
                  <c:v>6.3975531590976589</c:v>
                </c:pt>
                <c:pt idx="9">
                  <c:v>0.4603876851500483</c:v>
                </c:pt>
                <c:pt idx="10">
                  <c:v>2.4163140179625282</c:v>
                </c:pt>
                <c:pt idx="11">
                  <c:v>1.5575167885973922</c:v>
                </c:pt>
                <c:pt idx="12">
                  <c:v>15.415592214490092</c:v>
                </c:pt>
                <c:pt idx="13">
                  <c:v>1.56783925579012</c:v>
                </c:pt>
              </c:numCache>
            </c:numRef>
          </c:val>
          <c:extLst>
            <c:ext xmlns:c16="http://schemas.microsoft.com/office/drawing/2014/chart" uri="{C3380CC4-5D6E-409C-BE32-E72D297353CC}">
              <c16:uniqueId val="{00000002-EB09-46AD-A0BF-47E3DA6A53E9}"/>
            </c:ext>
          </c:extLst>
        </c:ser>
        <c:ser>
          <c:idx val="3"/>
          <c:order val="3"/>
          <c:tx>
            <c:strRef>
              <c:f>asset.alloc2021!$E$3</c:f>
              <c:strCache>
                <c:ptCount val="1"/>
                <c:pt idx="0">
                  <c:v>Other</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K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asset.alloc2021!$A$4:$A$17</c:f>
              <c:strCache>
                <c:ptCount val="14"/>
                <c:pt idx="0">
                  <c:v>Angola</c:v>
                </c:pt>
                <c:pt idx="1">
                  <c:v>Botswana</c:v>
                </c:pt>
                <c:pt idx="2">
                  <c:v>Malawi</c:v>
                </c:pt>
                <c:pt idx="3">
                  <c:v>Mauritius</c:v>
                </c:pt>
                <c:pt idx="4">
                  <c:v>Mozambique</c:v>
                </c:pt>
                <c:pt idx="5">
                  <c:v>Namibia</c:v>
                </c:pt>
                <c:pt idx="6">
                  <c:v>Zambia</c:v>
                </c:pt>
                <c:pt idx="7">
                  <c:v>Zimbabwe</c:v>
                </c:pt>
                <c:pt idx="8">
                  <c:v>Ghana</c:v>
                </c:pt>
                <c:pt idx="9">
                  <c:v>Nigeria</c:v>
                </c:pt>
                <c:pt idx="10">
                  <c:v>Kenya</c:v>
                </c:pt>
                <c:pt idx="11">
                  <c:v>Uganda</c:v>
                </c:pt>
                <c:pt idx="12">
                  <c:v>Egypt</c:v>
                </c:pt>
                <c:pt idx="13">
                  <c:v>Morocco</c:v>
                </c:pt>
              </c:strCache>
            </c:strRef>
          </c:cat>
          <c:val>
            <c:numRef>
              <c:f>asset.alloc2021!$E$4:$E$17</c:f>
              <c:numCache>
                <c:formatCode>0.0</c:formatCode>
                <c:ptCount val="14"/>
                <c:pt idx="0">
                  <c:v>5.3927972296375657</c:v>
                </c:pt>
                <c:pt idx="1">
                  <c:v>12.713400578463663</c:v>
                </c:pt>
                <c:pt idx="2">
                  <c:v>3.7322656148762405</c:v>
                </c:pt>
                <c:pt idx="3">
                  <c:v>2.1956817710344438</c:v>
                </c:pt>
                <c:pt idx="4">
                  <c:v>13.258004989740442</c:v>
                </c:pt>
                <c:pt idx="5">
                  <c:v>9.9567537089146896</c:v>
                </c:pt>
                <c:pt idx="6" formatCode="#,##0.0">
                  <c:v>17.241148427875089</c:v>
                </c:pt>
                <c:pt idx="7" formatCode="#,##0.0">
                  <c:v>44.508369331558995</c:v>
                </c:pt>
                <c:pt idx="8">
                  <c:v>-1.3216094885137863E-12</c:v>
                </c:pt>
                <c:pt idx="9">
                  <c:v>14.534105248219078</c:v>
                </c:pt>
                <c:pt idx="10">
                  <c:v>34.77754936126334</c:v>
                </c:pt>
                <c:pt idx="11">
                  <c:v>6.9944397639899023</c:v>
                </c:pt>
                <c:pt idx="12">
                  <c:v>2.6722950298491668</c:v>
                </c:pt>
                <c:pt idx="13">
                  <c:v>7.9214122639950517</c:v>
                </c:pt>
              </c:numCache>
            </c:numRef>
          </c:val>
          <c:extLst>
            <c:ext xmlns:c16="http://schemas.microsoft.com/office/drawing/2014/chart" uri="{C3380CC4-5D6E-409C-BE32-E72D297353CC}">
              <c16:uniqueId val="{00000003-EB09-46AD-A0BF-47E3DA6A53E9}"/>
            </c:ext>
          </c:extLst>
        </c:ser>
        <c:dLbls>
          <c:showLegendKey val="0"/>
          <c:showVal val="0"/>
          <c:showCatName val="0"/>
          <c:showSerName val="0"/>
          <c:showPercent val="0"/>
          <c:showBubbleSize val="0"/>
        </c:dLbls>
        <c:gapWidth val="108"/>
        <c:overlap val="100"/>
        <c:axId val="1498243392"/>
        <c:axId val="1488575824"/>
      </c:barChart>
      <c:catAx>
        <c:axId val="149824339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5400000" spcFirstLastPara="1" vertOverflow="ellipsis"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KE"/>
          </a:p>
        </c:txPr>
        <c:crossAx val="1488575824"/>
        <c:crosses val="autoZero"/>
        <c:auto val="1"/>
        <c:lblAlgn val="ctr"/>
        <c:lblOffset val="100"/>
        <c:noMultiLvlLbl val="0"/>
      </c:catAx>
      <c:valAx>
        <c:axId val="1488575824"/>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KE"/>
          </a:p>
        </c:txPr>
        <c:crossAx val="1498243392"/>
        <c:crosses val="autoZero"/>
        <c:crossBetween val="between"/>
      </c:valAx>
      <c:spPr>
        <a:noFill/>
        <a:ln>
          <a:noFill/>
        </a:ln>
        <a:effectLst/>
      </c:spPr>
    </c:plotArea>
    <c:legend>
      <c:legendPos val="b"/>
      <c:overlay val="0"/>
      <c:spPr>
        <a:noFill/>
        <a:ln>
          <a:solidFill>
            <a:schemeClr val="tx1"/>
          </a:solid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K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ysClr val="windowText" lastClr="000000"/>
      </a:solidFill>
    </a:ln>
    <a:effectLst/>
  </c:spPr>
  <c:txPr>
    <a:bodyPr/>
    <a:lstStyle/>
    <a:p>
      <a:pPr>
        <a:defRPr/>
      </a:pPr>
      <a:endParaRPr lang="en-KE"/>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2200" b="0" i="0" u="none" strike="noStrike" kern="1200" spc="0" baseline="0">
                <a:solidFill>
                  <a:srgbClr val="0070C0"/>
                </a:solidFill>
                <a:latin typeface="+mn-lt"/>
                <a:ea typeface="+mn-ea"/>
                <a:cs typeface="+mn-cs"/>
              </a:defRPr>
            </a:pPr>
            <a:r>
              <a:rPr lang="en-GB" sz="2000" dirty="0">
                <a:solidFill>
                  <a:srgbClr val="0070C0"/>
                </a:solidFill>
              </a:rPr>
              <a:t>Figure 5:</a:t>
            </a:r>
            <a:r>
              <a:rPr lang="en-GB" sz="2000" baseline="0" dirty="0">
                <a:solidFill>
                  <a:srgbClr val="0070C0"/>
                </a:solidFill>
              </a:rPr>
              <a:t> Comparison of n</a:t>
            </a:r>
            <a:r>
              <a:rPr lang="en-GB" sz="2000" dirty="0">
                <a:solidFill>
                  <a:srgbClr val="0070C0"/>
                </a:solidFill>
              </a:rPr>
              <a:t>ominal and real pension returns in</a:t>
            </a:r>
            <a:r>
              <a:rPr lang="en-GB" sz="2000" baseline="0" dirty="0">
                <a:solidFill>
                  <a:srgbClr val="0070C0"/>
                </a:solidFill>
              </a:rPr>
              <a:t> 2022 (%)</a:t>
            </a:r>
            <a:endParaRPr lang="en-GB" sz="2000" dirty="0">
              <a:solidFill>
                <a:srgbClr val="0070C0"/>
              </a:solidFill>
            </a:endParaRPr>
          </a:p>
        </c:rich>
      </c:tx>
      <c:layout>
        <c:manualLayout>
          <c:xMode val="edge"/>
          <c:yMode val="edge"/>
          <c:x val="0.1001011800068133"/>
          <c:y val="1.1185754818402982E-2"/>
        </c:manualLayout>
      </c:layout>
      <c:overlay val="0"/>
      <c:spPr>
        <a:noFill/>
        <a:ln>
          <a:noFill/>
        </a:ln>
        <a:effectLst/>
      </c:spPr>
      <c:txPr>
        <a:bodyPr rot="0" spcFirstLastPara="1" vertOverflow="ellipsis" vert="horz" wrap="square" anchor="ctr" anchorCtr="1"/>
        <a:lstStyle/>
        <a:p>
          <a:pPr algn="ctr">
            <a:defRPr sz="2200" b="0" i="0" u="none" strike="noStrike" kern="1200" spc="0" baseline="0">
              <a:solidFill>
                <a:srgbClr val="0070C0"/>
              </a:solidFill>
              <a:latin typeface="+mn-lt"/>
              <a:ea typeface="+mn-ea"/>
              <a:cs typeface="+mn-cs"/>
            </a:defRPr>
          </a:pPr>
          <a:endParaRPr lang="en-KE"/>
        </a:p>
      </c:txPr>
    </c:title>
    <c:autoTitleDeleted val="0"/>
    <c:plotArea>
      <c:layout>
        <c:manualLayout>
          <c:layoutTarget val="inner"/>
          <c:xMode val="edge"/>
          <c:yMode val="edge"/>
          <c:x val="8.2916205955996997E-2"/>
          <c:y val="9.5444775132275145E-2"/>
          <c:w val="0.89308779060671717"/>
          <c:h val="0.78106349987501567"/>
        </c:manualLayout>
      </c:layout>
      <c:barChart>
        <c:barDir val="col"/>
        <c:grouping val="clustered"/>
        <c:varyColors val="0"/>
        <c:ser>
          <c:idx val="0"/>
          <c:order val="0"/>
          <c:tx>
            <c:strRef>
              <c:f>'nominal r'!$Z$6</c:f>
              <c:strCache>
                <c:ptCount val="1"/>
                <c:pt idx="0">
                  <c:v>Nominal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K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'nominal r'!$Y$7:$Y$17</c:f>
              <c:strCache>
                <c:ptCount val="11"/>
                <c:pt idx="0">
                  <c:v>Botswana</c:v>
                </c:pt>
                <c:pt idx="1">
                  <c:v>Egypt</c:v>
                </c:pt>
                <c:pt idx="2">
                  <c:v>Ghana</c:v>
                </c:pt>
                <c:pt idx="3">
                  <c:v>Kenya</c:v>
                </c:pt>
                <c:pt idx="4">
                  <c:v>Lesotho</c:v>
                </c:pt>
                <c:pt idx="5">
                  <c:v>Malawi</c:v>
                </c:pt>
                <c:pt idx="6">
                  <c:v>Morocco</c:v>
                </c:pt>
                <c:pt idx="7">
                  <c:v>Namibia</c:v>
                </c:pt>
                <c:pt idx="8">
                  <c:v>Nigeria</c:v>
                </c:pt>
                <c:pt idx="9">
                  <c:v>Zambia</c:v>
                </c:pt>
                <c:pt idx="10">
                  <c:v>Zimbabwe</c:v>
                </c:pt>
              </c:strCache>
            </c:strRef>
          </c:cat>
          <c:val>
            <c:numRef>
              <c:f>'nominal r'!$Z$7:$Z$17</c:f>
              <c:numCache>
                <c:formatCode>#,##0.0</c:formatCode>
                <c:ptCount val="11"/>
                <c:pt idx="0">
                  <c:v>5.5486595558498637</c:v>
                </c:pt>
                <c:pt idx="1">
                  <c:v>11.335814462036629</c:v>
                </c:pt>
                <c:pt idx="2">
                  <c:v>17.651513434923594</c:v>
                </c:pt>
                <c:pt idx="3">
                  <c:v>2.6391231329541274</c:v>
                </c:pt>
                <c:pt idx="4">
                  <c:v>11.8</c:v>
                </c:pt>
                <c:pt idx="5">
                  <c:v>19.592205603262308</c:v>
                </c:pt>
                <c:pt idx="6">
                  <c:v>1.4852247860582417</c:v>
                </c:pt>
                <c:pt idx="7">
                  <c:v>-0.76936014800932262</c:v>
                </c:pt>
                <c:pt idx="8">
                  <c:v>8.2021462876318196</c:v>
                </c:pt>
                <c:pt idx="9">
                  <c:v>12.676838311726311</c:v>
                </c:pt>
                <c:pt idx="10">
                  <c:v>54.466173163209973</c:v>
                </c:pt>
              </c:numCache>
            </c:numRef>
          </c:val>
          <c:extLst>
            <c:ext xmlns:c16="http://schemas.microsoft.com/office/drawing/2014/chart" uri="{C3380CC4-5D6E-409C-BE32-E72D297353CC}">
              <c16:uniqueId val="{00000000-FB06-4442-9775-3F80EADEE8D8}"/>
            </c:ext>
          </c:extLst>
        </c:ser>
        <c:ser>
          <c:idx val="1"/>
          <c:order val="1"/>
          <c:tx>
            <c:strRef>
              <c:f>'nominal r'!$AA$6</c:f>
              <c:strCache>
                <c:ptCount val="1"/>
                <c:pt idx="0">
                  <c:v>Real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en-KE"/>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'nominal r'!$Y$7:$Y$17</c:f>
              <c:strCache>
                <c:ptCount val="11"/>
                <c:pt idx="0">
                  <c:v>Botswana</c:v>
                </c:pt>
                <c:pt idx="1">
                  <c:v>Egypt</c:v>
                </c:pt>
                <c:pt idx="2">
                  <c:v>Ghana</c:v>
                </c:pt>
                <c:pt idx="3">
                  <c:v>Kenya</c:v>
                </c:pt>
                <c:pt idx="4">
                  <c:v>Lesotho</c:v>
                </c:pt>
                <c:pt idx="5">
                  <c:v>Malawi</c:v>
                </c:pt>
                <c:pt idx="6">
                  <c:v>Morocco</c:v>
                </c:pt>
                <c:pt idx="7">
                  <c:v>Namibia</c:v>
                </c:pt>
                <c:pt idx="8">
                  <c:v>Nigeria</c:v>
                </c:pt>
                <c:pt idx="9">
                  <c:v>Zambia</c:v>
                </c:pt>
                <c:pt idx="10">
                  <c:v>Zimbabwe</c:v>
                </c:pt>
              </c:strCache>
            </c:strRef>
          </c:cat>
          <c:val>
            <c:numRef>
              <c:f>'nominal r'!$AA$7:$AA$17</c:f>
              <c:numCache>
                <c:formatCode>#,##0.0</c:formatCode>
                <c:ptCount val="11"/>
                <c:pt idx="0">
                  <c:v>-6.1349805538128415</c:v>
                </c:pt>
                <c:pt idx="1">
                  <c:v>-8.2517672519035514</c:v>
                </c:pt>
                <c:pt idx="2">
                  <c:v>-22.66920233868268</c:v>
                </c:pt>
                <c:pt idx="3">
                  <c:v>-5.8877459537405974</c:v>
                </c:pt>
                <c:pt idx="4">
                  <c:v>3.5322419575525732</c:v>
                </c:pt>
                <c:pt idx="5">
                  <c:v>-4.6541459306221888</c:v>
                </c:pt>
                <c:pt idx="6">
                  <c:v>-6.328160849264119</c:v>
                </c:pt>
                <c:pt idx="7">
                  <c:v>-7.1782121040211866</c:v>
                </c:pt>
                <c:pt idx="8">
                  <c:v>-10.830095006971829</c:v>
                </c:pt>
                <c:pt idx="9">
                  <c:v>2.527996462707538</c:v>
                </c:pt>
                <c:pt idx="10">
                  <c:v>-26.699798417529351</c:v>
                </c:pt>
              </c:numCache>
            </c:numRef>
          </c:val>
          <c:extLst>
            <c:ext xmlns:c16="http://schemas.microsoft.com/office/drawing/2014/chart" uri="{C3380CC4-5D6E-409C-BE32-E72D297353CC}">
              <c16:uniqueId val="{00000001-FB06-4442-9775-3F80EADEE8D8}"/>
            </c:ext>
          </c:extLst>
        </c:ser>
        <c:dLbls>
          <c:showLegendKey val="0"/>
          <c:showVal val="0"/>
          <c:showCatName val="0"/>
          <c:showSerName val="0"/>
          <c:showPercent val="0"/>
          <c:showBubbleSize val="0"/>
        </c:dLbls>
        <c:gapWidth val="87"/>
        <c:axId val="1995513872"/>
        <c:axId val="1591118736"/>
      </c:barChart>
      <c:catAx>
        <c:axId val="199551387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5400000" spcFirstLastPara="1" vertOverflow="ellipsis" wrap="square" anchor="t" anchorCtr="0"/>
          <a:lstStyle/>
          <a:p>
            <a:pPr>
              <a:defRPr sz="1100" b="0" i="0" u="none" strike="noStrike" kern="1200" baseline="0">
                <a:solidFill>
                  <a:schemeClr val="tx1">
                    <a:lumMod val="65000"/>
                    <a:lumOff val="35000"/>
                  </a:schemeClr>
                </a:solidFill>
                <a:latin typeface="+mn-lt"/>
                <a:ea typeface="+mn-ea"/>
                <a:cs typeface="+mn-cs"/>
              </a:defRPr>
            </a:pPr>
            <a:endParaRPr lang="en-KE"/>
          </a:p>
        </c:txPr>
        <c:crossAx val="1591118736"/>
        <c:crosses val="autoZero"/>
        <c:auto val="1"/>
        <c:lblAlgn val="ctr"/>
        <c:lblOffset val="500"/>
        <c:noMultiLvlLbl val="0"/>
      </c:catAx>
      <c:valAx>
        <c:axId val="159111873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KE"/>
          </a:p>
        </c:txPr>
        <c:crossAx val="1995513872"/>
        <c:crosses val="autoZero"/>
        <c:crossBetween val="between"/>
      </c:valAx>
      <c:spPr>
        <a:noFill/>
        <a:ln>
          <a:noFill/>
        </a:ln>
        <a:effectLst/>
      </c:spPr>
    </c:plotArea>
    <c:legend>
      <c:legendPos val="b"/>
      <c:overlay val="0"/>
      <c:spPr>
        <a:noFill/>
        <a:ln>
          <a:solidFill>
            <a:schemeClr val="tx1"/>
          </a:solid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K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solidFill>
      <a:round/>
    </a:ln>
    <a:effectLst/>
  </c:spPr>
  <c:txPr>
    <a:bodyPr/>
    <a:lstStyle/>
    <a:p>
      <a:pPr>
        <a:defRPr/>
      </a:pPr>
      <a:endParaRPr lang="en-K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0.05975</cdr:x>
      <cdr:y>0.04406</cdr:y>
    </cdr:from>
    <cdr:to>
      <cdr:x>0.96158</cdr:x>
      <cdr:y>0.90835</cdr:y>
    </cdr:to>
    <cdr:cxnSp macro="">
      <cdr:nvCxnSpPr>
        <cdr:cNvPr id="2" name="Connecteur droit 2">
          <a:extLst xmlns:a="http://schemas.openxmlformats.org/drawingml/2006/main">
            <a:ext uri="{FF2B5EF4-FFF2-40B4-BE49-F238E27FC236}">
              <a16:creationId xmlns:a16="http://schemas.microsoft.com/office/drawing/2014/main" id="{EAA10FC4-DF1E-44B6-A4DD-DC5790A932DF}"/>
            </a:ext>
          </a:extLst>
        </cdr:cNvPr>
        <cdr:cNvCxnSpPr/>
      </cdr:nvCxnSpPr>
      <cdr:spPr>
        <a:xfrm xmlns:a="http://schemas.openxmlformats.org/drawingml/2006/main" flipV="1">
          <a:off x="595796" y="254904"/>
          <a:ext cx="8992740" cy="5000254"/>
        </a:xfrm>
        <a:prstGeom xmlns:a="http://schemas.openxmlformats.org/drawingml/2006/main" prst="line">
          <a:avLst/>
        </a:prstGeom>
        <a:ln xmlns:a="http://schemas.openxmlformats.org/drawingml/2006/main">
          <a:solidFill>
            <a:srgbClr val="960A55"/>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0.53492</cdr:x>
      <cdr:y>0.61695</cdr:y>
    </cdr:from>
    <cdr:to>
      <cdr:x>0.79079</cdr:x>
      <cdr:y>0.6925</cdr:y>
    </cdr:to>
    <cdr:sp macro="" textlink="">
      <cdr:nvSpPr>
        <cdr:cNvPr id="3" name="ZoneTexte 1">
          <a:extLst xmlns:a="http://schemas.openxmlformats.org/drawingml/2006/main">
            <a:ext uri="{FF2B5EF4-FFF2-40B4-BE49-F238E27FC236}">
              <a16:creationId xmlns:a16="http://schemas.microsoft.com/office/drawing/2014/main" id="{00000000-0008-0000-0000-000009000000}"/>
            </a:ext>
          </a:extLst>
        </cdr:cNvPr>
        <cdr:cNvSpPr txBox="1"/>
      </cdr:nvSpPr>
      <cdr:spPr>
        <a:xfrm xmlns:a="http://schemas.openxmlformats.org/drawingml/2006/main">
          <a:off x="4174931" y="2719356"/>
          <a:ext cx="1997015" cy="33298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600" b="1" dirty="0">
              <a:solidFill>
                <a:schemeClr val="accent1">
                  <a:lumMod val="50000"/>
                </a:schemeClr>
              </a:solidFill>
            </a:rPr>
            <a:t>Decrease </a:t>
          </a:r>
          <a:r>
            <a:rPr lang="en-GB" sz="1600" b="1" baseline="0" dirty="0">
              <a:solidFill>
                <a:schemeClr val="accent1">
                  <a:lumMod val="50000"/>
                </a:schemeClr>
              </a:solidFill>
            </a:rPr>
            <a:t>in coverage</a:t>
          </a:r>
          <a:endParaRPr lang="en-GB" sz="1600" b="1" dirty="0">
            <a:solidFill>
              <a:schemeClr val="accent1">
                <a:lumMod val="50000"/>
              </a:schemeClr>
            </a:solidFill>
          </a:endParaRPr>
        </a:p>
      </cdr:txBody>
    </cdr:sp>
  </cdr:relSizeAnchor>
  <cdr:relSizeAnchor xmlns:cdr="http://schemas.openxmlformats.org/drawingml/2006/chartDrawing">
    <cdr:from>
      <cdr:x>0.10646</cdr:x>
      <cdr:y>0.26285</cdr:y>
    </cdr:from>
    <cdr:to>
      <cdr:x>0.35157</cdr:x>
      <cdr:y>0.33713</cdr:y>
    </cdr:to>
    <cdr:sp macro="" textlink="">
      <cdr:nvSpPr>
        <cdr:cNvPr id="4" name="ZoneTexte 1">
          <a:extLst xmlns:a="http://schemas.openxmlformats.org/drawingml/2006/main">
            <a:ext uri="{FF2B5EF4-FFF2-40B4-BE49-F238E27FC236}">
              <a16:creationId xmlns:a16="http://schemas.microsoft.com/office/drawing/2014/main" id="{00000000-0008-0000-0000-000003000000}"/>
            </a:ext>
          </a:extLst>
        </cdr:cNvPr>
        <cdr:cNvSpPr txBox="1"/>
      </cdr:nvSpPr>
      <cdr:spPr>
        <a:xfrm xmlns:a="http://schemas.openxmlformats.org/drawingml/2006/main">
          <a:off x="854769" y="1209431"/>
          <a:ext cx="1967929" cy="34178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600" b="1" dirty="0">
              <a:solidFill>
                <a:schemeClr val="accent1">
                  <a:lumMod val="50000"/>
                </a:schemeClr>
              </a:solidFill>
            </a:rPr>
            <a:t>Increase</a:t>
          </a:r>
          <a:r>
            <a:rPr lang="en-GB" sz="1600" b="1" baseline="0" dirty="0">
              <a:solidFill>
                <a:schemeClr val="accent1">
                  <a:lumMod val="50000"/>
                </a:schemeClr>
              </a:solidFill>
            </a:rPr>
            <a:t> in coverage</a:t>
          </a:r>
          <a:endParaRPr lang="en-GB" sz="1600" b="1" dirty="0">
            <a:solidFill>
              <a:schemeClr val="accent1">
                <a:lumMod val="50000"/>
              </a:schemeClr>
            </a:solidFill>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1AB39-DD75-4755-831C-C8A9DDE01E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KE"/>
          </a:p>
        </p:txBody>
      </p:sp>
      <p:sp>
        <p:nvSpPr>
          <p:cNvPr id="3" name="Subtitle 2">
            <a:extLst>
              <a:ext uri="{FF2B5EF4-FFF2-40B4-BE49-F238E27FC236}">
                <a16:creationId xmlns:a16="http://schemas.microsoft.com/office/drawing/2014/main" id="{2DE1AA55-57FF-4125-B097-0CF932C2CE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KE"/>
          </a:p>
        </p:txBody>
      </p:sp>
      <p:sp>
        <p:nvSpPr>
          <p:cNvPr id="4" name="Date Placeholder 3">
            <a:extLst>
              <a:ext uri="{FF2B5EF4-FFF2-40B4-BE49-F238E27FC236}">
                <a16:creationId xmlns:a16="http://schemas.microsoft.com/office/drawing/2014/main" id="{91B481B9-6BF2-4C95-9017-B6092C7E7D43}"/>
              </a:ext>
            </a:extLst>
          </p:cNvPr>
          <p:cNvSpPr>
            <a:spLocks noGrp="1"/>
          </p:cNvSpPr>
          <p:nvPr>
            <p:ph type="dt" sz="half" idx="10"/>
          </p:nvPr>
        </p:nvSpPr>
        <p:spPr/>
        <p:txBody>
          <a:bodyPr/>
          <a:lstStyle/>
          <a:p>
            <a:fld id="{817AABFB-411E-4CA9-A244-1D84A9A96EA8}" type="datetimeFigureOut">
              <a:rPr lang="en-KE" smtClean="0"/>
              <a:t>25/07/2024</a:t>
            </a:fld>
            <a:endParaRPr lang="en-KE"/>
          </a:p>
        </p:txBody>
      </p:sp>
      <p:sp>
        <p:nvSpPr>
          <p:cNvPr id="5" name="Footer Placeholder 4">
            <a:extLst>
              <a:ext uri="{FF2B5EF4-FFF2-40B4-BE49-F238E27FC236}">
                <a16:creationId xmlns:a16="http://schemas.microsoft.com/office/drawing/2014/main" id="{AE1DB666-118C-4927-AD3C-6FAF057F9E00}"/>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CD7C09D7-7BE4-424A-A0DC-06CFE98503AA}"/>
              </a:ext>
            </a:extLst>
          </p:cNvPr>
          <p:cNvSpPr>
            <a:spLocks noGrp="1"/>
          </p:cNvSpPr>
          <p:nvPr>
            <p:ph type="sldNum" sz="quarter" idx="12"/>
          </p:nvPr>
        </p:nvSpPr>
        <p:spPr/>
        <p:txBody>
          <a:bodyPr/>
          <a:lstStyle/>
          <a:p>
            <a:fld id="{922CA22D-BF70-454D-9E46-1F4D802450E7}" type="slidenum">
              <a:rPr lang="en-KE" smtClean="0"/>
              <a:t>‹#›</a:t>
            </a:fld>
            <a:endParaRPr lang="en-KE"/>
          </a:p>
        </p:txBody>
      </p:sp>
    </p:spTree>
    <p:extLst>
      <p:ext uri="{BB962C8B-B14F-4D97-AF65-F5344CB8AC3E}">
        <p14:creationId xmlns:p14="http://schemas.microsoft.com/office/powerpoint/2010/main" val="2674388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40796-1DD5-454C-8242-8C0634FD225B}"/>
              </a:ext>
            </a:extLst>
          </p:cNvPr>
          <p:cNvSpPr>
            <a:spLocks noGrp="1"/>
          </p:cNvSpPr>
          <p:nvPr>
            <p:ph type="title"/>
          </p:nvPr>
        </p:nvSpPr>
        <p:spPr/>
        <p:txBody>
          <a:bodyPr/>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1AF68BC7-75B8-4D3E-BEDD-62899330CA7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39957D2A-E7AD-4FC9-9FAC-E2D5BCE50098}"/>
              </a:ext>
            </a:extLst>
          </p:cNvPr>
          <p:cNvSpPr>
            <a:spLocks noGrp="1"/>
          </p:cNvSpPr>
          <p:nvPr>
            <p:ph type="dt" sz="half" idx="10"/>
          </p:nvPr>
        </p:nvSpPr>
        <p:spPr/>
        <p:txBody>
          <a:bodyPr/>
          <a:lstStyle/>
          <a:p>
            <a:fld id="{817AABFB-411E-4CA9-A244-1D84A9A96EA8}" type="datetimeFigureOut">
              <a:rPr lang="en-KE" smtClean="0"/>
              <a:t>25/07/2024</a:t>
            </a:fld>
            <a:endParaRPr lang="en-KE"/>
          </a:p>
        </p:txBody>
      </p:sp>
      <p:sp>
        <p:nvSpPr>
          <p:cNvPr id="5" name="Footer Placeholder 4">
            <a:extLst>
              <a:ext uri="{FF2B5EF4-FFF2-40B4-BE49-F238E27FC236}">
                <a16:creationId xmlns:a16="http://schemas.microsoft.com/office/drawing/2014/main" id="{BB81D5A1-5847-481A-99FD-EF01DBDE5CFF}"/>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53337427-AC85-45C0-A009-569F4D6CFC18}"/>
              </a:ext>
            </a:extLst>
          </p:cNvPr>
          <p:cNvSpPr>
            <a:spLocks noGrp="1"/>
          </p:cNvSpPr>
          <p:nvPr>
            <p:ph type="sldNum" sz="quarter" idx="12"/>
          </p:nvPr>
        </p:nvSpPr>
        <p:spPr/>
        <p:txBody>
          <a:bodyPr/>
          <a:lstStyle/>
          <a:p>
            <a:fld id="{922CA22D-BF70-454D-9E46-1F4D802450E7}" type="slidenum">
              <a:rPr lang="en-KE" smtClean="0"/>
              <a:t>‹#›</a:t>
            </a:fld>
            <a:endParaRPr lang="en-KE"/>
          </a:p>
        </p:txBody>
      </p:sp>
    </p:spTree>
    <p:extLst>
      <p:ext uri="{BB962C8B-B14F-4D97-AF65-F5344CB8AC3E}">
        <p14:creationId xmlns:p14="http://schemas.microsoft.com/office/powerpoint/2010/main" val="3559759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EB9166-CCCF-4F5F-87FB-3FACF7C31FE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2D7946D4-DAB7-4236-AFE7-F42C83BB49B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BCEFAC83-51D6-40E1-B72A-A682BB340274}"/>
              </a:ext>
            </a:extLst>
          </p:cNvPr>
          <p:cNvSpPr>
            <a:spLocks noGrp="1"/>
          </p:cNvSpPr>
          <p:nvPr>
            <p:ph type="dt" sz="half" idx="10"/>
          </p:nvPr>
        </p:nvSpPr>
        <p:spPr/>
        <p:txBody>
          <a:bodyPr/>
          <a:lstStyle/>
          <a:p>
            <a:fld id="{817AABFB-411E-4CA9-A244-1D84A9A96EA8}" type="datetimeFigureOut">
              <a:rPr lang="en-KE" smtClean="0"/>
              <a:t>25/07/2024</a:t>
            </a:fld>
            <a:endParaRPr lang="en-KE"/>
          </a:p>
        </p:txBody>
      </p:sp>
      <p:sp>
        <p:nvSpPr>
          <p:cNvPr id="5" name="Footer Placeholder 4">
            <a:extLst>
              <a:ext uri="{FF2B5EF4-FFF2-40B4-BE49-F238E27FC236}">
                <a16:creationId xmlns:a16="http://schemas.microsoft.com/office/drawing/2014/main" id="{1FD80F68-916E-4841-A800-72FFF47AB25E}"/>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88B437E1-62CB-4971-B83C-C00CD7AE20DF}"/>
              </a:ext>
            </a:extLst>
          </p:cNvPr>
          <p:cNvSpPr>
            <a:spLocks noGrp="1"/>
          </p:cNvSpPr>
          <p:nvPr>
            <p:ph type="sldNum" sz="quarter" idx="12"/>
          </p:nvPr>
        </p:nvSpPr>
        <p:spPr/>
        <p:txBody>
          <a:bodyPr/>
          <a:lstStyle/>
          <a:p>
            <a:fld id="{922CA22D-BF70-454D-9E46-1F4D802450E7}" type="slidenum">
              <a:rPr lang="en-KE" smtClean="0"/>
              <a:t>‹#›</a:t>
            </a:fld>
            <a:endParaRPr lang="en-KE"/>
          </a:p>
        </p:txBody>
      </p:sp>
    </p:spTree>
    <p:extLst>
      <p:ext uri="{BB962C8B-B14F-4D97-AF65-F5344CB8AC3E}">
        <p14:creationId xmlns:p14="http://schemas.microsoft.com/office/powerpoint/2010/main" val="1979127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229C5-27E0-4739-88D3-405950174667}"/>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7F9C6614-9DA2-42D7-A932-7B902F64CA8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D1B0F2F2-9587-4EC9-9963-050F338B28B0}"/>
              </a:ext>
            </a:extLst>
          </p:cNvPr>
          <p:cNvSpPr>
            <a:spLocks noGrp="1"/>
          </p:cNvSpPr>
          <p:nvPr>
            <p:ph type="dt" sz="half" idx="10"/>
          </p:nvPr>
        </p:nvSpPr>
        <p:spPr/>
        <p:txBody>
          <a:bodyPr/>
          <a:lstStyle/>
          <a:p>
            <a:fld id="{817AABFB-411E-4CA9-A244-1D84A9A96EA8}" type="datetimeFigureOut">
              <a:rPr lang="en-KE" smtClean="0"/>
              <a:t>25/07/2024</a:t>
            </a:fld>
            <a:endParaRPr lang="en-KE"/>
          </a:p>
        </p:txBody>
      </p:sp>
      <p:sp>
        <p:nvSpPr>
          <p:cNvPr id="5" name="Footer Placeholder 4">
            <a:extLst>
              <a:ext uri="{FF2B5EF4-FFF2-40B4-BE49-F238E27FC236}">
                <a16:creationId xmlns:a16="http://schemas.microsoft.com/office/drawing/2014/main" id="{9F07548F-AAED-415D-9971-8338D2593023}"/>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25C28959-2AF6-4304-9DC9-7776CBC5677A}"/>
              </a:ext>
            </a:extLst>
          </p:cNvPr>
          <p:cNvSpPr>
            <a:spLocks noGrp="1"/>
          </p:cNvSpPr>
          <p:nvPr>
            <p:ph type="sldNum" sz="quarter" idx="12"/>
          </p:nvPr>
        </p:nvSpPr>
        <p:spPr/>
        <p:txBody>
          <a:bodyPr/>
          <a:lstStyle/>
          <a:p>
            <a:fld id="{922CA22D-BF70-454D-9E46-1F4D802450E7}" type="slidenum">
              <a:rPr lang="en-KE" smtClean="0"/>
              <a:t>‹#›</a:t>
            </a:fld>
            <a:endParaRPr lang="en-KE"/>
          </a:p>
        </p:txBody>
      </p:sp>
    </p:spTree>
    <p:extLst>
      <p:ext uri="{BB962C8B-B14F-4D97-AF65-F5344CB8AC3E}">
        <p14:creationId xmlns:p14="http://schemas.microsoft.com/office/powerpoint/2010/main" val="3464508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0DA46-1EC0-4068-A36F-A750F9297F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KE"/>
          </a:p>
        </p:txBody>
      </p:sp>
      <p:sp>
        <p:nvSpPr>
          <p:cNvPr id="3" name="Text Placeholder 2">
            <a:extLst>
              <a:ext uri="{FF2B5EF4-FFF2-40B4-BE49-F238E27FC236}">
                <a16:creationId xmlns:a16="http://schemas.microsoft.com/office/drawing/2014/main" id="{AFFBA421-A471-4A04-AE45-F2D446694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B86977A-AB64-4813-93D7-852C8EBAFCCB}"/>
              </a:ext>
            </a:extLst>
          </p:cNvPr>
          <p:cNvSpPr>
            <a:spLocks noGrp="1"/>
          </p:cNvSpPr>
          <p:nvPr>
            <p:ph type="dt" sz="half" idx="10"/>
          </p:nvPr>
        </p:nvSpPr>
        <p:spPr/>
        <p:txBody>
          <a:bodyPr/>
          <a:lstStyle/>
          <a:p>
            <a:fld id="{817AABFB-411E-4CA9-A244-1D84A9A96EA8}" type="datetimeFigureOut">
              <a:rPr lang="en-KE" smtClean="0"/>
              <a:t>25/07/2024</a:t>
            </a:fld>
            <a:endParaRPr lang="en-KE"/>
          </a:p>
        </p:txBody>
      </p:sp>
      <p:sp>
        <p:nvSpPr>
          <p:cNvPr id="5" name="Footer Placeholder 4">
            <a:extLst>
              <a:ext uri="{FF2B5EF4-FFF2-40B4-BE49-F238E27FC236}">
                <a16:creationId xmlns:a16="http://schemas.microsoft.com/office/drawing/2014/main" id="{79C763A8-22CA-4A60-8DFA-3ED07474D031}"/>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301FABB5-4ED5-44E5-B451-D6AF1E494D18}"/>
              </a:ext>
            </a:extLst>
          </p:cNvPr>
          <p:cNvSpPr>
            <a:spLocks noGrp="1"/>
          </p:cNvSpPr>
          <p:nvPr>
            <p:ph type="sldNum" sz="quarter" idx="12"/>
          </p:nvPr>
        </p:nvSpPr>
        <p:spPr/>
        <p:txBody>
          <a:bodyPr/>
          <a:lstStyle/>
          <a:p>
            <a:fld id="{922CA22D-BF70-454D-9E46-1F4D802450E7}" type="slidenum">
              <a:rPr lang="en-KE" smtClean="0"/>
              <a:t>‹#›</a:t>
            </a:fld>
            <a:endParaRPr lang="en-KE"/>
          </a:p>
        </p:txBody>
      </p:sp>
    </p:spTree>
    <p:extLst>
      <p:ext uri="{BB962C8B-B14F-4D97-AF65-F5344CB8AC3E}">
        <p14:creationId xmlns:p14="http://schemas.microsoft.com/office/powerpoint/2010/main" val="1201503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35355-4D62-4E6F-9C1C-4F71977F564E}"/>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877CF53B-F266-4B9F-9107-BF10875A150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Content Placeholder 3">
            <a:extLst>
              <a:ext uri="{FF2B5EF4-FFF2-40B4-BE49-F238E27FC236}">
                <a16:creationId xmlns:a16="http://schemas.microsoft.com/office/drawing/2014/main" id="{03A7C30B-9634-4501-ADFD-B7A032A70BE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Date Placeholder 4">
            <a:extLst>
              <a:ext uri="{FF2B5EF4-FFF2-40B4-BE49-F238E27FC236}">
                <a16:creationId xmlns:a16="http://schemas.microsoft.com/office/drawing/2014/main" id="{4C914A02-2F16-4148-89C7-FBB13B657BF4}"/>
              </a:ext>
            </a:extLst>
          </p:cNvPr>
          <p:cNvSpPr>
            <a:spLocks noGrp="1"/>
          </p:cNvSpPr>
          <p:nvPr>
            <p:ph type="dt" sz="half" idx="10"/>
          </p:nvPr>
        </p:nvSpPr>
        <p:spPr/>
        <p:txBody>
          <a:bodyPr/>
          <a:lstStyle/>
          <a:p>
            <a:fld id="{817AABFB-411E-4CA9-A244-1D84A9A96EA8}" type="datetimeFigureOut">
              <a:rPr lang="en-KE" smtClean="0"/>
              <a:t>25/07/2024</a:t>
            </a:fld>
            <a:endParaRPr lang="en-KE"/>
          </a:p>
        </p:txBody>
      </p:sp>
      <p:sp>
        <p:nvSpPr>
          <p:cNvPr id="6" name="Footer Placeholder 5">
            <a:extLst>
              <a:ext uri="{FF2B5EF4-FFF2-40B4-BE49-F238E27FC236}">
                <a16:creationId xmlns:a16="http://schemas.microsoft.com/office/drawing/2014/main" id="{2DEEA6C0-2D03-44D7-9087-780119596CCF}"/>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820527A8-D3A0-4C65-941E-AE1FF4E629A0}"/>
              </a:ext>
            </a:extLst>
          </p:cNvPr>
          <p:cNvSpPr>
            <a:spLocks noGrp="1"/>
          </p:cNvSpPr>
          <p:nvPr>
            <p:ph type="sldNum" sz="quarter" idx="12"/>
          </p:nvPr>
        </p:nvSpPr>
        <p:spPr/>
        <p:txBody>
          <a:bodyPr/>
          <a:lstStyle/>
          <a:p>
            <a:fld id="{922CA22D-BF70-454D-9E46-1F4D802450E7}" type="slidenum">
              <a:rPr lang="en-KE" smtClean="0"/>
              <a:t>‹#›</a:t>
            </a:fld>
            <a:endParaRPr lang="en-KE"/>
          </a:p>
        </p:txBody>
      </p:sp>
    </p:spTree>
    <p:extLst>
      <p:ext uri="{BB962C8B-B14F-4D97-AF65-F5344CB8AC3E}">
        <p14:creationId xmlns:p14="http://schemas.microsoft.com/office/powerpoint/2010/main" val="1482122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40B04-A803-4454-B74A-A443FC83561B}"/>
              </a:ext>
            </a:extLst>
          </p:cNvPr>
          <p:cNvSpPr>
            <a:spLocks noGrp="1"/>
          </p:cNvSpPr>
          <p:nvPr>
            <p:ph type="title"/>
          </p:nvPr>
        </p:nvSpPr>
        <p:spPr>
          <a:xfrm>
            <a:off x="839788" y="365125"/>
            <a:ext cx="10515600" cy="1325563"/>
          </a:xfrm>
        </p:spPr>
        <p:txBody>
          <a:bodyPr/>
          <a:lstStyle/>
          <a:p>
            <a:r>
              <a:rPr lang="en-US"/>
              <a:t>Click to edit Master title style</a:t>
            </a:r>
            <a:endParaRPr lang="en-KE"/>
          </a:p>
        </p:txBody>
      </p:sp>
      <p:sp>
        <p:nvSpPr>
          <p:cNvPr id="3" name="Text Placeholder 2">
            <a:extLst>
              <a:ext uri="{FF2B5EF4-FFF2-40B4-BE49-F238E27FC236}">
                <a16:creationId xmlns:a16="http://schemas.microsoft.com/office/drawing/2014/main" id="{9B2907C8-3641-4849-9CEB-43DC363788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08984FE-71E2-4582-900B-60C354F801F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Text Placeholder 4">
            <a:extLst>
              <a:ext uri="{FF2B5EF4-FFF2-40B4-BE49-F238E27FC236}">
                <a16:creationId xmlns:a16="http://schemas.microsoft.com/office/drawing/2014/main" id="{181B8718-6D44-48C2-AA19-489F3FF3BB9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1CE4848-C604-48E5-8F13-FA433AFB7F6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7" name="Date Placeholder 6">
            <a:extLst>
              <a:ext uri="{FF2B5EF4-FFF2-40B4-BE49-F238E27FC236}">
                <a16:creationId xmlns:a16="http://schemas.microsoft.com/office/drawing/2014/main" id="{986F437C-9041-411B-9DA8-F6B03DE6C61D}"/>
              </a:ext>
            </a:extLst>
          </p:cNvPr>
          <p:cNvSpPr>
            <a:spLocks noGrp="1"/>
          </p:cNvSpPr>
          <p:nvPr>
            <p:ph type="dt" sz="half" idx="10"/>
          </p:nvPr>
        </p:nvSpPr>
        <p:spPr/>
        <p:txBody>
          <a:bodyPr/>
          <a:lstStyle/>
          <a:p>
            <a:fld id="{817AABFB-411E-4CA9-A244-1D84A9A96EA8}" type="datetimeFigureOut">
              <a:rPr lang="en-KE" smtClean="0"/>
              <a:t>25/07/2024</a:t>
            </a:fld>
            <a:endParaRPr lang="en-KE"/>
          </a:p>
        </p:txBody>
      </p:sp>
      <p:sp>
        <p:nvSpPr>
          <p:cNvPr id="8" name="Footer Placeholder 7">
            <a:extLst>
              <a:ext uri="{FF2B5EF4-FFF2-40B4-BE49-F238E27FC236}">
                <a16:creationId xmlns:a16="http://schemas.microsoft.com/office/drawing/2014/main" id="{8D15D3FE-A129-48E1-9402-E803D03C970A}"/>
              </a:ext>
            </a:extLst>
          </p:cNvPr>
          <p:cNvSpPr>
            <a:spLocks noGrp="1"/>
          </p:cNvSpPr>
          <p:nvPr>
            <p:ph type="ftr" sz="quarter" idx="11"/>
          </p:nvPr>
        </p:nvSpPr>
        <p:spPr/>
        <p:txBody>
          <a:bodyPr/>
          <a:lstStyle/>
          <a:p>
            <a:endParaRPr lang="en-KE"/>
          </a:p>
        </p:txBody>
      </p:sp>
      <p:sp>
        <p:nvSpPr>
          <p:cNvPr id="9" name="Slide Number Placeholder 8">
            <a:extLst>
              <a:ext uri="{FF2B5EF4-FFF2-40B4-BE49-F238E27FC236}">
                <a16:creationId xmlns:a16="http://schemas.microsoft.com/office/drawing/2014/main" id="{65B7A651-8281-43C3-A96D-B9285ED2B010}"/>
              </a:ext>
            </a:extLst>
          </p:cNvPr>
          <p:cNvSpPr>
            <a:spLocks noGrp="1"/>
          </p:cNvSpPr>
          <p:nvPr>
            <p:ph type="sldNum" sz="quarter" idx="12"/>
          </p:nvPr>
        </p:nvSpPr>
        <p:spPr/>
        <p:txBody>
          <a:bodyPr/>
          <a:lstStyle/>
          <a:p>
            <a:fld id="{922CA22D-BF70-454D-9E46-1F4D802450E7}" type="slidenum">
              <a:rPr lang="en-KE" smtClean="0"/>
              <a:t>‹#›</a:t>
            </a:fld>
            <a:endParaRPr lang="en-KE"/>
          </a:p>
        </p:txBody>
      </p:sp>
    </p:spTree>
    <p:extLst>
      <p:ext uri="{BB962C8B-B14F-4D97-AF65-F5344CB8AC3E}">
        <p14:creationId xmlns:p14="http://schemas.microsoft.com/office/powerpoint/2010/main" val="2762009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04E1D-2AA3-420D-8B4E-B8A827ED18BE}"/>
              </a:ext>
            </a:extLst>
          </p:cNvPr>
          <p:cNvSpPr>
            <a:spLocks noGrp="1"/>
          </p:cNvSpPr>
          <p:nvPr>
            <p:ph type="title"/>
          </p:nvPr>
        </p:nvSpPr>
        <p:spPr/>
        <p:txBody>
          <a:bodyPr/>
          <a:lstStyle/>
          <a:p>
            <a:r>
              <a:rPr lang="en-US"/>
              <a:t>Click to edit Master title style</a:t>
            </a:r>
            <a:endParaRPr lang="en-KE"/>
          </a:p>
        </p:txBody>
      </p:sp>
      <p:sp>
        <p:nvSpPr>
          <p:cNvPr id="3" name="Date Placeholder 2">
            <a:extLst>
              <a:ext uri="{FF2B5EF4-FFF2-40B4-BE49-F238E27FC236}">
                <a16:creationId xmlns:a16="http://schemas.microsoft.com/office/drawing/2014/main" id="{6A14BA4B-252D-4C5E-A666-C1287E852B8E}"/>
              </a:ext>
            </a:extLst>
          </p:cNvPr>
          <p:cNvSpPr>
            <a:spLocks noGrp="1"/>
          </p:cNvSpPr>
          <p:nvPr>
            <p:ph type="dt" sz="half" idx="10"/>
          </p:nvPr>
        </p:nvSpPr>
        <p:spPr/>
        <p:txBody>
          <a:bodyPr/>
          <a:lstStyle/>
          <a:p>
            <a:fld id="{817AABFB-411E-4CA9-A244-1D84A9A96EA8}" type="datetimeFigureOut">
              <a:rPr lang="en-KE" smtClean="0"/>
              <a:t>25/07/2024</a:t>
            </a:fld>
            <a:endParaRPr lang="en-KE"/>
          </a:p>
        </p:txBody>
      </p:sp>
      <p:sp>
        <p:nvSpPr>
          <p:cNvPr id="4" name="Footer Placeholder 3">
            <a:extLst>
              <a:ext uri="{FF2B5EF4-FFF2-40B4-BE49-F238E27FC236}">
                <a16:creationId xmlns:a16="http://schemas.microsoft.com/office/drawing/2014/main" id="{2880EFC9-2B14-477D-BF92-D5FCA560C969}"/>
              </a:ext>
            </a:extLst>
          </p:cNvPr>
          <p:cNvSpPr>
            <a:spLocks noGrp="1"/>
          </p:cNvSpPr>
          <p:nvPr>
            <p:ph type="ftr" sz="quarter" idx="11"/>
          </p:nvPr>
        </p:nvSpPr>
        <p:spPr/>
        <p:txBody>
          <a:bodyPr/>
          <a:lstStyle/>
          <a:p>
            <a:endParaRPr lang="en-KE"/>
          </a:p>
        </p:txBody>
      </p:sp>
      <p:sp>
        <p:nvSpPr>
          <p:cNvPr id="5" name="Slide Number Placeholder 4">
            <a:extLst>
              <a:ext uri="{FF2B5EF4-FFF2-40B4-BE49-F238E27FC236}">
                <a16:creationId xmlns:a16="http://schemas.microsoft.com/office/drawing/2014/main" id="{4F607D3C-236F-4144-86D4-67B2815A6133}"/>
              </a:ext>
            </a:extLst>
          </p:cNvPr>
          <p:cNvSpPr>
            <a:spLocks noGrp="1"/>
          </p:cNvSpPr>
          <p:nvPr>
            <p:ph type="sldNum" sz="quarter" idx="12"/>
          </p:nvPr>
        </p:nvSpPr>
        <p:spPr/>
        <p:txBody>
          <a:bodyPr/>
          <a:lstStyle/>
          <a:p>
            <a:fld id="{922CA22D-BF70-454D-9E46-1F4D802450E7}" type="slidenum">
              <a:rPr lang="en-KE" smtClean="0"/>
              <a:t>‹#›</a:t>
            </a:fld>
            <a:endParaRPr lang="en-KE"/>
          </a:p>
        </p:txBody>
      </p:sp>
    </p:spTree>
    <p:extLst>
      <p:ext uri="{BB962C8B-B14F-4D97-AF65-F5344CB8AC3E}">
        <p14:creationId xmlns:p14="http://schemas.microsoft.com/office/powerpoint/2010/main" val="2990317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62600A-9EF8-4975-AF33-1E1C5B04B6A3}"/>
              </a:ext>
            </a:extLst>
          </p:cNvPr>
          <p:cNvSpPr>
            <a:spLocks noGrp="1"/>
          </p:cNvSpPr>
          <p:nvPr>
            <p:ph type="dt" sz="half" idx="10"/>
          </p:nvPr>
        </p:nvSpPr>
        <p:spPr/>
        <p:txBody>
          <a:bodyPr/>
          <a:lstStyle/>
          <a:p>
            <a:fld id="{817AABFB-411E-4CA9-A244-1D84A9A96EA8}" type="datetimeFigureOut">
              <a:rPr lang="en-KE" smtClean="0"/>
              <a:t>25/07/2024</a:t>
            </a:fld>
            <a:endParaRPr lang="en-KE"/>
          </a:p>
        </p:txBody>
      </p:sp>
      <p:sp>
        <p:nvSpPr>
          <p:cNvPr id="3" name="Footer Placeholder 2">
            <a:extLst>
              <a:ext uri="{FF2B5EF4-FFF2-40B4-BE49-F238E27FC236}">
                <a16:creationId xmlns:a16="http://schemas.microsoft.com/office/drawing/2014/main" id="{653E93E8-8140-4767-8376-CBA96780BF64}"/>
              </a:ext>
            </a:extLst>
          </p:cNvPr>
          <p:cNvSpPr>
            <a:spLocks noGrp="1"/>
          </p:cNvSpPr>
          <p:nvPr>
            <p:ph type="ftr" sz="quarter" idx="11"/>
          </p:nvPr>
        </p:nvSpPr>
        <p:spPr/>
        <p:txBody>
          <a:bodyPr/>
          <a:lstStyle/>
          <a:p>
            <a:endParaRPr lang="en-KE"/>
          </a:p>
        </p:txBody>
      </p:sp>
      <p:sp>
        <p:nvSpPr>
          <p:cNvPr id="4" name="Slide Number Placeholder 3">
            <a:extLst>
              <a:ext uri="{FF2B5EF4-FFF2-40B4-BE49-F238E27FC236}">
                <a16:creationId xmlns:a16="http://schemas.microsoft.com/office/drawing/2014/main" id="{BE1A6BC9-9BFB-4584-A378-177C5A005D51}"/>
              </a:ext>
            </a:extLst>
          </p:cNvPr>
          <p:cNvSpPr>
            <a:spLocks noGrp="1"/>
          </p:cNvSpPr>
          <p:nvPr>
            <p:ph type="sldNum" sz="quarter" idx="12"/>
          </p:nvPr>
        </p:nvSpPr>
        <p:spPr/>
        <p:txBody>
          <a:bodyPr/>
          <a:lstStyle/>
          <a:p>
            <a:fld id="{922CA22D-BF70-454D-9E46-1F4D802450E7}" type="slidenum">
              <a:rPr lang="en-KE" smtClean="0"/>
              <a:t>‹#›</a:t>
            </a:fld>
            <a:endParaRPr lang="en-KE"/>
          </a:p>
        </p:txBody>
      </p:sp>
    </p:spTree>
    <p:extLst>
      <p:ext uri="{BB962C8B-B14F-4D97-AF65-F5344CB8AC3E}">
        <p14:creationId xmlns:p14="http://schemas.microsoft.com/office/powerpoint/2010/main" val="3409930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CE32A-F3D0-47D7-A729-0CFA9781D0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Content Placeholder 2">
            <a:extLst>
              <a:ext uri="{FF2B5EF4-FFF2-40B4-BE49-F238E27FC236}">
                <a16:creationId xmlns:a16="http://schemas.microsoft.com/office/drawing/2014/main" id="{391DA4F1-15F4-4371-9C07-F31C18DE31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Text Placeholder 3">
            <a:extLst>
              <a:ext uri="{FF2B5EF4-FFF2-40B4-BE49-F238E27FC236}">
                <a16:creationId xmlns:a16="http://schemas.microsoft.com/office/drawing/2014/main" id="{7349448F-F6C7-4872-B3E8-0245C4AC90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4C287E0-3F87-40EB-B44A-50C77EFF11A5}"/>
              </a:ext>
            </a:extLst>
          </p:cNvPr>
          <p:cNvSpPr>
            <a:spLocks noGrp="1"/>
          </p:cNvSpPr>
          <p:nvPr>
            <p:ph type="dt" sz="half" idx="10"/>
          </p:nvPr>
        </p:nvSpPr>
        <p:spPr/>
        <p:txBody>
          <a:bodyPr/>
          <a:lstStyle/>
          <a:p>
            <a:fld id="{817AABFB-411E-4CA9-A244-1D84A9A96EA8}" type="datetimeFigureOut">
              <a:rPr lang="en-KE" smtClean="0"/>
              <a:t>25/07/2024</a:t>
            </a:fld>
            <a:endParaRPr lang="en-KE"/>
          </a:p>
        </p:txBody>
      </p:sp>
      <p:sp>
        <p:nvSpPr>
          <p:cNvPr id="6" name="Footer Placeholder 5">
            <a:extLst>
              <a:ext uri="{FF2B5EF4-FFF2-40B4-BE49-F238E27FC236}">
                <a16:creationId xmlns:a16="http://schemas.microsoft.com/office/drawing/2014/main" id="{323BA19F-E481-43F4-B172-9810A1AE3E46}"/>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BC54E4C4-7108-4313-8A3F-243797BC54A9}"/>
              </a:ext>
            </a:extLst>
          </p:cNvPr>
          <p:cNvSpPr>
            <a:spLocks noGrp="1"/>
          </p:cNvSpPr>
          <p:nvPr>
            <p:ph type="sldNum" sz="quarter" idx="12"/>
          </p:nvPr>
        </p:nvSpPr>
        <p:spPr/>
        <p:txBody>
          <a:bodyPr/>
          <a:lstStyle/>
          <a:p>
            <a:fld id="{922CA22D-BF70-454D-9E46-1F4D802450E7}" type="slidenum">
              <a:rPr lang="en-KE" smtClean="0"/>
              <a:t>‹#›</a:t>
            </a:fld>
            <a:endParaRPr lang="en-KE"/>
          </a:p>
        </p:txBody>
      </p:sp>
    </p:spTree>
    <p:extLst>
      <p:ext uri="{BB962C8B-B14F-4D97-AF65-F5344CB8AC3E}">
        <p14:creationId xmlns:p14="http://schemas.microsoft.com/office/powerpoint/2010/main" val="559213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6CC35-2989-4627-A414-58685AEC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Picture Placeholder 2">
            <a:extLst>
              <a:ext uri="{FF2B5EF4-FFF2-40B4-BE49-F238E27FC236}">
                <a16:creationId xmlns:a16="http://schemas.microsoft.com/office/drawing/2014/main" id="{0CE8A1C8-FC24-4405-AFA8-3050314D05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KE"/>
          </a:p>
        </p:txBody>
      </p:sp>
      <p:sp>
        <p:nvSpPr>
          <p:cNvPr id="4" name="Text Placeholder 3">
            <a:extLst>
              <a:ext uri="{FF2B5EF4-FFF2-40B4-BE49-F238E27FC236}">
                <a16:creationId xmlns:a16="http://schemas.microsoft.com/office/drawing/2014/main" id="{7E47348C-E77B-4674-98D3-5FA194A4C6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0031E0C-A42E-46B4-ABBD-EFBCC141D29C}"/>
              </a:ext>
            </a:extLst>
          </p:cNvPr>
          <p:cNvSpPr>
            <a:spLocks noGrp="1"/>
          </p:cNvSpPr>
          <p:nvPr>
            <p:ph type="dt" sz="half" idx="10"/>
          </p:nvPr>
        </p:nvSpPr>
        <p:spPr/>
        <p:txBody>
          <a:bodyPr/>
          <a:lstStyle/>
          <a:p>
            <a:fld id="{817AABFB-411E-4CA9-A244-1D84A9A96EA8}" type="datetimeFigureOut">
              <a:rPr lang="en-KE" smtClean="0"/>
              <a:t>25/07/2024</a:t>
            </a:fld>
            <a:endParaRPr lang="en-KE"/>
          </a:p>
        </p:txBody>
      </p:sp>
      <p:sp>
        <p:nvSpPr>
          <p:cNvPr id="6" name="Footer Placeholder 5">
            <a:extLst>
              <a:ext uri="{FF2B5EF4-FFF2-40B4-BE49-F238E27FC236}">
                <a16:creationId xmlns:a16="http://schemas.microsoft.com/office/drawing/2014/main" id="{1536DB53-16FC-40DC-AFA8-985813AE3B39}"/>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3FC46425-8511-4ABB-A827-71D4FB1CF65A}"/>
              </a:ext>
            </a:extLst>
          </p:cNvPr>
          <p:cNvSpPr>
            <a:spLocks noGrp="1"/>
          </p:cNvSpPr>
          <p:nvPr>
            <p:ph type="sldNum" sz="quarter" idx="12"/>
          </p:nvPr>
        </p:nvSpPr>
        <p:spPr/>
        <p:txBody>
          <a:bodyPr/>
          <a:lstStyle/>
          <a:p>
            <a:fld id="{922CA22D-BF70-454D-9E46-1F4D802450E7}" type="slidenum">
              <a:rPr lang="en-KE" smtClean="0"/>
              <a:t>‹#›</a:t>
            </a:fld>
            <a:endParaRPr lang="en-KE"/>
          </a:p>
        </p:txBody>
      </p:sp>
    </p:spTree>
    <p:extLst>
      <p:ext uri="{BB962C8B-B14F-4D97-AF65-F5344CB8AC3E}">
        <p14:creationId xmlns:p14="http://schemas.microsoft.com/office/powerpoint/2010/main" val="4055164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EF5055-7DF4-4359-99A2-3C90D88318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KE"/>
          </a:p>
        </p:txBody>
      </p:sp>
      <p:sp>
        <p:nvSpPr>
          <p:cNvPr id="3" name="Text Placeholder 2">
            <a:extLst>
              <a:ext uri="{FF2B5EF4-FFF2-40B4-BE49-F238E27FC236}">
                <a16:creationId xmlns:a16="http://schemas.microsoft.com/office/drawing/2014/main" id="{86506136-2E7B-49BD-A1B9-4473218FFD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7BBE5053-EE81-4FE5-BEFB-57D84F03E4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7AABFB-411E-4CA9-A244-1D84A9A96EA8}" type="datetimeFigureOut">
              <a:rPr lang="en-KE" smtClean="0"/>
              <a:t>25/07/2024</a:t>
            </a:fld>
            <a:endParaRPr lang="en-KE"/>
          </a:p>
        </p:txBody>
      </p:sp>
      <p:sp>
        <p:nvSpPr>
          <p:cNvPr id="5" name="Footer Placeholder 4">
            <a:extLst>
              <a:ext uri="{FF2B5EF4-FFF2-40B4-BE49-F238E27FC236}">
                <a16:creationId xmlns:a16="http://schemas.microsoft.com/office/drawing/2014/main" id="{19B190FA-3B09-412A-A913-B849D803A4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KE"/>
          </a:p>
        </p:txBody>
      </p:sp>
      <p:sp>
        <p:nvSpPr>
          <p:cNvPr id="6" name="Slide Number Placeholder 5">
            <a:extLst>
              <a:ext uri="{FF2B5EF4-FFF2-40B4-BE49-F238E27FC236}">
                <a16:creationId xmlns:a16="http://schemas.microsoft.com/office/drawing/2014/main" id="{CB3E7691-C80C-42AB-974B-F0E51A66AA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2CA22D-BF70-454D-9E46-1F4D802450E7}" type="slidenum">
              <a:rPr lang="en-KE" smtClean="0"/>
              <a:t>‹#›</a:t>
            </a:fld>
            <a:endParaRPr lang="en-KE"/>
          </a:p>
        </p:txBody>
      </p:sp>
    </p:spTree>
    <p:extLst>
      <p:ext uri="{BB962C8B-B14F-4D97-AF65-F5344CB8AC3E}">
        <p14:creationId xmlns:p14="http://schemas.microsoft.com/office/powerpoint/2010/main" val="7920146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B9B33-06ED-4BAC-8BAF-4A83957F62A9}"/>
              </a:ext>
            </a:extLst>
          </p:cNvPr>
          <p:cNvSpPr>
            <a:spLocks noGrp="1"/>
          </p:cNvSpPr>
          <p:nvPr>
            <p:ph type="ctrTitle"/>
          </p:nvPr>
        </p:nvSpPr>
        <p:spPr>
          <a:xfrm>
            <a:off x="1524000" y="954157"/>
            <a:ext cx="9144000" cy="2050045"/>
          </a:xfrm>
        </p:spPr>
        <p:txBody>
          <a:bodyPr>
            <a:normAutofit/>
          </a:bodyPr>
          <a:lstStyle/>
          <a:p>
            <a:r>
              <a:rPr lang="en-US" sz="4600" dirty="0">
                <a:solidFill>
                  <a:srgbClr val="002060"/>
                </a:solidFill>
              </a:rPr>
              <a:t>Africa’s pension landscape: The current situation, opportunities, and challenges</a:t>
            </a:r>
            <a:endParaRPr lang="en-KE" sz="4600" dirty="0">
              <a:solidFill>
                <a:srgbClr val="002060"/>
              </a:solidFill>
            </a:endParaRPr>
          </a:p>
        </p:txBody>
      </p:sp>
      <p:sp>
        <p:nvSpPr>
          <p:cNvPr id="3" name="Subtitle 2">
            <a:extLst>
              <a:ext uri="{FF2B5EF4-FFF2-40B4-BE49-F238E27FC236}">
                <a16:creationId xmlns:a16="http://schemas.microsoft.com/office/drawing/2014/main" id="{45411483-1993-48D7-B699-FA67A1D91D29}"/>
              </a:ext>
            </a:extLst>
          </p:cNvPr>
          <p:cNvSpPr>
            <a:spLocks noGrp="1"/>
          </p:cNvSpPr>
          <p:nvPr>
            <p:ph type="subTitle" idx="1"/>
          </p:nvPr>
        </p:nvSpPr>
        <p:spPr>
          <a:xfrm>
            <a:off x="1524000" y="3756991"/>
            <a:ext cx="9144000" cy="1023731"/>
          </a:xfrm>
        </p:spPr>
        <p:txBody>
          <a:bodyPr>
            <a:normAutofit/>
          </a:bodyPr>
          <a:lstStyle/>
          <a:p>
            <a:r>
              <a:rPr lang="en-US" dirty="0">
                <a:solidFill>
                  <a:srgbClr val="002060"/>
                </a:solidFill>
              </a:rPr>
              <a:t>Owen </a:t>
            </a:r>
            <a:r>
              <a:rPr lang="en-US" dirty="0" err="1">
                <a:solidFill>
                  <a:srgbClr val="002060"/>
                </a:solidFill>
              </a:rPr>
              <a:t>Nyang`oro</a:t>
            </a:r>
            <a:endParaRPr lang="en-US" dirty="0">
              <a:solidFill>
                <a:srgbClr val="002060"/>
              </a:solidFill>
            </a:endParaRPr>
          </a:p>
          <a:p>
            <a:r>
              <a:rPr lang="en-US" dirty="0">
                <a:solidFill>
                  <a:srgbClr val="002060"/>
                </a:solidFill>
              </a:rPr>
              <a:t>University of Nairobi</a:t>
            </a:r>
          </a:p>
        </p:txBody>
      </p:sp>
      <p:sp>
        <p:nvSpPr>
          <p:cNvPr id="4" name="Subtitle 2">
            <a:extLst>
              <a:ext uri="{FF2B5EF4-FFF2-40B4-BE49-F238E27FC236}">
                <a16:creationId xmlns:a16="http://schemas.microsoft.com/office/drawing/2014/main" id="{A9C2AD1E-0C40-4210-98E8-543E77411FB9}"/>
              </a:ext>
            </a:extLst>
          </p:cNvPr>
          <p:cNvSpPr txBox="1">
            <a:spLocks/>
          </p:cNvSpPr>
          <p:nvPr/>
        </p:nvSpPr>
        <p:spPr>
          <a:xfrm>
            <a:off x="1524000" y="5829521"/>
            <a:ext cx="9144000" cy="40677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80000"/>
              </a:lnSpc>
            </a:pPr>
            <a:r>
              <a:rPr lang="en-GB" altLang="en-US" sz="1800" dirty="0">
                <a:solidFill>
                  <a:srgbClr val="002060"/>
                </a:solidFill>
              </a:rPr>
              <a:t>APSA Annual Conference, 25</a:t>
            </a:r>
            <a:r>
              <a:rPr lang="en-GB" altLang="en-US" sz="1800" baseline="30000" dirty="0">
                <a:solidFill>
                  <a:srgbClr val="002060"/>
                </a:solidFill>
              </a:rPr>
              <a:t>th</a:t>
            </a:r>
            <a:r>
              <a:rPr lang="en-GB" altLang="en-US" sz="1800" dirty="0">
                <a:solidFill>
                  <a:srgbClr val="002060"/>
                </a:solidFill>
              </a:rPr>
              <a:t> – 26</a:t>
            </a:r>
            <a:r>
              <a:rPr lang="en-GB" altLang="en-US" sz="1800" baseline="30000" dirty="0">
                <a:solidFill>
                  <a:srgbClr val="002060"/>
                </a:solidFill>
              </a:rPr>
              <a:t>th</a:t>
            </a:r>
            <a:r>
              <a:rPr lang="en-GB" altLang="en-US" sz="1800" dirty="0">
                <a:solidFill>
                  <a:srgbClr val="002060"/>
                </a:solidFill>
              </a:rPr>
              <a:t> July 2024, Livingstone, Zambia</a:t>
            </a:r>
          </a:p>
        </p:txBody>
      </p:sp>
    </p:spTree>
    <p:extLst>
      <p:ext uri="{BB962C8B-B14F-4D97-AF65-F5344CB8AC3E}">
        <p14:creationId xmlns:p14="http://schemas.microsoft.com/office/powerpoint/2010/main" val="4028678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322766"/>
            <a:ext cx="10701759" cy="792290"/>
          </a:xfrm>
        </p:spPr>
        <p:txBody>
          <a:bodyPr>
            <a:noAutofit/>
          </a:bodyPr>
          <a:lstStyle/>
          <a:p>
            <a:pPr>
              <a:lnSpc>
                <a:spcPct val="110000"/>
              </a:lnSpc>
              <a:spcBef>
                <a:spcPts val="600"/>
              </a:spcBef>
              <a:spcAft>
                <a:spcPts val="600"/>
              </a:spcAft>
            </a:pPr>
            <a:r>
              <a:rPr lang="en-GB" sz="2300" dirty="0">
                <a:latin typeface="+mn-lt"/>
              </a:rPr>
              <a:t>SSA has the lowest ratio of population above statutory pensionable age that are receiving pension, but with high variation across regions.</a:t>
            </a:r>
          </a:p>
        </p:txBody>
      </p:sp>
      <p:graphicFrame>
        <p:nvGraphicFramePr>
          <p:cNvPr id="4" name="Content Placeholder 3">
            <a:extLst>
              <a:ext uri="{FF2B5EF4-FFF2-40B4-BE49-F238E27FC236}">
                <a16:creationId xmlns:a16="http://schemas.microsoft.com/office/drawing/2014/main" id="{83F0ABF0-69DF-4629-A1D5-1E0A7A1B96E6}"/>
              </a:ext>
            </a:extLst>
          </p:cNvPr>
          <p:cNvGraphicFramePr>
            <a:graphicFrameLocks noGrp="1"/>
          </p:cNvGraphicFramePr>
          <p:nvPr>
            <p:ph idx="1"/>
          </p:nvPr>
        </p:nvGraphicFramePr>
        <p:xfrm>
          <a:off x="1799304" y="2566220"/>
          <a:ext cx="7207045" cy="3686556"/>
        </p:xfrm>
        <a:graphic>
          <a:graphicData uri="http://schemas.openxmlformats.org/drawingml/2006/table">
            <a:tbl>
              <a:tblPr firstRow="1" firstCol="1" bandRow="1"/>
              <a:tblGrid>
                <a:gridCol w="3603947">
                  <a:extLst>
                    <a:ext uri="{9D8B030D-6E8A-4147-A177-3AD203B41FA5}">
                      <a16:colId xmlns:a16="http://schemas.microsoft.com/office/drawing/2014/main" val="1924220136"/>
                    </a:ext>
                  </a:extLst>
                </a:gridCol>
                <a:gridCol w="1801549">
                  <a:extLst>
                    <a:ext uri="{9D8B030D-6E8A-4147-A177-3AD203B41FA5}">
                      <a16:colId xmlns:a16="http://schemas.microsoft.com/office/drawing/2014/main" val="116972850"/>
                    </a:ext>
                  </a:extLst>
                </a:gridCol>
                <a:gridCol w="1801549">
                  <a:extLst>
                    <a:ext uri="{9D8B030D-6E8A-4147-A177-3AD203B41FA5}">
                      <a16:colId xmlns:a16="http://schemas.microsoft.com/office/drawing/2014/main" val="1458993083"/>
                    </a:ext>
                  </a:extLst>
                </a:gridCol>
              </a:tblGrid>
              <a:tr h="241569">
                <a:tc>
                  <a:txBody>
                    <a:bodyPr/>
                    <a:lstStyle/>
                    <a:p>
                      <a:pPr>
                        <a:lnSpc>
                          <a:spcPct val="120000"/>
                        </a:lnSpc>
                        <a:spcAft>
                          <a:spcPts val="0"/>
                        </a:spcAft>
                      </a:pPr>
                      <a:r>
                        <a:rPr lang="en-GB" sz="1800" b="1" dirty="0">
                          <a:effectLst/>
                          <a:latin typeface="+mn-lt"/>
                          <a:ea typeface="Times New Roman" panose="02020603050405020304" pitchFamily="18" charset="0"/>
                          <a:cs typeface="Times New Roman" panose="02020603050405020304" pitchFamily="18" charset="0"/>
                        </a:rPr>
                        <a:t>Geographical Area</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0"/>
                        </a:spcAft>
                      </a:pPr>
                      <a:r>
                        <a:rPr lang="en-GB" sz="1800" b="1" dirty="0">
                          <a:effectLst/>
                          <a:latin typeface="+mn-lt"/>
                          <a:ea typeface="Times New Roman" panose="02020603050405020304" pitchFamily="18" charset="0"/>
                          <a:cs typeface="Times New Roman" panose="02020603050405020304" pitchFamily="18" charset="0"/>
                        </a:rPr>
                        <a:t>2016</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0"/>
                        </a:spcAft>
                      </a:pPr>
                      <a:r>
                        <a:rPr lang="en-GB" sz="1800" b="1" dirty="0">
                          <a:effectLst/>
                          <a:latin typeface="+mn-lt"/>
                          <a:ea typeface="Times New Roman" panose="02020603050405020304" pitchFamily="18" charset="0"/>
                          <a:cs typeface="Times New Roman" panose="02020603050405020304" pitchFamily="18" charset="0"/>
                        </a:rPr>
                        <a:t>2020</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5686323"/>
                  </a:ext>
                </a:extLst>
              </a:tr>
              <a:tr h="242828">
                <a:tc>
                  <a:txBody>
                    <a:bodyPr/>
                    <a:lstStyle/>
                    <a:p>
                      <a:pPr>
                        <a:lnSpc>
                          <a:spcPct val="120000"/>
                        </a:lnSpc>
                        <a:spcAft>
                          <a:spcPts val="0"/>
                        </a:spcAft>
                      </a:pPr>
                      <a:r>
                        <a:rPr lang="en-GB" sz="1800" dirty="0">
                          <a:effectLst/>
                          <a:latin typeface="+mn-lt"/>
                          <a:ea typeface="Times New Roman" panose="02020603050405020304" pitchFamily="18" charset="0"/>
                          <a:cs typeface="Times New Roman" panose="02020603050405020304" pitchFamily="18" charset="0"/>
                        </a:rPr>
                        <a:t>Asia</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20000"/>
                        </a:lnSpc>
                        <a:spcAft>
                          <a:spcPts val="0"/>
                        </a:spcAft>
                      </a:pPr>
                      <a:r>
                        <a:rPr lang="en-GB" sz="1800" dirty="0">
                          <a:effectLst/>
                          <a:latin typeface="+mn-lt"/>
                          <a:ea typeface="Times New Roman" panose="02020603050405020304" pitchFamily="18" charset="0"/>
                          <a:cs typeface="Times New Roman" panose="02020603050405020304" pitchFamily="18" charset="0"/>
                        </a:rPr>
                        <a:t>55.9</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20000"/>
                        </a:lnSpc>
                      </a:pPr>
                      <a:endParaRPr lang="en-KE" sz="1800">
                        <a:effectLst/>
                        <a:latin typeface="+mn-lt"/>
                        <a:cs typeface="Times New Roman" panose="02020603050405020304" pitchFamily="18" charset="0"/>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887668585"/>
                  </a:ext>
                </a:extLst>
              </a:tr>
              <a:tr h="241569">
                <a:tc>
                  <a:txBody>
                    <a:bodyPr/>
                    <a:lstStyle/>
                    <a:p>
                      <a:pPr>
                        <a:lnSpc>
                          <a:spcPct val="120000"/>
                        </a:lnSpc>
                        <a:spcAft>
                          <a:spcPts val="0"/>
                        </a:spcAft>
                      </a:pPr>
                      <a:r>
                        <a:rPr lang="en-GB" sz="1800" b="1" dirty="0">
                          <a:effectLst/>
                          <a:latin typeface="+mn-lt"/>
                          <a:ea typeface="Times New Roman" panose="02020603050405020304" pitchFamily="18" charset="0"/>
                          <a:cs typeface="Times New Roman" panose="02020603050405020304" pitchFamily="18" charset="0"/>
                        </a:rPr>
                        <a:t>Europe</a:t>
                      </a:r>
                      <a:endParaRPr lang="en-KE" sz="1800" b="1"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b="1" dirty="0">
                          <a:effectLst/>
                          <a:latin typeface="+mn-lt"/>
                          <a:ea typeface="Times New Roman" panose="02020603050405020304" pitchFamily="18" charset="0"/>
                          <a:cs typeface="Times New Roman" panose="02020603050405020304" pitchFamily="18" charset="0"/>
                        </a:rPr>
                        <a:t>96.4</a:t>
                      </a:r>
                      <a:endParaRPr lang="en-KE" sz="1800" b="1"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b="1" dirty="0">
                          <a:effectLst/>
                          <a:latin typeface="+mn-lt"/>
                          <a:ea typeface="Times New Roman" panose="02020603050405020304" pitchFamily="18" charset="0"/>
                          <a:cs typeface="Times New Roman" panose="02020603050405020304" pitchFamily="18" charset="0"/>
                        </a:rPr>
                        <a:t>96.7</a:t>
                      </a:r>
                      <a:endParaRPr lang="en-KE" sz="1800" b="1"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1135298157"/>
                  </a:ext>
                </a:extLst>
              </a:tr>
              <a:tr h="241569">
                <a:tc>
                  <a:txBody>
                    <a:bodyPr/>
                    <a:lstStyle/>
                    <a:p>
                      <a:pPr>
                        <a:lnSpc>
                          <a:spcPct val="120000"/>
                        </a:lnSpc>
                        <a:spcAft>
                          <a:spcPts val="0"/>
                        </a:spcAft>
                      </a:pPr>
                      <a:r>
                        <a:rPr lang="en-GB" sz="1800" dirty="0">
                          <a:effectLst/>
                          <a:latin typeface="+mn-lt"/>
                          <a:ea typeface="Times New Roman" panose="02020603050405020304" pitchFamily="18" charset="0"/>
                          <a:cs typeface="Times New Roman" panose="02020603050405020304" pitchFamily="18" charset="0"/>
                        </a:rPr>
                        <a:t>Latin America and the Caribbean</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dirty="0">
                          <a:effectLst/>
                          <a:latin typeface="+mn-lt"/>
                          <a:ea typeface="Times New Roman" panose="02020603050405020304" pitchFamily="18" charset="0"/>
                          <a:cs typeface="Times New Roman" panose="02020603050405020304" pitchFamily="18" charset="0"/>
                        </a:rPr>
                        <a:t>70.8</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dirty="0">
                          <a:effectLst/>
                          <a:latin typeface="+mn-lt"/>
                          <a:ea typeface="Times New Roman" panose="02020603050405020304" pitchFamily="18" charset="0"/>
                          <a:cs typeface="Times New Roman" panose="02020603050405020304" pitchFamily="18" charset="0"/>
                        </a:rPr>
                        <a:t>75.4</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385415349"/>
                  </a:ext>
                </a:extLst>
              </a:tr>
              <a:tr h="241569">
                <a:tc>
                  <a:txBody>
                    <a:bodyPr/>
                    <a:lstStyle/>
                    <a:p>
                      <a:pPr>
                        <a:lnSpc>
                          <a:spcPct val="120000"/>
                        </a:lnSpc>
                        <a:spcAft>
                          <a:spcPts val="0"/>
                        </a:spcAft>
                      </a:pPr>
                      <a:r>
                        <a:rPr lang="en-GB" sz="1800" dirty="0">
                          <a:effectLst/>
                          <a:latin typeface="+mn-lt"/>
                          <a:ea typeface="Times New Roman" panose="02020603050405020304" pitchFamily="18" charset="0"/>
                          <a:cs typeface="Times New Roman" panose="02020603050405020304" pitchFamily="18" charset="0"/>
                        </a:rPr>
                        <a:t>Northern Africa</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dirty="0">
                          <a:effectLst/>
                          <a:latin typeface="+mn-lt"/>
                          <a:ea typeface="Times New Roman" panose="02020603050405020304" pitchFamily="18" charset="0"/>
                          <a:cs typeface="Times New Roman" panose="02020603050405020304" pitchFamily="18" charset="0"/>
                        </a:rPr>
                        <a:t>47.0</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a:effectLst/>
                          <a:latin typeface="+mn-lt"/>
                          <a:ea typeface="Times New Roman" panose="02020603050405020304" pitchFamily="18" charset="0"/>
                          <a:cs typeface="Times New Roman" panose="02020603050405020304" pitchFamily="18" charset="0"/>
                        </a:rPr>
                        <a:t>43.8</a:t>
                      </a:r>
                      <a:endParaRPr lang="en-KE" sz="180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1861166751"/>
                  </a:ext>
                </a:extLst>
              </a:tr>
              <a:tr h="241569">
                <a:tc>
                  <a:txBody>
                    <a:bodyPr/>
                    <a:lstStyle/>
                    <a:p>
                      <a:pPr>
                        <a:lnSpc>
                          <a:spcPct val="120000"/>
                        </a:lnSpc>
                        <a:spcAft>
                          <a:spcPts val="0"/>
                        </a:spcAft>
                      </a:pPr>
                      <a:r>
                        <a:rPr lang="en-GB" sz="1800" b="1" dirty="0">
                          <a:effectLst/>
                          <a:latin typeface="+mn-lt"/>
                          <a:ea typeface="Times New Roman" panose="02020603050405020304" pitchFamily="18" charset="0"/>
                          <a:cs typeface="Times New Roman" panose="02020603050405020304" pitchFamily="18" charset="0"/>
                        </a:rPr>
                        <a:t>Northern America</a:t>
                      </a:r>
                      <a:endParaRPr lang="en-KE" sz="1800" b="1"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b="1" dirty="0">
                          <a:effectLst/>
                          <a:latin typeface="+mn-lt"/>
                          <a:ea typeface="Times New Roman" panose="02020603050405020304" pitchFamily="18" charset="0"/>
                          <a:cs typeface="Times New Roman" panose="02020603050405020304" pitchFamily="18" charset="0"/>
                        </a:rPr>
                        <a:t>100</a:t>
                      </a:r>
                      <a:endParaRPr lang="en-KE" sz="1800" b="1"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b="1" dirty="0">
                          <a:effectLst/>
                          <a:latin typeface="+mn-lt"/>
                          <a:ea typeface="Times New Roman" panose="02020603050405020304" pitchFamily="18" charset="0"/>
                          <a:cs typeface="Times New Roman" panose="02020603050405020304" pitchFamily="18" charset="0"/>
                        </a:rPr>
                        <a:t>100</a:t>
                      </a:r>
                      <a:endParaRPr lang="en-KE" sz="1800" b="1"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246417312"/>
                  </a:ext>
                </a:extLst>
              </a:tr>
              <a:tr h="241569">
                <a:tc>
                  <a:txBody>
                    <a:bodyPr/>
                    <a:lstStyle/>
                    <a:p>
                      <a:pPr>
                        <a:lnSpc>
                          <a:spcPct val="120000"/>
                        </a:lnSpc>
                        <a:spcAft>
                          <a:spcPts val="0"/>
                        </a:spcAft>
                      </a:pPr>
                      <a:r>
                        <a:rPr lang="en-GB" sz="1800" dirty="0">
                          <a:effectLst/>
                          <a:latin typeface="+mn-lt"/>
                          <a:ea typeface="Times New Roman" panose="02020603050405020304" pitchFamily="18" charset="0"/>
                          <a:cs typeface="Times New Roman" panose="02020603050405020304" pitchFamily="18" charset="0"/>
                        </a:rPr>
                        <a:t>Oceania</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dirty="0">
                          <a:effectLst/>
                          <a:latin typeface="+mn-lt"/>
                          <a:ea typeface="Times New Roman" panose="02020603050405020304" pitchFamily="18" charset="0"/>
                          <a:cs typeface="Times New Roman" panose="02020603050405020304" pitchFamily="18" charset="0"/>
                        </a:rPr>
                        <a:t>74.1</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a:effectLst/>
                          <a:latin typeface="+mn-lt"/>
                          <a:ea typeface="Times New Roman" panose="02020603050405020304" pitchFamily="18" charset="0"/>
                          <a:cs typeface="Times New Roman" panose="02020603050405020304" pitchFamily="18" charset="0"/>
                        </a:rPr>
                        <a:t>94.8</a:t>
                      </a:r>
                      <a:endParaRPr lang="en-KE" sz="180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3966661919"/>
                  </a:ext>
                </a:extLst>
              </a:tr>
              <a:tr h="241569">
                <a:tc>
                  <a:txBody>
                    <a:bodyPr/>
                    <a:lstStyle/>
                    <a:p>
                      <a:pPr>
                        <a:lnSpc>
                          <a:spcPct val="120000"/>
                        </a:lnSpc>
                        <a:spcAft>
                          <a:spcPts val="0"/>
                        </a:spcAft>
                      </a:pPr>
                      <a:r>
                        <a:rPr lang="en-GB" sz="1800" dirty="0">
                          <a:solidFill>
                            <a:schemeClr val="tx1"/>
                          </a:solidFill>
                          <a:effectLst/>
                          <a:latin typeface="+mn-lt"/>
                          <a:ea typeface="Times New Roman" panose="02020603050405020304" pitchFamily="18" charset="0"/>
                          <a:cs typeface="Times New Roman" panose="02020603050405020304" pitchFamily="18" charset="0"/>
                        </a:rPr>
                        <a:t>Sub-Saharan Africa</a:t>
                      </a:r>
                      <a:endParaRPr lang="en-KE" sz="18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dirty="0">
                          <a:solidFill>
                            <a:schemeClr val="tx1"/>
                          </a:solidFill>
                          <a:effectLst/>
                          <a:latin typeface="+mn-lt"/>
                          <a:ea typeface="Times New Roman" panose="02020603050405020304" pitchFamily="18" charset="0"/>
                          <a:cs typeface="Times New Roman" panose="02020603050405020304" pitchFamily="18" charset="0"/>
                        </a:rPr>
                        <a:t>22.7</a:t>
                      </a:r>
                      <a:endParaRPr lang="en-KE" sz="18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dirty="0">
                          <a:solidFill>
                            <a:schemeClr val="tx1"/>
                          </a:solidFill>
                          <a:effectLst/>
                          <a:latin typeface="+mn-lt"/>
                          <a:ea typeface="Times New Roman" panose="02020603050405020304" pitchFamily="18" charset="0"/>
                          <a:cs typeface="Times New Roman" panose="02020603050405020304" pitchFamily="18" charset="0"/>
                        </a:rPr>
                        <a:t>19.8</a:t>
                      </a:r>
                      <a:endParaRPr lang="en-KE" sz="18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2674277631"/>
                  </a:ext>
                </a:extLst>
              </a:tr>
              <a:tr h="241569">
                <a:tc>
                  <a:txBody>
                    <a:bodyPr/>
                    <a:lstStyle/>
                    <a:p>
                      <a:pPr>
                        <a:lnSpc>
                          <a:spcPct val="120000"/>
                        </a:lnSpc>
                        <a:spcAft>
                          <a:spcPts val="0"/>
                        </a:spcAft>
                      </a:pPr>
                      <a:r>
                        <a:rPr lang="en-GB" sz="1800" dirty="0">
                          <a:effectLst/>
                          <a:latin typeface="+mn-lt"/>
                          <a:ea typeface="Calibri" panose="020F0502020204030204" pitchFamily="34" charset="0"/>
                          <a:cs typeface="Times New Roman" panose="02020603050405020304" pitchFamily="18" charset="0"/>
                        </a:rPr>
                        <a:t>       Eastern Africa</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dirty="0">
                          <a:effectLst/>
                          <a:latin typeface="+mn-lt"/>
                          <a:ea typeface="Calibri" panose="020F0502020204030204" pitchFamily="34" charset="0"/>
                          <a:cs typeface="Times New Roman" panose="02020603050405020304" pitchFamily="18" charset="0"/>
                        </a:rPr>
                        <a:t>14.5</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dirty="0">
                          <a:effectLst/>
                          <a:latin typeface="+mn-lt"/>
                          <a:ea typeface="Times New Roman" panose="02020603050405020304" pitchFamily="18" charset="0"/>
                          <a:cs typeface="Times New Roman" panose="02020603050405020304" pitchFamily="18" charset="0"/>
                        </a:rPr>
                        <a:t> </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1000103434"/>
                  </a:ext>
                </a:extLst>
              </a:tr>
              <a:tr h="241569">
                <a:tc>
                  <a:txBody>
                    <a:bodyPr/>
                    <a:lstStyle/>
                    <a:p>
                      <a:pPr>
                        <a:lnSpc>
                          <a:spcPct val="120000"/>
                        </a:lnSpc>
                        <a:spcAft>
                          <a:spcPts val="0"/>
                        </a:spcAft>
                      </a:pPr>
                      <a:r>
                        <a:rPr lang="en-GB" sz="1800">
                          <a:effectLst/>
                          <a:latin typeface="+mn-lt"/>
                          <a:ea typeface="Calibri" panose="020F0502020204030204" pitchFamily="34" charset="0"/>
                          <a:cs typeface="Times New Roman" panose="02020603050405020304" pitchFamily="18" charset="0"/>
                        </a:rPr>
                        <a:t>       Middle Africa</a:t>
                      </a:r>
                      <a:endParaRPr lang="en-KE" sz="180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a:effectLst/>
                          <a:latin typeface="+mn-lt"/>
                          <a:ea typeface="Calibri" panose="020F0502020204030204" pitchFamily="34" charset="0"/>
                          <a:cs typeface="Times New Roman" panose="02020603050405020304" pitchFamily="18" charset="0"/>
                        </a:rPr>
                        <a:t>17.9</a:t>
                      </a:r>
                      <a:endParaRPr lang="en-KE" sz="180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dirty="0">
                          <a:effectLst/>
                          <a:latin typeface="+mn-lt"/>
                          <a:ea typeface="Times New Roman" panose="02020603050405020304" pitchFamily="18" charset="0"/>
                          <a:cs typeface="Times New Roman" panose="02020603050405020304" pitchFamily="18" charset="0"/>
                        </a:rPr>
                        <a:t> </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2869072257"/>
                  </a:ext>
                </a:extLst>
              </a:tr>
              <a:tr h="241569">
                <a:tc>
                  <a:txBody>
                    <a:bodyPr/>
                    <a:lstStyle/>
                    <a:p>
                      <a:pPr>
                        <a:lnSpc>
                          <a:spcPct val="120000"/>
                        </a:lnSpc>
                        <a:spcAft>
                          <a:spcPts val="0"/>
                        </a:spcAft>
                      </a:pPr>
                      <a:r>
                        <a:rPr lang="en-GB" sz="1800" dirty="0">
                          <a:effectLst/>
                          <a:latin typeface="+mn-lt"/>
                          <a:ea typeface="Calibri" panose="020F0502020204030204" pitchFamily="34" charset="0"/>
                          <a:cs typeface="Times New Roman" panose="02020603050405020304" pitchFamily="18" charset="0"/>
                        </a:rPr>
                        <a:t>       Southern Africa</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dirty="0">
                          <a:effectLst/>
                          <a:latin typeface="+mn-lt"/>
                          <a:ea typeface="Calibri" panose="020F0502020204030204" pitchFamily="34" charset="0"/>
                          <a:cs typeface="Times New Roman" panose="02020603050405020304" pitchFamily="18" charset="0"/>
                        </a:rPr>
                        <a:t>92.4</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tc>
                  <a:txBody>
                    <a:bodyPr/>
                    <a:lstStyle/>
                    <a:p>
                      <a:pPr algn="ctr">
                        <a:lnSpc>
                          <a:spcPct val="120000"/>
                        </a:lnSpc>
                        <a:spcAft>
                          <a:spcPts val="0"/>
                        </a:spcAft>
                      </a:pPr>
                      <a:r>
                        <a:rPr lang="en-GB" sz="1800" dirty="0">
                          <a:effectLst/>
                          <a:latin typeface="+mn-lt"/>
                          <a:ea typeface="Times New Roman" panose="02020603050405020304" pitchFamily="18" charset="0"/>
                          <a:cs typeface="Times New Roman" panose="02020603050405020304" pitchFamily="18" charset="0"/>
                        </a:rPr>
                        <a:t> </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a:noFill/>
                    </a:lnB>
                  </a:tcPr>
                </a:tc>
                <a:extLst>
                  <a:ext uri="{0D108BD9-81ED-4DB2-BD59-A6C34878D82A}">
                    <a16:rowId xmlns:a16="http://schemas.microsoft.com/office/drawing/2014/main" val="1390635971"/>
                  </a:ext>
                </a:extLst>
              </a:tr>
              <a:tr h="241569">
                <a:tc>
                  <a:txBody>
                    <a:bodyPr/>
                    <a:lstStyle/>
                    <a:p>
                      <a:pPr>
                        <a:lnSpc>
                          <a:spcPct val="120000"/>
                        </a:lnSpc>
                        <a:spcAft>
                          <a:spcPts val="0"/>
                        </a:spcAft>
                      </a:pPr>
                      <a:r>
                        <a:rPr lang="en-GB" sz="1800" dirty="0">
                          <a:effectLst/>
                          <a:latin typeface="+mn-lt"/>
                          <a:ea typeface="Calibri" panose="020F0502020204030204" pitchFamily="34" charset="0"/>
                          <a:cs typeface="Times New Roman" panose="02020603050405020304" pitchFamily="18" charset="0"/>
                        </a:rPr>
                        <a:t>       Western Africa</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0"/>
                        </a:spcAft>
                      </a:pPr>
                      <a:r>
                        <a:rPr lang="en-GB" sz="1800">
                          <a:effectLst/>
                          <a:latin typeface="+mn-lt"/>
                          <a:ea typeface="Calibri" panose="020F0502020204030204" pitchFamily="34" charset="0"/>
                          <a:cs typeface="Times New Roman" panose="02020603050405020304" pitchFamily="18" charset="0"/>
                        </a:rPr>
                        <a:t>12.8</a:t>
                      </a:r>
                      <a:endParaRPr lang="en-KE" sz="180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20000"/>
                        </a:lnSpc>
                        <a:spcAft>
                          <a:spcPts val="0"/>
                        </a:spcAft>
                      </a:pPr>
                      <a:r>
                        <a:rPr lang="en-GB" sz="1800" dirty="0">
                          <a:effectLst/>
                          <a:latin typeface="+mn-lt"/>
                          <a:ea typeface="Times New Roman" panose="02020603050405020304" pitchFamily="18" charset="0"/>
                          <a:cs typeface="Times New Roman" panose="02020603050405020304" pitchFamily="18" charset="0"/>
                        </a:rPr>
                        <a:t> </a:t>
                      </a:r>
                      <a:endParaRPr lang="en-KE" sz="1800" dirty="0">
                        <a:effectLst/>
                        <a:latin typeface="+mn-lt"/>
                        <a:ea typeface="Calibri" panose="020F0502020204030204" pitchFamily="34" charset="0"/>
                        <a:cs typeface="Times New Roman" panose="02020603050405020304"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5160952"/>
                  </a:ext>
                </a:extLst>
              </a:tr>
            </a:tbl>
          </a:graphicData>
        </a:graphic>
      </p:graphicFrame>
      <p:sp>
        <p:nvSpPr>
          <p:cNvPr id="5" name="Rectangle 1">
            <a:extLst>
              <a:ext uri="{FF2B5EF4-FFF2-40B4-BE49-F238E27FC236}">
                <a16:creationId xmlns:a16="http://schemas.microsoft.com/office/drawing/2014/main" id="{EB738625-4079-40DE-9996-A34392FE19C8}"/>
              </a:ext>
            </a:extLst>
          </p:cNvPr>
          <p:cNvSpPr>
            <a:spLocks noChangeArrowheads="1"/>
          </p:cNvSpPr>
          <p:nvPr/>
        </p:nvSpPr>
        <p:spPr bwMode="auto">
          <a:xfrm>
            <a:off x="1691149" y="6267754"/>
            <a:ext cx="783195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KE"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Source: International Labour Organisation (ILO) SDG 1.3.1, SDG Indicators website</a:t>
            </a:r>
            <a:endParaRPr kumimoji="0" lang="en-GB" altLang="en-KE" b="0" i="0" u="none" strike="noStrike" cap="none" normalizeH="0" baseline="0" dirty="0">
              <a:ln>
                <a:noFill/>
              </a:ln>
              <a:solidFill>
                <a:schemeClr val="tx1"/>
              </a:solidFill>
              <a:effectLst/>
              <a:latin typeface="Arial" panose="020B0604020202020204" pitchFamily="34" charset="0"/>
            </a:endParaRPr>
          </a:p>
        </p:txBody>
      </p:sp>
      <p:sp>
        <p:nvSpPr>
          <p:cNvPr id="6" name="Rectangle 5">
            <a:extLst>
              <a:ext uri="{FF2B5EF4-FFF2-40B4-BE49-F238E27FC236}">
                <a16:creationId xmlns:a16="http://schemas.microsoft.com/office/drawing/2014/main" id="{2C55794E-1238-4D61-B9B6-5313FA48179B}"/>
              </a:ext>
            </a:extLst>
          </p:cNvPr>
          <p:cNvSpPr/>
          <p:nvPr/>
        </p:nvSpPr>
        <p:spPr>
          <a:xfrm>
            <a:off x="1691149" y="2130035"/>
            <a:ext cx="8969135" cy="430887"/>
          </a:xfrm>
          <a:prstGeom prst="rect">
            <a:avLst/>
          </a:prstGeom>
        </p:spPr>
        <p:txBody>
          <a:bodyPr wrap="square">
            <a:spAutoFit/>
          </a:bodyPr>
          <a:lstStyle/>
          <a:p>
            <a:r>
              <a:rPr lang="en-GB" sz="2200" dirty="0">
                <a:solidFill>
                  <a:srgbClr val="0070C0"/>
                </a:solidFill>
                <a:ea typeface="Calibri" panose="020F0502020204030204" pitchFamily="34" charset="0"/>
              </a:rPr>
              <a:t>Table 2: </a:t>
            </a:r>
            <a:r>
              <a:rPr lang="en-GB" sz="2200" dirty="0">
                <a:solidFill>
                  <a:srgbClr val="0070C0"/>
                </a:solidFill>
                <a:ea typeface="Times New Roman" panose="02020603050405020304" pitchFamily="18" charset="0"/>
              </a:rPr>
              <a:t>Population above statutory pensionable age receiving a pension (%)</a:t>
            </a:r>
            <a:endParaRPr lang="en-KE" sz="2200" dirty="0">
              <a:solidFill>
                <a:srgbClr val="0070C0"/>
              </a:solidFill>
            </a:endParaRPr>
          </a:p>
        </p:txBody>
      </p:sp>
      <p:sp>
        <p:nvSpPr>
          <p:cNvPr id="3" name="Rectangle 2">
            <a:extLst>
              <a:ext uri="{FF2B5EF4-FFF2-40B4-BE49-F238E27FC236}">
                <a16:creationId xmlns:a16="http://schemas.microsoft.com/office/drawing/2014/main" id="{FACA0977-E685-4796-A35A-8876607B0959}"/>
              </a:ext>
            </a:extLst>
          </p:cNvPr>
          <p:cNvSpPr/>
          <p:nvPr/>
        </p:nvSpPr>
        <p:spPr>
          <a:xfrm>
            <a:off x="1838739" y="4770783"/>
            <a:ext cx="7146235" cy="238539"/>
          </a:xfrm>
          <a:prstGeom prst="rect">
            <a:avLst/>
          </a:prstGeom>
          <a:solidFill>
            <a:srgbClr val="FF0000">
              <a:alpha val="3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
        <p:nvSpPr>
          <p:cNvPr id="7" name="Title 1">
            <a:extLst>
              <a:ext uri="{FF2B5EF4-FFF2-40B4-BE49-F238E27FC236}">
                <a16:creationId xmlns:a16="http://schemas.microsoft.com/office/drawing/2014/main" id="{131D7CC7-5A4D-4D07-BE4D-5769BCE9F3BA}"/>
              </a:ext>
            </a:extLst>
          </p:cNvPr>
          <p:cNvSpPr txBox="1">
            <a:spLocks/>
          </p:cNvSpPr>
          <p:nvPr/>
        </p:nvSpPr>
        <p:spPr>
          <a:xfrm>
            <a:off x="824836" y="220914"/>
            <a:ext cx="10701759" cy="91778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0000"/>
              </a:lnSpc>
              <a:spcBef>
                <a:spcPts val="600"/>
              </a:spcBef>
              <a:spcAft>
                <a:spcPts val="600"/>
              </a:spcAft>
            </a:pPr>
            <a:r>
              <a:rPr lang="en-GB" sz="3000" dirty="0"/>
              <a:t>Low participation rates has led to a very small proportion of the population above statutory pension age receiving a pension</a:t>
            </a:r>
          </a:p>
        </p:txBody>
      </p:sp>
    </p:spTree>
    <p:extLst>
      <p:ext uri="{BB962C8B-B14F-4D97-AF65-F5344CB8AC3E}">
        <p14:creationId xmlns:p14="http://schemas.microsoft.com/office/powerpoint/2010/main" val="2665461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3596"/>
            <a:ext cx="10515600" cy="6056717"/>
          </a:xfrm>
        </p:spPr>
        <p:txBody>
          <a:bodyPr>
            <a:noAutofit/>
          </a:bodyPr>
          <a:lstStyle/>
          <a:p>
            <a:pPr>
              <a:lnSpc>
                <a:spcPct val="100000"/>
              </a:lnSpc>
              <a:spcBef>
                <a:spcPts val="600"/>
              </a:spcBef>
              <a:spcAft>
                <a:spcPts val="600"/>
              </a:spcAft>
            </a:pPr>
            <a:r>
              <a:rPr lang="en-GB" sz="2600" dirty="0"/>
              <a:t>Coverage of old-age beneficiaries also varies widely across countries;</a:t>
            </a:r>
          </a:p>
          <a:p>
            <a:pPr lvl="1">
              <a:lnSpc>
                <a:spcPct val="100000"/>
              </a:lnSpc>
              <a:spcBef>
                <a:spcPts val="600"/>
              </a:spcBef>
              <a:spcAft>
                <a:spcPts val="600"/>
              </a:spcAft>
            </a:pPr>
            <a:r>
              <a:rPr lang="en-GB" dirty="0"/>
              <a:t>100%: Botswana, Mauritius and Seychelles; Over 80%: Cape Verde (86%), Lesotho (94%), Namibia (98%), S. Africa (93%) and Swaziland (86%); </a:t>
            </a:r>
          </a:p>
          <a:p>
            <a:pPr lvl="1">
              <a:lnSpc>
                <a:spcPct val="100000"/>
              </a:lnSpc>
              <a:spcBef>
                <a:spcPts val="600"/>
              </a:spcBef>
              <a:spcAft>
                <a:spcPts val="600"/>
              </a:spcAft>
            </a:pPr>
            <a:r>
              <a:rPr lang="en-GB" dirty="0"/>
              <a:t>Most SSA countries have very low coverage, e.g., Serra Leone (1%). </a:t>
            </a:r>
            <a:endParaRPr lang="en-KE" dirty="0"/>
          </a:p>
          <a:p>
            <a:pPr>
              <a:lnSpc>
                <a:spcPct val="100000"/>
              </a:lnSpc>
              <a:spcBef>
                <a:spcPts val="600"/>
              </a:spcBef>
              <a:spcAft>
                <a:spcPts val="600"/>
              </a:spcAft>
            </a:pPr>
            <a:r>
              <a:rPr lang="en-GB" sz="2600" dirty="0"/>
              <a:t>Botswana, Lesotho, Mauritius, Namibia and Swaziland have non-contributory pension schemes, while Mozambique, Seychelles and Uganda have both contributory and non-contributory schemes. </a:t>
            </a:r>
          </a:p>
          <a:p>
            <a:pPr>
              <a:lnSpc>
                <a:spcPct val="100000"/>
              </a:lnSpc>
              <a:spcBef>
                <a:spcPts val="600"/>
              </a:spcBef>
              <a:spcAft>
                <a:spcPts val="600"/>
              </a:spcAft>
            </a:pPr>
            <a:r>
              <a:rPr lang="en-GB" sz="2600" dirty="0"/>
              <a:t>Statutory pensionable age varies across countries: 60 years and above for most countries.</a:t>
            </a:r>
          </a:p>
          <a:p>
            <a:pPr>
              <a:lnSpc>
                <a:spcPct val="100000"/>
              </a:lnSpc>
              <a:spcBef>
                <a:spcPts val="600"/>
              </a:spcBef>
              <a:spcAft>
                <a:spcPts val="600"/>
              </a:spcAft>
            </a:pPr>
            <a:r>
              <a:rPr lang="en-GB" sz="2600" dirty="0"/>
              <a:t>Gender differences in statutory pensionable age for men and women in some countries e.g., Burundi, DRC and Mozambique. </a:t>
            </a:r>
          </a:p>
          <a:p>
            <a:pPr>
              <a:lnSpc>
                <a:spcPct val="100000"/>
              </a:lnSpc>
              <a:spcBef>
                <a:spcPts val="600"/>
              </a:spcBef>
              <a:spcAft>
                <a:spcPts val="600"/>
              </a:spcAft>
            </a:pPr>
            <a:r>
              <a:rPr lang="en-GB" sz="2600" dirty="0"/>
              <a:t>Most countries have contributory schemes which are earnings-related. Most are national social security schemes.</a:t>
            </a:r>
          </a:p>
        </p:txBody>
      </p:sp>
    </p:spTree>
    <p:extLst>
      <p:ext uri="{BB962C8B-B14F-4D97-AF65-F5344CB8AC3E}">
        <p14:creationId xmlns:p14="http://schemas.microsoft.com/office/powerpoint/2010/main" val="3404706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3EC1C7B-BE0C-47BB-8DEC-72085F4DC576}"/>
              </a:ext>
            </a:extLst>
          </p:cNvPr>
          <p:cNvSpPr>
            <a:spLocks noGrp="1"/>
          </p:cNvSpPr>
          <p:nvPr>
            <p:ph type="title"/>
          </p:nvPr>
        </p:nvSpPr>
        <p:spPr>
          <a:xfrm>
            <a:off x="838200" y="377687"/>
            <a:ext cx="10515600" cy="1321904"/>
          </a:xfrm>
        </p:spPr>
        <p:txBody>
          <a:bodyPr>
            <a:noAutofit/>
          </a:bodyPr>
          <a:lstStyle/>
          <a:p>
            <a:r>
              <a:rPr lang="en-US" sz="3200" dirty="0"/>
              <a:t>Low participation rates are mainly driven by high levels of informal employment, high unemployment rates and low financial literacy rates</a:t>
            </a:r>
            <a:endParaRPr lang="en-KE" sz="3200" dirty="0"/>
          </a:p>
        </p:txBody>
      </p:sp>
      <p:sp>
        <p:nvSpPr>
          <p:cNvPr id="3" name="Content Placeholder 2"/>
          <p:cNvSpPr>
            <a:spLocks noGrp="1"/>
          </p:cNvSpPr>
          <p:nvPr>
            <p:ph idx="1"/>
          </p:nvPr>
        </p:nvSpPr>
        <p:spPr>
          <a:xfrm>
            <a:off x="838200" y="1828800"/>
            <a:ext cx="10515600" cy="4790363"/>
          </a:xfrm>
        </p:spPr>
        <p:txBody>
          <a:bodyPr/>
          <a:lstStyle/>
          <a:p>
            <a:pPr>
              <a:lnSpc>
                <a:spcPct val="113000"/>
              </a:lnSpc>
              <a:spcBef>
                <a:spcPts val="600"/>
              </a:spcBef>
              <a:spcAft>
                <a:spcPts val="600"/>
              </a:spcAft>
            </a:pPr>
            <a:r>
              <a:rPr lang="en-GB" sz="2700" dirty="0"/>
              <a:t>A number of countries have come up with policies to include the informal sector workers in the pension system through micro pensions e.g. Kenya and Rwanda.</a:t>
            </a:r>
          </a:p>
          <a:p>
            <a:pPr lvl="1">
              <a:lnSpc>
                <a:spcPct val="113000"/>
              </a:lnSpc>
              <a:spcBef>
                <a:spcPts val="600"/>
              </a:spcBef>
              <a:spcAft>
                <a:spcPts val="600"/>
              </a:spcAft>
            </a:pPr>
            <a:r>
              <a:rPr lang="en-GB" sz="2700" dirty="0"/>
              <a:t>Kenya - Mbao Pension Plan, a mobile phone-based contributory pension plan for the informal workers.</a:t>
            </a:r>
          </a:p>
          <a:p>
            <a:pPr lvl="1">
              <a:lnSpc>
                <a:spcPct val="113000"/>
              </a:lnSpc>
              <a:spcBef>
                <a:spcPts val="600"/>
              </a:spcBef>
              <a:spcAft>
                <a:spcPts val="600"/>
              </a:spcAft>
            </a:pPr>
            <a:r>
              <a:rPr lang="en-GB" sz="2700" dirty="0"/>
              <a:t>Rwanda – </a:t>
            </a:r>
            <a:r>
              <a:rPr lang="en-GB" sz="2700" dirty="0" err="1"/>
              <a:t>Ejo</a:t>
            </a:r>
            <a:r>
              <a:rPr lang="en-GB" sz="2700" dirty="0"/>
              <a:t> </a:t>
            </a:r>
            <a:r>
              <a:rPr lang="en-GB" sz="2700" dirty="0" err="1"/>
              <a:t>Heza</a:t>
            </a:r>
            <a:r>
              <a:rPr lang="en-GB" sz="2700" dirty="0"/>
              <a:t>, a government sponsored voluntary DC scheme open to all citizens.</a:t>
            </a:r>
          </a:p>
          <a:p>
            <a:endParaRPr lang="en-GB" dirty="0"/>
          </a:p>
        </p:txBody>
      </p:sp>
    </p:spTree>
    <p:extLst>
      <p:ext uri="{BB962C8B-B14F-4D97-AF65-F5344CB8AC3E}">
        <p14:creationId xmlns:p14="http://schemas.microsoft.com/office/powerpoint/2010/main" val="75943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BED9E-3954-4420-B754-FB77E8C1C67F}"/>
              </a:ext>
            </a:extLst>
          </p:cNvPr>
          <p:cNvSpPr>
            <a:spLocks noGrp="1"/>
          </p:cNvSpPr>
          <p:nvPr>
            <p:ph type="title"/>
          </p:nvPr>
        </p:nvSpPr>
        <p:spPr>
          <a:xfrm>
            <a:off x="854765" y="1529991"/>
            <a:ext cx="10515600" cy="276079"/>
          </a:xfrm>
        </p:spPr>
        <p:txBody>
          <a:bodyPr>
            <a:noAutofit/>
          </a:bodyPr>
          <a:lstStyle/>
          <a:p>
            <a:r>
              <a:rPr lang="en-GB" altLang="en-KE" sz="2100" dirty="0">
                <a:solidFill>
                  <a:srgbClr val="0070C0"/>
                </a:solidFill>
                <a:latin typeface="+mn-lt"/>
                <a:ea typeface="Times New Roman" panose="02020603050405020304" pitchFamily="18" charset="0"/>
                <a:cs typeface="Times New Roman" panose="02020603050405020304" pitchFamily="18" charset="0"/>
              </a:rPr>
              <a:t>Table 3: Total assets in retirement savings plans 2014-2022, USD millions</a:t>
            </a:r>
            <a:endParaRPr lang="en-KE" sz="2100" dirty="0">
              <a:solidFill>
                <a:srgbClr val="0070C0"/>
              </a:solidFill>
              <a:latin typeface="+mn-lt"/>
            </a:endParaRPr>
          </a:p>
        </p:txBody>
      </p:sp>
      <p:graphicFrame>
        <p:nvGraphicFramePr>
          <p:cNvPr id="4" name="Content Placeholder 3">
            <a:extLst>
              <a:ext uri="{FF2B5EF4-FFF2-40B4-BE49-F238E27FC236}">
                <a16:creationId xmlns:a16="http://schemas.microsoft.com/office/drawing/2014/main" id="{F5D1DF91-C017-42B0-BEB4-C659974DFE0B}"/>
              </a:ext>
            </a:extLst>
          </p:cNvPr>
          <p:cNvGraphicFramePr>
            <a:graphicFrameLocks noGrp="1"/>
          </p:cNvGraphicFramePr>
          <p:nvPr>
            <p:ph idx="1"/>
            <p:extLst>
              <p:ext uri="{D42A27DB-BD31-4B8C-83A1-F6EECF244321}">
                <p14:modId xmlns:p14="http://schemas.microsoft.com/office/powerpoint/2010/main" val="3166630120"/>
              </p:ext>
            </p:extLst>
          </p:nvPr>
        </p:nvGraphicFramePr>
        <p:xfrm>
          <a:off x="854765" y="1828524"/>
          <a:ext cx="10442716" cy="4643474"/>
        </p:xfrm>
        <a:graphic>
          <a:graphicData uri="http://schemas.openxmlformats.org/drawingml/2006/table">
            <a:tbl>
              <a:tblPr/>
              <a:tblGrid>
                <a:gridCol w="1533409">
                  <a:extLst>
                    <a:ext uri="{9D8B030D-6E8A-4147-A177-3AD203B41FA5}">
                      <a16:colId xmlns:a16="http://schemas.microsoft.com/office/drawing/2014/main" val="3362866322"/>
                    </a:ext>
                  </a:extLst>
                </a:gridCol>
                <a:gridCol w="989923">
                  <a:extLst>
                    <a:ext uri="{9D8B030D-6E8A-4147-A177-3AD203B41FA5}">
                      <a16:colId xmlns:a16="http://schemas.microsoft.com/office/drawing/2014/main" val="2131883688"/>
                    </a:ext>
                  </a:extLst>
                </a:gridCol>
                <a:gridCol w="989923">
                  <a:extLst>
                    <a:ext uri="{9D8B030D-6E8A-4147-A177-3AD203B41FA5}">
                      <a16:colId xmlns:a16="http://schemas.microsoft.com/office/drawing/2014/main" val="2112577973"/>
                    </a:ext>
                  </a:extLst>
                </a:gridCol>
                <a:gridCol w="989923">
                  <a:extLst>
                    <a:ext uri="{9D8B030D-6E8A-4147-A177-3AD203B41FA5}">
                      <a16:colId xmlns:a16="http://schemas.microsoft.com/office/drawing/2014/main" val="1739607128"/>
                    </a:ext>
                  </a:extLst>
                </a:gridCol>
                <a:gridCol w="989923">
                  <a:extLst>
                    <a:ext uri="{9D8B030D-6E8A-4147-A177-3AD203B41FA5}">
                      <a16:colId xmlns:a16="http://schemas.microsoft.com/office/drawing/2014/main" val="1596871881"/>
                    </a:ext>
                  </a:extLst>
                </a:gridCol>
                <a:gridCol w="989923">
                  <a:extLst>
                    <a:ext uri="{9D8B030D-6E8A-4147-A177-3AD203B41FA5}">
                      <a16:colId xmlns:a16="http://schemas.microsoft.com/office/drawing/2014/main" val="1400123254"/>
                    </a:ext>
                  </a:extLst>
                </a:gridCol>
                <a:gridCol w="989923">
                  <a:extLst>
                    <a:ext uri="{9D8B030D-6E8A-4147-A177-3AD203B41FA5}">
                      <a16:colId xmlns:a16="http://schemas.microsoft.com/office/drawing/2014/main" val="800455332"/>
                    </a:ext>
                  </a:extLst>
                </a:gridCol>
                <a:gridCol w="989923">
                  <a:extLst>
                    <a:ext uri="{9D8B030D-6E8A-4147-A177-3AD203B41FA5}">
                      <a16:colId xmlns:a16="http://schemas.microsoft.com/office/drawing/2014/main" val="2038942012"/>
                    </a:ext>
                  </a:extLst>
                </a:gridCol>
                <a:gridCol w="989923">
                  <a:extLst>
                    <a:ext uri="{9D8B030D-6E8A-4147-A177-3AD203B41FA5}">
                      <a16:colId xmlns:a16="http://schemas.microsoft.com/office/drawing/2014/main" val="798318917"/>
                    </a:ext>
                  </a:extLst>
                </a:gridCol>
                <a:gridCol w="989923">
                  <a:extLst>
                    <a:ext uri="{9D8B030D-6E8A-4147-A177-3AD203B41FA5}">
                      <a16:colId xmlns:a16="http://schemas.microsoft.com/office/drawing/2014/main" val="1939148802"/>
                    </a:ext>
                  </a:extLst>
                </a:gridCol>
              </a:tblGrid>
              <a:tr h="211067">
                <a:tc>
                  <a:txBody>
                    <a:bodyPr/>
                    <a:lstStyle/>
                    <a:p>
                      <a:pPr algn="ctr" fontAlgn="b"/>
                      <a:r>
                        <a:rPr lang="en-KE" sz="1300" b="0" i="0" u="none" strike="noStrike" dirty="0">
                          <a:solidFill>
                            <a:srgbClr val="000000"/>
                          </a:solidFill>
                          <a:effectLst/>
                          <a:latin typeface="Arial" panose="020B0604020202020204" pitchFamily="34" charset="0"/>
                        </a:rPr>
                        <a:t> </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2014</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2015</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2016</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2017</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2018</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2019</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2020</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2021</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2022</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7269149"/>
                  </a:ext>
                </a:extLst>
              </a:tr>
              <a:tr h="211067">
                <a:tc>
                  <a:txBody>
                    <a:bodyPr/>
                    <a:lstStyle/>
                    <a:p>
                      <a:pPr algn="l" fontAlgn="b"/>
                      <a:r>
                        <a:rPr lang="en-GB" sz="1300" b="1" i="0" u="none" strike="noStrike" dirty="0">
                          <a:solidFill>
                            <a:srgbClr val="000000"/>
                          </a:solidFill>
                          <a:effectLst/>
                          <a:latin typeface="Arial" panose="020B0604020202020204" pitchFamily="34" charset="0"/>
                        </a:rPr>
                        <a:t>Southern Africa</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292842274"/>
                  </a:ext>
                </a:extLst>
              </a:tr>
              <a:tr h="211067">
                <a:tc>
                  <a:txBody>
                    <a:bodyPr/>
                    <a:lstStyle/>
                    <a:p>
                      <a:pPr algn="l" fontAlgn="b"/>
                      <a:r>
                        <a:rPr lang="en-GB" sz="1300" b="0" i="0" u="none" strike="noStrike" dirty="0">
                          <a:solidFill>
                            <a:srgbClr val="000000"/>
                          </a:solidFill>
                          <a:effectLst/>
                          <a:latin typeface="Arial" panose="020B0604020202020204" pitchFamily="34" charset="0"/>
                        </a:rPr>
                        <a:t>Angola</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1,774</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1,781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885</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901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792</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848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951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1,115</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1,689</a:t>
                      </a:r>
                    </a:p>
                  </a:txBody>
                  <a:tcPr marL="7315" marR="7315" marT="7315" marB="0" anchor="b">
                    <a:lnL>
                      <a:noFill/>
                    </a:lnL>
                    <a:lnR>
                      <a:noFill/>
                    </a:lnR>
                    <a:lnT>
                      <a:noFill/>
                    </a:lnT>
                    <a:lnB>
                      <a:noFill/>
                    </a:lnB>
                  </a:tcPr>
                </a:tc>
                <a:extLst>
                  <a:ext uri="{0D108BD9-81ED-4DB2-BD59-A6C34878D82A}">
                    <a16:rowId xmlns:a16="http://schemas.microsoft.com/office/drawing/2014/main" val="4106490934"/>
                  </a:ext>
                </a:extLst>
              </a:tr>
              <a:tr h="211067">
                <a:tc>
                  <a:txBody>
                    <a:bodyPr/>
                    <a:lstStyle/>
                    <a:p>
                      <a:pPr algn="l" fontAlgn="b"/>
                      <a:r>
                        <a:rPr lang="en-GB" sz="1300" b="0" i="0" u="none" strike="noStrike" dirty="0">
                          <a:solidFill>
                            <a:srgbClr val="000000"/>
                          </a:solidFill>
                          <a:effectLst/>
                          <a:latin typeface="Arial" panose="020B0604020202020204" pitchFamily="34" charset="0"/>
                        </a:rPr>
                        <a:t>Botswana</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8,310</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7,523</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8,768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9,748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10,231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9,231</a:t>
                      </a:r>
                    </a:p>
                  </a:txBody>
                  <a:tcPr marL="7315" marR="7315" marT="7315" marB="0" anchor="b">
                    <a:lnL>
                      <a:noFill/>
                    </a:lnL>
                    <a:lnR>
                      <a:noFill/>
                    </a:lnR>
                    <a:lnT>
                      <a:noFill/>
                    </a:lnT>
                    <a:lnB>
                      <a:noFill/>
                    </a:lnB>
                  </a:tcPr>
                </a:tc>
                <a:extLst>
                  <a:ext uri="{0D108BD9-81ED-4DB2-BD59-A6C34878D82A}">
                    <a16:rowId xmlns:a16="http://schemas.microsoft.com/office/drawing/2014/main" val="806153696"/>
                  </a:ext>
                </a:extLst>
              </a:tr>
              <a:tr h="211067">
                <a:tc>
                  <a:txBody>
                    <a:bodyPr/>
                    <a:lstStyle/>
                    <a:p>
                      <a:pPr algn="l" fontAlgn="b"/>
                      <a:r>
                        <a:rPr lang="en-GB" sz="1300" b="0" i="0" u="none" strike="noStrike">
                          <a:solidFill>
                            <a:srgbClr val="000000"/>
                          </a:solidFill>
                          <a:effectLst/>
                          <a:latin typeface="Arial" panose="020B0604020202020204" pitchFamily="34" charset="0"/>
                        </a:rPr>
                        <a:t>Lesotho</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164</a:t>
                      </a:r>
                    </a:p>
                  </a:txBody>
                  <a:tcPr marL="7315" marR="7315" marT="7315" marB="0" anchor="b">
                    <a:lnL>
                      <a:noFill/>
                    </a:lnL>
                    <a:lnR>
                      <a:noFill/>
                    </a:lnR>
                    <a:lnT>
                      <a:noFill/>
                    </a:lnT>
                    <a:lnB>
                      <a:noFill/>
                    </a:lnB>
                  </a:tcPr>
                </a:tc>
                <a:extLst>
                  <a:ext uri="{0D108BD9-81ED-4DB2-BD59-A6C34878D82A}">
                    <a16:rowId xmlns:a16="http://schemas.microsoft.com/office/drawing/2014/main" val="3457137118"/>
                  </a:ext>
                </a:extLst>
              </a:tr>
              <a:tr h="211067">
                <a:tc>
                  <a:txBody>
                    <a:bodyPr/>
                    <a:lstStyle/>
                    <a:p>
                      <a:pPr algn="l" fontAlgn="b"/>
                      <a:r>
                        <a:rPr lang="en-GB" sz="1300" b="0" i="0" u="none" strike="noStrike">
                          <a:solidFill>
                            <a:srgbClr val="000000"/>
                          </a:solidFill>
                          <a:effectLst/>
                          <a:latin typeface="Arial" panose="020B0604020202020204" pitchFamily="34" charset="0"/>
                        </a:rPr>
                        <a:t>Malawi</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525</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456</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523</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727</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944</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1,154</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1,320</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extLst>
                  <a:ext uri="{0D108BD9-81ED-4DB2-BD59-A6C34878D82A}">
                    <a16:rowId xmlns:a16="http://schemas.microsoft.com/office/drawing/2014/main" val="3884527160"/>
                  </a:ext>
                </a:extLst>
              </a:tr>
              <a:tr h="211067">
                <a:tc>
                  <a:txBody>
                    <a:bodyPr/>
                    <a:lstStyle/>
                    <a:p>
                      <a:pPr algn="l" fontAlgn="b"/>
                      <a:r>
                        <a:rPr lang="en-GB" sz="1300" b="0" i="0" u="none" strike="noStrike">
                          <a:solidFill>
                            <a:srgbClr val="000000"/>
                          </a:solidFill>
                          <a:effectLst/>
                          <a:latin typeface="Arial" panose="020B0604020202020204" pitchFamily="34" charset="0"/>
                        </a:rPr>
                        <a:t>Mauritius</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482</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528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633</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1,517</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1,427</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1,435</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1,367</a:t>
                      </a:r>
                    </a:p>
                  </a:txBody>
                  <a:tcPr marL="7315" marR="7315" marT="7315" marB="0" anchor="b">
                    <a:lnL>
                      <a:noFill/>
                    </a:lnL>
                    <a:lnR>
                      <a:noFill/>
                    </a:lnR>
                    <a:lnT>
                      <a:noFill/>
                    </a:lnT>
                    <a:lnB>
                      <a:noFill/>
                    </a:lnB>
                  </a:tcPr>
                </a:tc>
                <a:extLst>
                  <a:ext uri="{0D108BD9-81ED-4DB2-BD59-A6C34878D82A}">
                    <a16:rowId xmlns:a16="http://schemas.microsoft.com/office/drawing/2014/main" val="1091136352"/>
                  </a:ext>
                </a:extLst>
              </a:tr>
              <a:tr h="211067">
                <a:tc>
                  <a:txBody>
                    <a:bodyPr/>
                    <a:lstStyle/>
                    <a:p>
                      <a:pPr algn="l" fontAlgn="b"/>
                      <a:r>
                        <a:rPr lang="en-GB" sz="1300" b="0" i="0" u="none" strike="noStrike">
                          <a:solidFill>
                            <a:srgbClr val="000000"/>
                          </a:solidFill>
                          <a:effectLst/>
                          <a:latin typeface="Arial" panose="020B0604020202020204" pitchFamily="34" charset="0"/>
                        </a:rPr>
                        <a:t>Mozambique</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72</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52</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108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155</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178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158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224</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extLst>
                  <a:ext uri="{0D108BD9-81ED-4DB2-BD59-A6C34878D82A}">
                    <a16:rowId xmlns:a16="http://schemas.microsoft.com/office/drawing/2014/main" val="1127712455"/>
                  </a:ext>
                </a:extLst>
              </a:tr>
              <a:tr h="211067">
                <a:tc>
                  <a:txBody>
                    <a:bodyPr/>
                    <a:lstStyle/>
                    <a:p>
                      <a:pPr algn="l" fontAlgn="b"/>
                      <a:r>
                        <a:rPr lang="en-GB" sz="1300" b="0" i="0" u="none" strike="noStrike" dirty="0">
                          <a:solidFill>
                            <a:srgbClr val="000000"/>
                          </a:solidFill>
                          <a:effectLst/>
                          <a:latin typeface="Arial" panose="020B0604020202020204" pitchFamily="34" charset="0"/>
                        </a:rPr>
                        <a:t>Namibia</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10,117</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10,008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12,496</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11,628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12,196</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12,112</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13,302</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12,062</a:t>
                      </a:r>
                    </a:p>
                  </a:txBody>
                  <a:tcPr marL="7315" marR="7315" marT="7315" marB="0" anchor="b">
                    <a:lnL>
                      <a:noFill/>
                    </a:lnL>
                    <a:lnR>
                      <a:noFill/>
                    </a:lnR>
                    <a:lnT>
                      <a:noFill/>
                    </a:lnT>
                    <a:lnB>
                      <a:noFill/>
                    </a:lnB>
                  </a:tcPr>
                </a:tc>
                <a:extLst>
                  <a:ext uri="{0D108BD9-81ED-4DB2-BD59-A6C34878D82A}">
                    <a16:rowId xmlns:a16="http://schemas.microsoft.com/office/drawing/2014/main" val="1088513200"/>
                  </a:ext>
                </a:extLst>
              </a:tr>
              <a:tr h="211067">
                <a:tc>
                  <a:txBody>
                    <a:bodyPr/>
                    <a:lstStyle/>
                    <a:p>
                      <a:pPr algn="l" fontAlgn="b"/>
                      <a:r>
                        <a:rPr lang="en-GB" sz="1300" b="0" i="0" u="none" strike="noStrike">
                          <a:solidFill>
                            <a:srgbClr val="000000"/>
                          </a:solidFill>
                          <a:effectLst/>
                          <a:latin typeface="Arial" panose="020B0604020202020204" pitchFamily="34" charset="0"/>
                        </a:rPr>
                        <a:t>South Africa</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317,525</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259,622</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302,975</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346,106</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312,355</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330,276</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295,940</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extLst>
                  <a:ext uri="{0D108BD9-81ED-4DB2-BD59-A6C34878D82A}">
                    <a16:rowId xmlns:a16="http://schemas.microsoft.com/office/drawing/2014/main" val="2437825563"/>
                  </a:ext>
                </a:extLst>
              </a:tr>
              <a:tr h="211067">
                <a:tc>
                  <a:txBody>
                    <a:bodyPr/>
                    <a:lstStyle/>
                    <a:p>
                      <a:pPr algn="l" fontAlgn="b"/>
                      <a:r>
                        <a:rPr lang="en-GB" sz="1300" b="0" i="0" u="none" strike="noStrike">
                          <a:solidFill>
                            <a:srgbClr val="000000"/>
                          </a:solidFill>
                          <a:effectLst/>
                          <a:latin typeface="Arial" panose="020B0604020202020204" pitchFamily="34" charset="0"/>
                        </a:rPr>
                        <a:t>Zambia</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782</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516</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671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789</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728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662</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525</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745</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772</a:t>
                      </a:r>
                    </a:p>
                  </a:txBody>
                  <a:tcPr marL="7315" marR="7315" marT="7315" marB="0" anchor="b">
                    <a:lnL>
                      <a:noFill/>
                    </a:lnL>
                    <a:lnR>
                      <a:noFill/>
                    </a:lnR>
                    <a:lnT>
                      <a:noFill/>
                    </a:lnT>
                    <a:lnB>
                      <a:noFill/>
                    </a:lnB>
                  </a:tcPr>
                </a:tc>
                <a:extLst>
                  <a:ext uri="{0D108BD9-81ED-4DB2-BD59-A6C34878D82A}">
                    <a16:rowId xmlns:a16="http://schemas.microsoft.com/office/drawing/2014/main" val="4199084693"/>
                  </a:ext>
                </a:extLst>
              </a:tr>
              <a:tr h="211067">
                <a:tc>
                  <a:txBody>
                    <a:bodyPr/>
                    <a:lstStyle/>
                    <a:p>
                      <a:pPr algn="l" fontAlgn="b"/>
                      <a:r>
                        <a:rPr lang="en-GB" sz="1300" b="0" i="0" u="none" strike="noStrike">
                          <a:solidFill>
                            <a:srgbClr val="000000"/>
                          </a:solidFill>
                          <a:effectLst/>
                          <a:latin typeface="Arial" panose="020B0604020202020204" pitchFamily="34" charset="0"/>
                        </a:rPr>
                        <a:t>Zimbabwe</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983</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1,348</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2,935</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1,619</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9684849"/>
                  </a:ext>
                </a:extLst>
              </a:tr>
              <a:tr h="211067">
                <a:tc>
                  <a:txBody>
                    <a:bodyPr/>
                    <a:lstStyle/>
                    <a:p>
                      <a:pPr algn="l" fontAlgn="b"/>
                      <a:r>
                        <a:rPr lang="en-GB" sz="1300" b="1" i="0" u="none" strike="noStrike">
                          <a:solidFill>
                            <a:srgbClr val="000000"/>
                          </a:solidFill>
                          <a:effectLst/>
                          <a:latin typeface="Arial" panose="020B0604020202020204" pitchFamily="34" charset="0"/>
                        </a:rPr>
                        <a:t>Western Africa</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04395183"/>
                  </a:ext>
                </a:extLst>
              </a:tr>
              <a:tr h="211067">
                <a:tc>
                  <a:txBody>
                    <a:bodyPr/>
                    <a:lstStyle/>
                    <a:p>
                      <a:pPr algn="l" fontAlgn="b"/>
                      <a:r>
                        <a:rPr lang="en-GB" sz="1300" b="0" i="0" u="none" strike="noStrike">
                          <a:solidFill>
                            <a:srgbClr val="000000"/>
                          </a:solidFill>
                          <a:effectLst/>
                          <a:latin typeface="Arial" panose="020B0604020202020204" pitchFamily="34" charset="0"/>
                        </a:rPr>
                        <a:t>Ghana</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807</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1,231</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1,617</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2,496</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2,700</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3,138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3,823</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4,665</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4,018</a:t>
                      </a:r>
                    </a:p>
                  </a:txBody>
                  <a:tcPr marL="7315" marR="7315" marT="7315" marB="0" anchor="b">
                    <a:lnL>
                      <a:noFill/>
                    </a:lnL>
                    <a:lnR>
                      <a:noFill/>
                    </a:lnR>
                    <a:lnT>
                      <a:noFill/>
                    </a:lnT>
                    <a:lnB>
                      <a:noFill/>
                    </a:lnB>
                  </a:tcPr>
                </a:tc>
                <a:extLst>
                  <a:ext uri="{0D108BD9-81ED-4DB2-BD59-A6C34878D82A}">
                    <a16:rowId xmlns:a16="http://schemas.microsoft.com/office/drawing/2014/main" val="2693094970"/>
                  </a:ext>
                </a:extLst>
              </a:tr>
              <a:tr h="211067">
                <a:tc>
                  <a:txBody>
                    <a:bodyPr/>
                    <a:lstStyle/>
                    <a:p>
                      <a:pPr algn="l" fontAlgn="b"/>
                      <a:r>
                        <a:rPr lang="en-GB" sz="1300" b="0" i="0" u="none" strike="noStrike">
                          <a:solidFill>
                            <a:srgbClr val="000000"/>
                          </a:solidFill>
                          <a:effectLst/>
                          <a:latin typeface="Arial" panose="020B0604020202020204" pitchFamily="34" charset="0"/>
                        </a:rPr>
                        <a:t>Nigeria</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27,178</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26,913</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20,213</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24,560</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28,136</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33,284</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32,299</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30,862</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32,593</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1866037"/>
                  </a:ext>
                </a:extLst>
              </a:tr>
              <a:tr h="211067">
                <a:tc>
                  <a:txBody>
                    <a:bodyPr/>
                    <a:lstStyle/>
                    <a:p>
                      <a:pPr algn="l" fontAlgn="b"/>
                      <a:r>
                        <a:rPr lang="en-GB" sz="1300" b="1" i="0" u="none" strike="noStrike">
                          <a:solidFill>
                            <a:srgbClr val="000000"/>
                          </a:solidFill>
                          <a:effectLst/>
                          <a:latin typeface="Arial" panose="020B0604020202020204" pitchFamily="34" charset="0"/>
                        </a:rPr>
                        <a:t>Eastern Africa</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86228603"/>
                  </a:ext>
                </a:extLst>
              </a:tr>
              <a:tr h="211067">
                <a:tc>
                  <a:txBody>
                    <a:bodyPr/>
                    <a:lstStyle/>
                    <a:p>
                      <a:pPr algn="l" fontAlgn="b"/>
                      <a:r>
                        <a:rPr lang="en-GB" sz="1300" b="0" i="0" u="none" strike="noStrike">
                          <a:solidFill>
                            <a:srgbClr val="000000"/>
                          </a:solidFill>
                          <a:effectLst/>
                          <a:latin typeface="Arial" panose="020B0604020202020204" pitchFamily="34" charset="0"/>
                        </a:rPr>
                        <a:t>Kenya</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8,344</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7,957</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9,588</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10,463</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11,452</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12,811</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12,814</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13,677</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12,797</a:t>
                      </a:r>
                    </a:p>
                  </a:txBody>
                  <a:tcPr marL="7315" marR="7315" marT="7315" marB="0" anchor="b">
                    <a:lnL>
                      <a:noFill/>
                    </a:lnL>
                    <a:lnR>
                      <a:noFill/>
                    </a:lnR>
                    <a:lnT>
                      <a:noFill/>
                    </a:lnT>
                    <a:lnB>
                      <a:noFill/>
                    </a:lnB>
                  </a:tcPr>
                </a:tc>
                <a:extLst>
                  <a:ext uri="{0D108BD9-81ED-4DB2-BD59-A6C34878D82A}">
                    <a16:rowId xmlns:a16="http://schemas.microsoft.com/office/drawing/2014/main" val="3216387601"/>
                  </a:ext>
                </a:extLst>
              </a:tr>
              <a:tr h="211067">
                <a:tc>
                  <a:txBody>
                    <a:bodyPr/>
                    <a:lstStyle/>
                    <a:p>
                      <a:pPr algn="l" fontAlgn="b"/>
                      <a:r>
                        <a:rPr lang="en-GB" sz="1300" b="0" i="0" u="none" strike="noStrike">
                          <a:solidFill>
                            <a:srgbClr val="000000"/>
                          </a:solidFill>
                          <a:effectLst/>
                          <a:latin typeface="Arial" panose="020B0604020202020204" pitchFamily="34" charset="0"/>
                        </a:rPr>
                        <a:t>Tanzania</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3,889</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4,115</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4,155</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4,444</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extLst>
                  <a:ext uri="{0D108BD9-81ED-4DB2-BD59-A6C34878D82A}">
                    <a16:rowId xmlns:a16="http://schemas.microsoft.com/office/drawing/2014/main" val="2039709940"/>
                  </a:ext>
                </a:extLst>
              </a:tr>
              <a:tr h="211067">
                <a:tc>
                  <a:txBody>
                    <a:bodyPr/>
                    <a:lstStyle/>
                    <a:p>
                      <a:pPr algn="l" fontAlgn="b"/>
                      <a:r>
                        <a:rPr lang="en-GB" sz="1300" b="0" i="0" u="none" strike="noStrike">
                          <a:solidFill>
                            <a:srgbClr val="000000"/>
                          </a:solidFill>
                          <a:effectLst/>
                          <a:latin typeface="Arial" panose="020B0604020202020204" pitchFamily="34" charset="0"/>
                        </a:rPr>
                        <a:t>Uganda</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1,817</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1,888</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2,072</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2,487</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3,070</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3,542</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4,161</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5,460</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6195881"/>
                  </a:ext>
                </a:extLst>
              </a:tr>
              <a:tr h="211067">
                <a:tc>
                  <a:txBody>
                    <a:bodyPr/>
                    <a:lstStyle/>
                    <a:p>
                      <a:pPr algn="l" fontAlgn="b"/>
                      <a:r>
                        <a:rPr lang="en-GB" sz="1300" b="1" i="0" u="none" strike="noStrike">
                          <a:solidFill>
                            <a:srgbClr val="000000"/>
                          </a:solidFill>
                          <a:effectLst/>
                          <a:latin typeface="Arial" panose="020B0604020202020204" pitchFamily="34" charset="0"/>
                        </a:rPr>
                        <a:t>Nothern Africa</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362175152"/>
                  </a:ext>
                </a:extLst>
              </a:tr>
              <a:tr h="211067">
                <a:tc>
                  <a:txBody>
                    <a:bodyPr/>
                    <a:lstStyle/>
                    <a:p>
                      <a:pPr algn="l" fontAlgn="b"/>
                      <a:r>
                        <a:rPr lang="en-GB" sz="1300" b="0" i="0" u="none" strike="noStrike">
                          <a:solidFill>
                            <a:srgbClr val="000000"/>
                          </a:solidFill>
                          <a:effectLst/>
                          <a:latin typeface="Arial" panose="020B0604020202020204" pitchFamily="34" charset="0"/>
                        </a:rPr>
                        <a:t>Egypt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5,552</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5,512</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2,665</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3,598</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3,965</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5,024</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5,774</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7,230</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5,045</a:t>
                      </a:r>
                    </a:p>
                  </a:txBody>
                  <a:tcPr marL="7315" marR="7315" marT="7315" marB="0" anchor="b">
                    <a:lnL>
                      <a:noFill/>
                    </a:lnL>
                    <a:lnR>
                      <a:noFill/>
                    </a:lnR>
                    <a:lnT>
                      <a:noFill/>
                    </a:lnT>
                    <a:lnB>
                      <a:noFill/>
                    </a:lnB>
                  </a:tcPr>
                </a:tc>
                <a:extLst>
                  <a:ext uri="{0D108BD9-81ED-4DB2-BD59-A6C34878D82A}">
                    <a16:rowId xmlns:a16="http://schemas.microsoft.com/office/drawing/2014/main" val="1820276159"/>
                  </a:ext>
                </a:extLst>
              </a:tr>
              <a:tr h="211067">
                <a:tc>
                  <a:txBody>
                    <a:bodyPr/>
                    <a:lstStyle/>
                    <a:p>
                      <a:pPr algn="l" fontAlgn="b"/>
                      <a:r>
                        <a:rPr lang="en-GB" sz="1300" b="0" i="0" u="none" strike="noStrike">
                          <a:solidFill>
                            <a:srgbClr val="000000"/>
                          </a:solidFill>
                          <a:effectLst/>
                          <a:latin typeface="Arial" panose="020B0604020202020204" pitchFamily="34" charset="0"/>
                        </a:rPr>
                        <a:t>Morocco</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6,461</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7,544</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7,035</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7635140"/>
                  </a:ext>
                </a:extLst>
              </a:tr>
            </a:tbl>
          </a:graphicData>
        </a:graphic>
      </p:graphicFrame>
      <p:sp>
        <p:nvSpPr>
          <p:cNvPr id="5" name="Rectangle 1">
            <a:extLst>
              <a:ext uri="{FF2B5EF4-FFF2-40B4-BE49-F238E27FC236}">
                <a16:creationId xmlns:a16="http://schemas.microsoft.com/office/drawing/2014/main" id="{A9369D7F-F5B1-4C15-948E-1AEADF7329CA}"/>
              </a:ext>
            </a:extLst>
          </p:cNvPr>
          <p:cNvSpPr>
            <a:spLocks noChangeArrowheads="1"/>
          </p:cNvSpPr>
          <p:nvPr/>
        </p:nvSpPr>
        <p:spPr bwMode="auto">
          <a:xfrm>
            <a:off x="874642" y="6471998"/>
            <a:ext cx="299338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KE"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Source: OECD Global Pension Statistics</a:t>
            </a:r>
            <a:endParaRPr kumimoji="0" lang="en-GB" altLang="en-KE" sz="1400" b="0" i="0" u="none" strike="noStrike" cap="none" normalizeH="0" baseline="0" dirty="0">
              <a:ln>
                <a:noFill/>
              </a:ln>
              <a:solidFill>
                <a:schemeClr val="tx1"/>
              </a:solidFill>
              <a:effectLst/>
              <a:latin typeface="Arial" panose="020B0604020202020204" pitchFamily="34" charset="0"/>
            </a:endParaRPr>
          </a:p>
        </p:txBody>
      </p:sp>
      <p:sp>
        <p:nvSpPr>
          <p:cNvPr id="6" name="Rectangle 5">
            <a:extLst>
              <a:ext uri="{FF2B5EF4-FFF2-40B4-BE49-F238E27FC236}">
                <a16:creationId xmlns:a16="http://schemas.microsoft.com/office/drawing/2014/main" id="{08B46264-D6D3-4636-BFFA-6F3FC7684C11}"/>
              </a:ext>
            </a:extLst>
          </p:cNvPr>
          <p:cNvSpPr/>
          <p:nvPr/>
        </p:nvSpPr>
        <p:spPr>
          <a:xfrm>
            <a:off x="808381" y="3535070"/>
            <a:ext cx="10548732" cy="406265"/>
          </a:xfrm>
          <a:prstGeom prst="rect">
            <a:avLst/>
          </a:prstGeom>
          <a:solidFill>
            <a:srgbClr val="FF0000">
              <a:alpha val="1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
        <p:nvSpPr>
          <p:cNvPr id="7" name="Rectangle 6">
            <a:extLst>
              <a:ext uri="{FF2B5EF4-FFF2-40B4-BE49-F238E27FC236}">
                <a16:creationId xmlns:a16="http://schemas.microsoft.com/office/drawing/2014/main" id="{1BFEE240-3E49-4B45-94A2-FF181DDF0E69}"/>
              </a:ext>
            </a:extLst>
          </p:cNvPr>
          <p:cNvSpPr/>
          <p:nvPr/>
        </p:nvSpPr>
        <p:spPr>
          <a:xfrm>
            <a:off x="818322" y="4788419"/>
            <a:ext cx="10515600" cy="207423"/>
          </a:xfrm>
          <a:prstGeom prst="rect">
            <a:avLst/>
          </a:prstGeom>
          <a:solidFill>
            <a:srgbClr val="FF0000">
              <a:alpha val="1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
        <p:nvSpPr>
          <p:cNvPr id="8" name="Rectangle 7">
            <a:extLst>
              <a:ext uri="{FF2B5EF4-FFF2-40B4-BE49-F238E27FC236}">
                <a16:creationId xmlns:a16="http://schemas.microsoft.com/office/drawing/2014/main" id="{DBBB51C8-9203-42C9-A6E2-62EB8499FCCC}"/>
              </a:ext>
            </a:extLst>
          </p:cNvPr>
          <p:cNvSpPr/>
          <p:nvPr/>
        </p:nvSpPr>
        <p:spPr>
          <a:xfrm>
            <a:off x="828261" y="5224297"/>
            <a:ext cx="10515600" cy="207423"/>
          </a:xfrm>
          <a:prstGeom prst="rect">
            <a:avLst/>
          </a:prstGeom>
          <a:solidFill>
            <a:srgbClr val="FF0000">
              <a:alpha val="1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
        <p:nvSpPr>
          <p:cNvPr id="9" name="Title 1">
            <a:extLst>
              <a:ext uri="{FF2B5EF4-FFF2-40B4-BE49-F238E27FC236}">
                <a16:creationId xmlns:a16="http://schemas.microsoft.com/office/drawing/2014/main" id="{E5219DC8-A50C-4D94-8B8E-63095C496F79}"/>
              </a:ext>
            </a:extLst>
          </p:cNvPr>
          <p:cNvSpPr txBox="1">
            <a:spLocks/>
          </p:cNvSpPr>
          <p:nvPr/>
        </p:nvSpPr>
        <p:spPr>
          <a:xfrm>
            <a:off x="874642" y="220517"/>
            <a:ext cx="10515600" cy="7078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500" dirty="0"/>
              <a:t>Performance of the funds has also not been impressive</a:t>
            </a:r>
            <a:endParaRPr lang="en-KE" sz="3500" dirty="0"/>
          </a:p>
        </p:txBody>
      </p:sp>
      <p:sp>
        <p:nvSpPr>
          <p:cNvPr id="10" name="Title 1">
            <a:extLst>
              <a:ext uri="{FF2B5EF4-FFF2-40B4-BE49-F238E27FC236}">
                <a16:creationId xmlns:a16="http://schemas.microsoft.com/office/drawing/2014/main" id="{372A2349-DD90-4682-B381-A2AAE73679CC}"/>
              </a:ext>
            </a:extLst>
          </p:cNvPr>
          <p:cNvSpPr txBox="1">
            <a:spLocks/>
          </p:cNvSpPr>
          <p:nvPr/>
        </p:nvSpPr>
        <p:spPr>
          <a:xfrm>
            <a:off x="841513" y="950375"/>
            <a:ext cx="10515600" cy="45460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700" dirty="0"/>
              <a:t>The funds tend to be small with low asset base…</a:t>
            </a:r>
            <a:endParaRPr lang="en-KE" sz="2700" dirty="0"/>
          </a:p>
        </p:txBody>
      </p:sp>
    </p:spTree>
    <p:extLst>
      <p:ext uri="{BB962C8B-B14F-4D97-AF65-F5344CB8AC3E}">
        <p14:creationId xmlns:p14="http://schemas.microsoft.com/office/powerpoint/2010/main" val="18294496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47FCC-5463-489C-B049-7215CC1698B1}"/>
              </a:ext>
            </a:extLst>
          </p:cNvPr>
          <p:cNvSpPr>
            <a:spLocks noGrp="1"/>
          </p:cNvSpPr>
          <p:nvPr>
            <p:ph type="title"/>
          </p:nvPr>
        </p:nvSpPr>
        <p:spPr>
          <a:xfrm>
            <a:off x="838200" y="1259226"/>
            <a:ext cx="10515600" cy="231644"/>
          </a:xfrm>
        </p:spPr>
        <p:txBody>
          <a:bodyPr>
            <a:noAutofit/>
          </a:bodyPr>
          <a:lstStyle/>
          <a:p>
            <a:r>
              <a:rPr lang="en-GB" sz="2100" dirty="0">
                <a:solidFill>
                  <a:srgbClr val="0070C0"/>
                </a:solidFill>
                <a:latin typeface="+mn-lt"/>
              </a:rPr>
              <a:t>Table 4: Total assets in retirement savings plans 2014-2022 (% of GDP)</a:t>
            </a:r>
            <a:endParaRPr lang="en-KE" sz="2100" dirty="0">
              <a:solidFill>
                <a:srgbClr val="0070C0"/>
              </a:solidFill>
              <a:latin typeface="+mn-lt"/>
            </a:endParaRPr>
          </a:p>
        </p:txBody>
      </p:sp>
      <p:graphicFrame>
        <p:nvGraphicFramePr>
          <p:cNvPr id="5" name="Content Placeholder 4">
            <a:extLst>
              <a:ext uri="{FF2B5EF4-FFF2-40B4-BE49-F238E27FC236}">
                <a16:creationId xmlns:a16="http://schemas.microsoft.com/office/drawing/2014/main" id="{C0543F0B-AB23-4A0B-8E53-5B5805523E16}"/>
              </a:ext>
            </a:extLst>
          </p:cNvPr>
          <p:cNvGraphicFramePr>
            <a:graphicFrameLocks noGrp="1"/>
          </p:cNvGraphicFramePr>
          <p:nvPr>
            <p:ph idx="1"/>
            <p:extLst>
              <p:ext uri="{D42A27DB-BD31-4B8C-83A1-F6EECF244321}">
                <p14:modId xmlns:p14="http://schemas.microsoft.com/office/powerpoint/2010/main" val="3628196361"/>
              </p:ext>
            </p:extLst>
          </p:nvPr>
        </p:nvGraphicFramePr>
        <p:xfrm>
          <a:off x="1007163" y="1490870"/>
          <a:ext cx="10096882" cy="5087990"/>
        </p:xfrm>
        <a:graphic>
          <a:graphicData uri="http://schemas.openxmlformats.org/drawingml/2006/table">
            <a:tbl>
              <a:tblPr/>
              <a:tblGrid>
                <a:gridCol w="1387564">
                  <a:extLst>
                    <a:ext uri="{9D8B030D-6E8A-4147-A177-3AD203B41FA5}">
                      <a16:colId xmlns:a16="http://schemas.microsoft.com/office/drawing/2014/main" val="1262612409"/>
                    </a:ext>
                  </a:extLst>
                </a:gridCol>
                <a:gridCol w="967702">
                  <a:extLst>
                    <a:ext uri="{9D8B030D-6E8A-4147-A177-3AD203B41FA5}">
                      <a16:colId xmlns:a16="http://schemas.microsoft.com/office/drawing/2014/main" val="3999538934"/>
                    </a:ext>
                  </a:extLst>
                </a:gridCol>
                <a:gridCol w="967702">
                  <a:extLst>
                    <a:ext uri="{9D8B030D-6E8A-4147-A177-3AD203B41FA5}">
                      <a16:colId xmlns:a16="http://schemas.microsoft.com/office/drawing/2014/main" val="2737233810"/>
                    </a:ext>
                  </a:extLst>
                </a:gridCol>
                <a:gridCol w="967702">
                  <a:extLst>
                    <a:ext uri="{9D8B030D-6E8A-4147-A177-3AD203B41FA5}">
                      <a16:colId xmlns:a16="http://schemas.microsoft.com/office/drawing/2014/main" val="3349239875"/>
                    </a:ext>
                  </a:extLst>
                </a:gridCol>
                <a:gridCol w="967702">
                  <a:extLst>
                    <a:ext uri="{9D8B030D-6E8A-4147-A177-3AD203B41FA5}">
                      <a16:colId xmlns:a16="http://schemas.microsoft.com/office/drawing/2014/main" val="1785066908"/>
                    </a:ext>
                  </a:extLst>
                </a:gridCol>
                <a:gridCol w="967702">
                  <a:extLst>
                    <a:ext uri="{9D8B030D-6E8A-4147-A177-3AD203B41FA5}">
                      <a16:colId xmlns:a16="http://schemas.microsoft.com/office/drawing/2014/main" val="4257135190"/>
                    </a:ext>
                  </a:extLst>
                </a:gridCol>
                <a:gridCol w="967702">
                  <a:extLst>
                    <a:ext uri="{9D8B030D-6E8A-4147-A177-3AD203B41FA5}">
                      <a16:colId xmlns:a16="http://schemas.microsoft.com/office/drawing/2014/main" val="1892495880"/>
                    </a:ext>
                  </a:extLst>
                </a:gridCol>
                <a:gridCol w="967702">
                  <a:extLst>
                    <a:ext uri="{9D8B030D-6E8A-4147-A177-3AD203B41FA5}">
                      <a16:colId xmlns:a16="http://schemas.microsoft.com/office/drawing/2014/main" val="490411489"/>
                    </a:ext>
                  </a:extLst>
                </a:gridCol>
                <a:gridCol w="967702">
                  <a:extLst>
                    <a:ext uri="{9D8B030D-6E8A-4147-A177-3AD203B41FA5}">
                      <a16:colId xmlns:a16="http://schemas.microsoft.com/office/drawing/2014/main" val="753700311"/>
                    </a:ext>
                  </a:extLst>
                </a:gridCol>
                <a:gridCol w="967702">
                  <a:extLst>
                    <a:ext uri="{9D8B030D-6E8A-4147-A177-3AD203B41FA5}">
                      <a16:colId xmlns:a16="http://schemas.microsoft.com/office/drawing/2014/main" val="2172746502"/>
                    </a:ext>
                  </a:extLst>
                </a:gridCol>
              </a:tblGrid>
              <a:tr h="219896">
                <a:tc>
                  <a:txBody>
                    <a:bodyPr/>
                    <a:lstStyle/>
                    <a:p>
                      <a:pPr algn="ctr" fontAlgn="b"/>
                      <a:r>
                        <a:rPr lang="en-KE" sz="1300" b="0" i="0" u="none" strike="noStrike" dirty="0">
                          <a:solidFill>
                            <a:srgbClr val="000000"/>
                          </a:solidFill>
                          <a:effectLst/>
                          <a:latin typeface="Arial" panose="020B0604020202020204" pitchFamily="34" charset="0"/>
                        </a:rPr>
                        <a:t> </a:t>
                      </a:r>
                    </a:p>
                  </a:txBody>
                  <a:tcPr marL="7315" marR="7315" marT="7315" marB="0" anchor="b">
                    <a:lnL>
                      <a:noFill/>
                    </a:lnL>
                    <a:lnR>
                      <a:noFill/>
                    </a:lnR>
                    <a:lnT w="12700" cap="flat" cmpd="sng" algn="ctr">
                      <a:solidFill>
                        <a:srgbClr val="5B9BD5"/>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2014</a:t>
                      </a:r>
                    </a:p>
                  </a:txBody>
                  <a:tcPr marL="7315" marR="7315" marT="7315" marB="0" anchor="b">
                    <a:lnL>
                      <a:noFill/>
                    </a:lnL>
                    <a:lnR>
                      <a:noFill/>
                    </a:lnR>
                    <a:lnT w="12700" cap="flat" cmpd="sng" algn="ctr">
                      <a:solidFill>
                        <a:srgbClr val="5B9BD5"/>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2015</a:t>
                      </a:r>
                    </a:p>
                  </a:txBody>
                  <a:tcPr marL="7315" marR="7315" marT="7315" marB="0" anchor="b">
                    <a:lnL>
                      <a:noFill/>
                    </a:lnL>
                    <a:lnR>
                      <a:noFill/>
                    </a:lnR>
                    <a:lnT w="12700" cap="flat" cmpd="sng" algn="ctr">
                      <a:solidFill>
                        <a:srgbClr val="5B9BD5"/>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2016</a:t>
                      </a:r>
                    </a:p>
                  </a:txBody>
                  <a:tcPr marL="7315" marR="7315" marT="7315" marB="0" anchor="b">
                    <a:lnL>
                      <a:noFill/>
                    </a:lnL>
                    <a:lnR>
                      <a:noFill/>
                    </a:lnR>
                    <a:lnT w="12700" cap="flat" cmpd="sng" algn="ctr">
                      <a:solidFill>
                        <a:srgbClr val="5B9BD5"/>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2017</a:t>
                      </a:r>
                    </a:p>
                  </a:txBody>
                  <a:tcPr marL="7315" marR="7315" marT="7315" marB="0" anchor="b">
                    <a:lnL>
                      <a:noFill/>
                    </a:lnL>
                    <a:lnR>
                      <a:noFill/>
                    </a:lnR>
                    <a:lnT w="12700" cap="flat" cmpd="sng" algn="ctr">
                      <a:solidFill>
                        <a:srgbClr val="5B9BD5"/>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2018</a:t>
                      </a:r>
                    </a:p>
                  </a:txBody>
                  <a:tcPr marL="7315" marR="7315" marT="7315" marB="0" anchor="b">
                    <a:lnL>
                      <a:noFill/>
                    </a:lnL>
                    <a:lnR>
                      <a:noFill/>
                    </a:lnR>
                    <a:lnT w="12700" cap="flat" cmpd="sng" algn="ctr">
                      <a:solidFill>
                        <a:srgbClr val="5B9BD5"/>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2019</a:t>
                      </a:r>
                    </a:p>
                  </a:txBody>
                  <a:tcPr marL="7315" marR="7315" marT="7315" marB="0" anchor="b">
                    <a:lnL>
                      <a:noFill/>
                    </a:lnL>
                    <a:lnR>
                      <a:noFill/>
                    </a:lnR>
                    <a:lnT w="12700" cap="flat" cmpd="sng" algn="ctr">
                      <a:solidFill>
                        <a:srgbClr val="5B9BD5"/>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2020</a:t>
                      </a:r>
                    </a:p>
                  </a:txBody>
                  <a:tcPr marL="7315" marR="7315" marT="7315" marB="0" anchor="b">
                    <a:lnL>
                      <a:noFill/>
                    </a:lnL>
                    <a:lnR>
                      <a:noFill/>
                    </a:lnR>
                    <a:lnT w="12700" cap="flat" cmpd="sng" algn="ctr">
                      <a:solidFill>
                        <a:srgbClr val="5B9BD5"/>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2021</a:t>
                      </a:r>
                    </a:p>
                  </a:txBody>
                  <a:tcPr marL="7315" marR="7315" marT="7315" marB="0" anchor="b">
                    <a:lnL>
                      <a:noFill/>
                    </a:lnL>
                    <a:lnR>
                      <a:noFill/>
                    </a:lnR>
                    <a:lnT w="12700" cap="flat" cmpd="sng" algn="ctr">
                      <a:solidFill>
                        <a:srgbClr val="5B9BD5"/>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2022</a:t>
                      </a:r>
                    </a:p>
                  </a:txBody>
                  <a:tcPr marL="7315" marR="7315" marT="7315" marB="0" anchor="b">
                    <a:lnL>
                      <a:noFill/>
                    </a:lnL>
                    <a:lnR>
                      <a:noFill/>
                    </a:lnR>
                    <a:lnT w="12700" cap="flat" cmpd="sng" algn="ctr">
                      <a:solidFill>
                        <a:srgbClr val="5B9BD5"/>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2595351"/>
                  </a:ext>
                </a:extLst>
              </a:tr>
              <a:tr h="219896">
                <a:tc>
                  <a:txBody>
                    <a:bodyPr/>
                    <a:lstStyle/>
                    <a:p>
                      <a:pPr algn="l" fontAlgn="b"/>
                      <a:r>
                        <a:rPr lang="en-GB" sz="1300" b="1" i="0" u="none" strike="noStrike" dirty="0">
                          <a:solidFill>
                            <a:srgbClr val="000000"/>
                          </a:solidFill>
                          <a:effectLst/>
                          <a:latin typeface="Arial" panose="020B0604020202020204" pitchFamily="34" charset="0"/>
                        </a:rPr>
                        <a:t>Southern Africa</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880328915"/>
                  </a:ext>
                </a:extLst>
              </a:tr>
              <a:tr h="219896">
                <a:tc>
                  <a:txBody>
                    <a:bodyPr/>
                    <a:lstStyle/>
                    <a:p>
                      <a:pPr algn="l" fontAlgn="b"/>
                      <a:r>
                        <a:rPr lang="en-GB" sz="1300" b="0" i="0" u="none" strike="noStrike" dirty="0">
                          <a:solidFill>
                            <a:srgbClr val="000000"/>
                          </a:solidFill>
                          <a:effectLst/>
                          <a:latin typeface="Arial" panose="020B0604020202020204" pitchFamily="34" charset="0"/>
                        </a:rPr>
                        <a:t>Angola</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1.3</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1.7</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0.9</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0.7</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1.0</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1.3</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1.9</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1.3</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1.5</a:t>
                      </a:r>
                    </a:p>
                  </a:txBody>
                  <a:tcPr marL="7315" marR="7315" marT="7315" marB="0" anchor="b">
                    <a:lnL>
                      <a:noFill/>
                    </a:lnL>
                    <a:lnR>
                      <a:noFill/>
                    </a:lnR>
                    <a:lnT>
                      <a:noFill/>
                    </a:lnT>
                    <a:lnB>
                      <a:noFill/>
                    </a:lnB>
                  </a:tcPr>
                </a:tc>
                <a:extLst>
                  <a:ext uri="{0D108BD9-81ED-4DB2-BD59-A6C34878D82A}">
                    <a16:rowId xmlns:a16="http://schemas.microsoft.com/office/drawing/2014/main" val="3471051228"/>
                  </a:ext>
                </a:extLst>
              </a:tr>
              <a:tr h="219896">
                <a:tc>
                  <a:txBody>
                    <a:bodyPr/>
                    <a:lstStyle/>
                    <a:p>
                      <a:pPr algn="l" fontAlgn="b"/>
                      <a:r>
                        <a:rPr lang="en-GB" sz="1300" b="0" i="0" u="none" strike="noStrike" dirty="0">
                          <a:solidFill>
                            <a:srgbClr val="000000"/>
                          </a:solidFill>
                          <a:effectLst/>
                          <a:latin typeface="Arial" panose="020B0604020202020204" pitchFamily="34" charset="0"/>
                        </a:rPr>
                        <a:t>Botswana</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49.2</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46.5</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51.9</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61.5</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57.7</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50.1</a:t>
                      </a:r>
                    </a:p>
                  </a:txBody>
                  <a:tcPr marL="7315" marR="7315" marT="7315" marB="0" anchor="b">
                    <a:lnL>
                      <a:noFill/>
                    </a:lnL>
                    <a:lnR>
                      <a:noFill/>
                    </a:lnR>
                    <a:lnT>
                      <a:noFill/>
                    </a:lnT>
                    <a:lnB>
                      <a:noFill/>
                    </a:lnB>
                  </a:tcPr>
                </a:tc>
                <a:extLst>
                  <a:ext uri="{0D108BD9-81ED-4DB2-BD59-A6C34878D82A}">
                    <a16:rowId xmlns:a16="http://schemas.microsoft.com/office/drawing/2014/main" val="3204794796"/>
                  </a:ext>
                </a:extLst>
              </a:tr>
              <a:tr h="219896">
                <a:tc>
                  <a:txBody>
                    <a:bodyPr/>
                    <a:lstStyle/>
                    <a:p>
                      <a:pPr algn="l" fontAlgn="b"/>
                      <a:r>
                        <a:rPr lang="en-GB" sz="1300" b="0" i="0" u="none" strike="noStrike" dirty="0">
                          <a:solidFill>
                            <a:srgbClr val="000000"/>
                          </a:solidFill>
                          <a:effectLst/>
                          <a:latin typeface="Arial" panose="020B0604020202020204" pitchFamily="34" charset="0"/>
                        </a:rPr>
                        <a:t>Lesotho</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6.7</a:t>
                      </a:r>
                    </a:p>
                  </a:txBody>
                  <a:tcPr marL="7315" marR="7315" marT="7315" marB="0" anchor="b">
                    <a:lnL>
                      <a:noFill/>
                    </a:lnL>
                    <a:lnR>
                      <a:noFill/>
                    </a:lnR>
                    <a:lnT>
                      <a:noFill/>
                    </a:lnT>
                    <a:lnB>
                      <a:noFill/>
                    </a:lnB>
                  </a:tcPr>
                </a:tc>
                <a:extLst>
                  <a:ext uri="{0D108BD9-81ED-4DB2-BD59-A6C34878D82A}">
                    <a16:rowId xmlns:a16="http://schemas.microsoft.com/office/drawing/2014/main" val="1990478759"/>
                  </a:ext>
                </a:extLst>
              </a:tr>
              <a:tr h="219896">
                <a:tc>
                  <a:txBody>
                    <a:bodyPr/>
                    <a:lstStyle/>
                    <a:p>
                      <a:pPr algn="l" fontAlgn="b"/>
                      <a:r>
                        <a:rPr lang="en-GB" sz="1300" b="0" i="0" u="none" strike="noStrike" dirty="0">
                          <a:solidFill>
                            <a:srgbClr val="000000"/>
                          </a:solidFill>
                          <a:effectLst/>
                          <a:latin typeface="Arial" panose="020B0604020202020204" pitchFamily="34" charset="0"/>
                        </a:rPr>
                        <a:t>Malawi</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6.8</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6.8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6.9</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8.1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9.6</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10.4</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11.6</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12.8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14.1</a:t>
                      </a:r>
                    </a:p>
                  </a:txBody>
                  <a:tcPr marL="7315" marR="7315" marT="7315" marB="0" anchor="b">
                    <a:lnL>
                      <a:noFill/>
                    </a:lnL>
                    <a:lnR>
                      <a:noFill/>
                    </a:lnR>
                    <a:lnT>
                      <a:noFill/>
                    </a:lnT>
                    <a:lnB>
                      <a:noFill/>
                    </a:lnB>
                  </a:tcPr>
                </a:tc>
                <a:extLst>
                  <a:ext uri="{0D108BD9-81ED-4DB2-BD59-A6C34878D82A}">
                    <a16:rowId xmlns:a16="http://schemas.microsoft.com/office/drawing/2014/main" val="2207399087"/>
                  </a:ext>
                </a:extLst>
              </a:tr>
              <a:tr h="219896">
                <a:tc>
                  <a:txBody>
                    <a:bodyPr/>
                    <a:lstStyle/>
                    <a:p>
                      <a:pPr algn="l" fontAlgn="b"/>
                      <a:r>
                        <a:rPr lang="en-GB" sz="1300" b="0" i="0" u="none" strike="noStrike" dirty="0">
                          <a:solidFill>
                            <a:srgbClr val="000000"/>
                          </a:solidFill>
                          <a:effectLst/>
                          <a:latin typeface="Arial" panose="020B0604020202020204" pitchFamily="34" charset="0"/>
                        </a:rPr>
                        <a:t>Mauritius</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4.1</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4.2</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4.5</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10.8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12.6</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13.1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10.6</a:t>
                      </a:r>
                    </a:p>
                  </a:txBody>
                  <a:tcPr marL="7315" marR="7315" marT="7315" marB="0" anchor="b">
                    <a:lnL>
                      <a:noFill/>
                    </a:lnL>
                    <a:lnR>
                      <a:noFill/>
                    </a:lnR>
                    <a:lnT>
                      <a:noFill/>
                    </a:lnT>
                    <a:lnB>
                      <a:noFill/>
                    </a:lnB>
                  </a:tcPr>
                </a:tc>
                <a:extLst>
                  <a:ext uri="{0D108BD9-81ED-4DB2-BD59-A6C34878D82A}">
                    <a16:rowId xmlns:a16="http://schemas.microsoft.com/office/drawing/2014/main" val="2081109856"/>
                  </a:ext>
                </a:extLst>
              </a:tr>
              <a:tr h="249499">
                <a:tc>
                  <a:txBody>
                    <a:bodyPr/>
                    <a:lstStyle/>
                    <a:p>
                      <a:pPr algn="l" fontAlgn="b"/>
                      <a:r>
                        <a:rPr lang="en-GB" sz="1300" b="0" i="0" u="none" strike="noStrike" dirty="0">
                          <a:solidFill>
                            <a:srgbClr val="000000"/>
                          </a:solidFill>
                          <a:effectLst/>
                          <a:latin typeface="Arial" panose="020B0604020202020204" pitchFamily="34" charset="0"/>
                        </a:rPr>
                        <a:t>Mozambique</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0.5</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0.5</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0.8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1.2</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1.4</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extLst>
                  <a:ext uri="{0D108BD9-81ED-4DB2-BD59-A6C34878D82A}">
                    <a16:rowId xmlns:a16="http://schemas.microsoft.com/office/drawing/2014/main" val="303116656"/>
                  </a:ext>
                </a:extLst>
              </a:tr>
              <a:tr h="219896">
                <a:tc>
                  <a:txBody>
                    <a:bodyPr/>
                    <a:lstStyle/>
                    <a:p>
                      <a:pPr algn="l" fontAlgn="b"/>
                      <a:r>
                        <a:rPr lang="en-GB" sz="1300" b="0" i="0" u="none" strike="noStrike" dirty="0">
                          <a:solidFill>
                            <a:srgbClr val="000000"/>
                          </a:solidFill>
                          <a:effectLst/>
                          <a:latin typeface="Arial" panose="020B0604020202020204" pitchFamily="34" charset="0"/>
                        </a:rPr>
                        <a:t>Namibia</a:t>
                      </a:r>
                    </a:p>
                  </a:txBody>
                  <a:tcPr marL="7315" marR="7315" marT="7315" marB="0" anchor="b">
                    <a:lnL>
                      <a:noFill/>
                    </a:lnL>
                    <a:lnR>
                      <a:noFill/>
                    </a:lnR>
                    <a:lnT>
                      <a:noFill/>
                    </a:lnT>
                    <a:lnB>
                      <a:noFill/>
                    </a:lnB>
                  </a:tcPr>
                </a:tc>
                <a:tc>
                  <a:txBody>
                    <a:bodyPr/>
                    <a:lstStyle/>
                    <a:p>
                      <a:pPr algn="r" fontAlgn="b"/>
                      <a:r>
                        <a:rPr lang="en-KE" sz="1300" b="0" i="0" u="none" strike="noStrike" kern="1200" dirty="0">
                          <a:solidFill>
                            <a:srgbClr val="000000"/>
                          </a:solidFill>
                          <a:effectLst/>
                          <a:latin typeface="Arial" panose="020B0604020202020204" pitchFamily="34" charset="0"/>
                          <a:ea typeface="+mn-ea"/>
                          <a:cs typeface="+mn-cs"/>
                        </a:rPr>
                        <a:t>86.9</a:t>
                      </a:r>
                    </a:p>
                  </a:txBody>
                  <a:tcPr marL="7315" marR="7315" marT="7315" marB="0" anchor="b">
                    <a:lnL>
                      <a:noFill/>
                    </a:lnL>
                    <a:lnR>
                      <a:noFill/>
                    </a:lnR>
                    <a:lnT>
                      <a:noFill/>
                    </a:lnT>
                    <a:lnB>
                      <a:noFill/>
                    </a:lnB>
                  </a:tcPr>
                </a:tc>
                <a:tc>
                  <a:txBody>
                    <a:bodyPr/>
                    <a:lstStyle/>
                    <a:p>
                      <a:pPr algn="r" fontAlgn="b"/>
                      <a:r>
                        <a:rPr lang="en-KE" sz="1300" b="0" i="0" u="none" strike="noStrike" kern="1200" dirty="0">
                          <a:solidFill>
                            <a:srgbClr val="000000"/>
                          </a:solidFill>
                          <a:effectLst/>
                          <a:latin typeface="Arial" panose="020B0604020202020204" pitchFamily="34" charset="0"/>
                          <a:ea typeface="+mn-ea"/>
                          <a:cs typeface="+mn-cs"/>
                        </a:rPr>
                        <a:t>..</a:t>
                      </a:r>
                    </a:p>
                  </a:txBody>
                  <a:tcPr marL="7315" marR="7315" marT="7315" marB="0" anchor="b">
                    <a:lnL>
                      <a:noFill/>
                    </a:lnL>
                    <a:lnR>
                      <a:noFill/>
                    </a:lnR>
                    <a:lnT>
                      <a:noFill/>
                    </a:lnT>
                    <a:lnB>
                      <a:noFill/>
                    </a:lnB>
                  </a:tcPr>
                </a:tc>
                <a:tc>
                  <a:txBody>
                    <a:bodyPr/>
                    <a:lstStyle/>
                    <a:p>
                      <a:pPr algn="r" fontAlgn="b"/>
                      <a:r>
                        <a:rPr lang="en-KE" sz="1300" b="0" i="0" u="none" strike="noStrike" kern="1200" dirty="0">
                          <a:solidFill>
                            <a:srgbClr val="000000"/>
                          </a:solidFill>
                          <a:effectLst/>
                          <a:latin typeface="Arial" panose="020B0604020202020204" pitchFamily="34" charset="0"/>
                          <a:ea typeface="+mn-ea"/>
                          <a:cs typeface="+mn-cs"/>
                        </a:rPr>
                        <a:t>86.5</a:t>
                      </a:r>
                    </a:p>
                  </a:txBody>
                  <a:tcPr marL="7315" marR="7315" marT="7315" marB="0" anchor="b">
                    <a:lnL>
                      <a:noFill/>
                    </a:lnL>
                    <a:lnR>
                      <a:noFill/>
                    </a:lnR>
                    <a:lnT>
                      <a:noFill/>
                    </a:lnT>
                    <a:lnB>
                      <a:noFill/>
                    </a:lnB>
                  </a:tcPr>
                </a:tc>
                <a:tc>
                  <a:txBody>
                    <a:bodyPr/>
                    <a:lstStyle/>
                    <a:p>
                      <a:pPr algn="r" fontAlgn="b"/>
                      <a:r>
                        <a:rPr lang="en-KE" sz="1300" b="0" i="0" u="none" strike="noStrike" kern="1200" dirty="0">
                          <a:solidFill>
                            <a:srgbClr val="000000"/>
                          </a:solidFill>
                          <a:effectLst/>
                          <a:latin typeface="Arial" panose="020B0604020202020204" pitchFamily="34" charset="0"/>
                          <a:ea typeface="+mn-ea"/>
                          <a:cs typeface="+mn-cs"/>
                        </a:rPr>
                        <a:t>90.3</a:t>
                      </a:r>
                    </a:p>
                  </a:txBody>
                  <a:tcPr marL="7315" marR="7315" marT="7315" marB="0" anchor="b">
                    <a:lnL>
                      <a:noFill/>
                    </a:lnL>
                    <a:lnR>
                      <a:noFill/>
                    </a:lnR>
                    <a:lnT>
                      <a:noFill/>
                    </a:lnT>
                    <a:lnB>
                      <a:noFill/>
                    </a:lnB>
                  </a:tcPr>
                </a:tc>
                <a:tc>
                  <a:txBody>
                    <a:bodyPr/>
                    <a:lstStyle/>
                    <a:p>
                      <a:pPr algn="r" fontAlgn="b"/>
                      <a:r>
                        <a:rPr lang="en-KE" sz="1300" b="0" i="0" u="none" strike="noStrike" kern="1200">
                          <a:solidFill>
                            <a:srgbClr val="000000"/>
                          </a:solidFill>
                          <a:effectLst/>
                          <a:latin typeface="Arial" panose="020B0604020202020204" pitchFamily="34" charset="0"/>
                          <a:ea typeface="+mn-ea"/>
                          <a:cs typeface="+mn-cs"/>
                        </a:rPr>
                        <a:t>92.7</a:t>
                      </a:r>
                    </a:p>
                  </a:txBody>
                  <a:tcPr marL="7315" marR="7315" marT="7315" marB="0" anchor="b">
                    <a:lnL>
                      <a:noFill/>
                    </a:lnL>
                    <a:lnR>
                      <a:noFill/>
                    </a:lnR>
                    <a:lnT>
                      <a:noFill/>
                    </a:lnT>
                    <a:lnB>
                      <a:noFill/>
                    </a:lnB>
                  </a:tcPr>
                </a:tc>
                <a:tc>
                  <a:txBody>
                    <a:bodyPr/>
                    <a:lstStyle/>
                    <a:p>
                      <a:pPr algn="r" fontAlgn="b"/>
                      <a:r>
                        <a:rPr lang="en-KE" sz="1300" b="0" i="0" u="none" strike="noStrike" kern="1200">
                          <a:solidFill>
                            <a:srgbClr val="000000"/>
                          </a:solidFill>
                          <a:effectLst/>
                          <a:latin typeface="Arial" panose="020B0604020202020204" pitchFamily="34" charset="0"/>
                          <a:ea typeface="+mn-ea"/>
                          <a:cs typeface="+mn-cs"/>
                        </a:rPr>
                        <a:t>95.1</a:t>
                      </a:r>
                    </a:p>
                  </a:txBody>
                  <a:tcPr marL="7315" marR="7315" marT="7315" marB="0" anchor="b">
                    <a:lnL>
                      <a:noFill/>
                    </a:lnL>
                    <a:lnR>
                      <a:noFill/>
                    </a:lnR>
                    <a:lnT>
                      <a:noFill/>
                    </a:lnT>
                    <a:lnB>
                      <a:noFill/>
                    </a:lnB>
                  </a:tcPr>
                </a:tc>
                <a:tc>
                  <a:txBody>
                    <a:bodyPr/>
                    <a:lstStyle/>
                    <a:p>
                      <a:pPr algn="r" fontAlgn="b"/>
                      <a:r>
                        <a:rPr lang="en-KE" sz="1300" b="0" i="0" u="none" strike="noStrike" kern="1200">
                          <a:solidFill>
                            <a:srgbClr val="000000"/>
                          </a:solidFill>
                          <a:effectLst/>
                          <a:latin typeface="Arial" panose="020B0604020202020204" pitchFamily="34" charset="0"/>
                          <a:ea typeface="+mn-ea"/>
                          <a:cs typeface="+mn-cs"/>
                        </a:rPr>
                        <a:t>101.7</a:t>
                      </a:r>
                    </a:p>
                  </a:txBody>
                  <a:tcPr marL="7315" marR="7315" marT="7315" marB="0" anchor="b">
                    <a:lnL>
                      <a:noFill/>
                    </a:lnL>
                    <a:lnR>
                      <a:noFill/>
                    </a:lnR>
                    <a:lnT>
                      <a:noFill/>
                    </a:lnT>
                    <a:lnB>
                      <a:noFill/>
                    </a:lnB>
                  </a:tcPr>
                </a:tc>
                <a:tc>
                  <a:txBody>
                    <a:bodyPr/>
                    <a:lstStyle/>
                    <a:p>
                      <a:pPr algn="r" fontAlgn="b"/>
                      <a:r>
                        <a:rPr lang="en-KE" sz="1300" b="0" i="0" u="none" strike="noStrike" kern="1200">
                          <a:solidFill>
                            <a:srgbClr val="000000"/>
                          </a:solidFill>
                          <a:effectLst/>
                          <a:latin typeface="Arial" panose="020B0604020202020204" pitchFamily="34" charset="0"/>
                          <a:ea typeface="+mn-ea"/>
                          <a:cs typeface="+mn-cs"/>
                        </a:rPr>
                        <a:t>116.3</a:t>
                      </a:r>
                    </a:p>
                  </a:txBody>
                  <a:tcPr marL="7315" marR="7315" marT="7315" marB="0" anchor="b">
                    <a:lnL>
                      <a:noFill/>
                    </a:lnL>
                    <a:lnR>
                      <a:noFill/>
                    </a:lnR>
                    <a:lnT>
                      <a:noFill/>
                    </a:lnT>
                    <a:lnB>
                      <a:noFill/>
                    </a:lnB>
                  </a:tcPr>
                </a:tc>
                <a:tc>
                  <a:txBody>
                    <a:bodyPr/>
                    <a:lstStyle/>
                    <a:p>
                      <a:pPr algn="r" fontAlgn="b"/>
                      <a:r>
                        <a:rPr lang="en-KE" sz="1300" b="0" i="0" u="none" strike="noStrike" kern="1200" dirty="0">
                          <a:solidFill>
                            <a:srgbClr val="000000"/>
                          </a:solidFill>
                          <a:effectLst/>
                          <a:latin typeface="Arial" panose="020B0604020202020204" pitchFamily="34" charset="0"/>
                          <a:ea typeface="+mn-ea"/>
                          <a:cs typeface="+mn-cs"/>
                        </a:rPr>
                        <a:t>101.3</a:t>
                      </a:r>
                    </a:p>
                  </a:txBody>
                  <a:tcPr marL="7315" marR="7315" marT="7315" marB="0" anchor="b">
                    <a:lnL>
                      <a:noFill/>
                    </a:lnL>
                    <a:lnR>
                      <a:noFill/>
                    </a:lnR>
                    <a:lnT>
                      <a:noFill/>
                    </a:lnT>
                    <a:lnB>
                      <a:noFill/>
                    </a:lnB>
                  </a:tcPr>
                </a:tc>
                <a:extLst>
                  <a:ext uri="{0D108BD9-81ED-4DB2-BD59-A6C34878D82A}">
                    <a16:rowId xmlns:a16="http://schemas.microsoft.com/office/drawing/2014/main" val="4125205235"/>
                  </a:ext>
                </a:extLst>
              </a:tr>
              <a:tr h="219896">
                <a:tc>
                  <a:txBody>
                    <a:bodyPr/>
                    <a:lstStyle/>
                    <a:p>
                      <a:pPr algn="l" fontAlgn="b"/>
                      <a:r>
                        <a:rPr lang="en-GB" sz="1300" b="0" i="0" u="none" strike="noStrike">
                          <a:solidFill>
                            <a:srgbClr val="000000"/>
                          </a:solidFill>
                          <a:effectLst/>
                          <a:latin typeface="Arial" panose="020B0604020202020204" pitchFamily="34" charset="0"/>
                        </a:rPr>
                        <a:t>South Africa</a:t>
                      </a:r>
                    </a:p>
                  </a:txBody>
                  <a:tcPr marL="7315" marR="7315" marT="7315" marB="0" anchor="b">
                    <a:lnL>
                      <a:noFill/>
                    </a:lnL>
                    <a:lnR>
                      <a:noFill/>
                    </a:lnR>
                    <a:lnT>
                      <a:noFill/>
                    </a:lnT>
                    <a:lnB>
                      <a:noFill/>
                    </a:lnB>
                  </a:tcPr>
                </a:tc>
                <a:tc>
                  <a:txBody>
                    <a:bodyPr/>
                    <a:lstStyle/>
                    <a:p>
                      <a:pPr algn="r" fontAlgn="b"/>
                      <a:r>
                        <a:rPr lang="en-KE" sz="1300" b="0" i="0" u="none" strike="noStrike" kern="1200" dirty="0">
                          <a:solidFill>
                            <a:srgbClr val="000000"/>
                          </a:solidFill>
                          <a:effectLst/>
                          <a:latin typeface="Arial" panose="020B0604020202020204" pitchFamily="34" charset="0"/>
                          <a:ea typeface="+mn-ea"/>
                          <a:cs typeface="+mn-cs"/>
                        </a:rPr>
                        <a:t>89.0</a:t>
                      </a:r>
                    </a:p>
                  </a:txBody>
                  <a:tcPr marL="7315" marR="7315" marT="7315" marB="0" anchor="b">
                    <a:lnL>
                      <a:noFill/>
                    </a:lnL>
                    <a:lnR>
                      <a:noFill/>
                    </a:lnR>
                    <a:lnT>
                      <a:noFill/>
                    </a:lnT>
                    <a:lnB>
                      <a:noFill/>
                    </a:lnB>
                  </a:tcPr>
                </a:tc>
                <a:tc>
                  <a:txBody>
                    <a:bodyPr/>
                    <a:lstStyle/>
                    <a:p>
                      <a:pPr algn="r" fontAlgn="b"/>
                      <a:r>
                        <a:rPr lang="en-KE" sz="1300" b="0" i="0" u="none" strike="noStrike" kern="1200" dirty="0">
                          <a:solidFill>
                            <a:srgbClr val="000000"/>
                          </a:solidFill>
                          <a:effectLst/>
                          <a:latin typeface="Arial" panose="020B0604020202020204" pitchFamily="34" charset="0"/>
                          <a:ea typeface="+mn-ea"/>
                          <a:cs typeface="+mn-cs"/>
                        </a:rPr>
                        <a:t>91.3</a:t>
                      </a:r>
                    </a:p>
                  </a:txBody>
                  <a:tcPr marL="7315" marR="7315" marT="7315" marB="0" anchor="b">
                    <a:lnL>
                      <a:noFill/>
                    </a:lnL>
                    <a:lnR>
                      <a:noFill/>
                    </a:lnR>
                    <a:lnT>
                      <a:noFill/>
                    </a:lnT>
                    <a:lnB>
                      <a:noFill/>
                    </a:lnB>
                  </a:tcPr>
                </a:tc>
                <a:tc>
                  <a:txBody>
                    <a:bodyPr/>
                    <a:lstStyle/>
                    <a:p>
                      <a:pPr algn="r" fontAlgn="b"/>
                      <a:r>
                        <a:rPr lang="en-KE" sz="1300" b="0" i="0" u="none" strike="noStrike" kern="1200" dirty="0">
                          <a:solidFill>
                            <a:srgbClr val="000000"/>
                          </a:solidFill>
                          <a:effectLst/>
                          <a:latin typeface="Arial" panose="020B0604020202020204" pitchFamily="34" charset="0"/>
                          <a:ea typeface="+mn-ea"/>
                          <a:cs typeface="+mn-cs"/>
                        </a:rPr>
                        <a:t>87.1</a:t>
                      </a:r>
                    </a:p>
                  </a:txBody>
                  <a:tcPr marL="7315" marR="7315" marT="7315" marB="0" anchor="b">
                    <a:lnL>
                      <a:noFill/>
                    </a:lnL>
                    <a:lnR>
                      <a:noFill/>
                    </a:lnR>
                    <a:lnT>
                      <a:noFill/>
                    </a:lnT>
                    <a:lnB>
                      <a:noFill/>
                    </a:lnB>
                  </a:tcPr>
                </a:tc>
                <a:tc>
                  <a:txBody>
                    <a:bodyPr/>
                    <a:lstStyle/>
                    <a:p>
                      <a:pPr algn="r" fontAlgn="b"/>
                      <a:r>
                        <a:rPr lang="en-KE" sz="1300" b="0" i="0" u="none" strike="noStrike" kern="1200" dirty="0">
                          <a:solidFill>
                            <a:srgbClr val="000000"/>
                          </a:solidFill>
                          <a:effectLst/>
                          <a:latin typeface="Arial" panose="020B0604020202020204" pitchFamily="34" charset="0"/>
                          <a:ea typeface="+mn-ea"/>
                          <a:cs typeface="+mn-cs"/>
                        </a:rPr>
                        <a:t>83.9</a:t>
                      </a:r>
                    </a:p>
                  </a:txBody>
                  <a:tcPr marL="7315" marR="7315" marT="7315" marB="0" anchor="b">
                    <a:lnL>
                      <a:noFill/>
                    </a:lnL>
                    <a:lnR>
                      <a:noFill/>
                    </a:lnR>
                    <a:lnT>
                      <a:noFill/>
                    </a:lnT>
                    <a:lnB>
                      <a:noFill/>
                    </a:lnB>
                  </a:tcPr>
                </a:tc>
                <a:tc>
                  <a:txBody>
                    <a:bodyPr/>
                    <a:lstStyle/>
                    <a:p>
                      <a:pPr algn="r" fontAlgn="b"/>
                      <a:r>
                        <a:rPr lang="en-KE" sz="1300" b="0" i="0" u="none" strike="noStrike" kern="1200" dirty="0">
                          <a:solidFill>
                            <a:srgbClr val="000000"/>
                          </a:solidFill>
                          <a:effectLst/>
                          <a:latin typeface="Arial" panose="020B0604020202020204" pitchFamily="34" charset="0"/>
                          <a:ea typeface="+mn-ea"/>
                          <a:cs typeface="+mn-cs"/>
                        </a:rPr>
                        <a:t>84.0</a:t>
                      </a:r>
                    </a:p>
                  </a:txBody>
                  <a:tcPr marL="7315" marR="7315" marT="7315" marB="0" anchor="b">
                    <a:lnL>
                      <a:noFill/>
                    </a:lnL>
                    <a:lnR>
                      <a:noFill/>
                    </a:lnR>
                    <a:lnT>
                      <a:noFill/>
                    </a:lnT>
                    <a:lnB>
                      <a:noFill/>
                    </a:lnB>
                  </a:tcPr>
                </a:tc>
                <a:tc>
                  <a:txBody>
                    <a:bodyPr/>
                    <a:lstStyle/>
                    <a:p>
                      <a:pPr algn="r" fontAlgn="b"/>
                      <a:r>
                        <a:rPr lang="en-KE" sz="1300" b="0" i="0" u="none" strike="noStrike" kern="1200" dirty="0">
                          <a:solidFill>
                            <a:srgbClr val="000000"/>
                          </a:solidFill>
                          <a:effectLst/>
                          <a:latin typeface="Arial" panose="020B0604020202020204" pitchFamily="34" charset="0"/>
                          <a:ea typeface="+mn-ea"/>
                          <a:cs typeface="+mn-cs"/>
                        </a:rPr>
                        <a:t>82.5</a:t>
                      </a:r>
                    </a:p>
                  </a:txBody>
                  <a:tcPr marL="7315" marR="7315" marT="7315" marB="0" anchor="b">
                    <a:lnL>
                      <a:noFill/>
                    </a:lnL>
                    <a:lnR>
                      <a:noFill/>
                    </a:lnR>
                    <a:lnT>
                      <a:noFill/>
                    </a:lnT>
                    <a:lnB>
                      <a:noFill/>
                    </a:lnB>
                  </a:tcPr>
                </a:tc>
                <a:tc>
                  <a:txBody>
                    <a:bodyPr/>
                    <a:lstStyle/>
                    <a:p>
                      <a:pPr algn="r" fontAlgn="b"/>
                      <a:r>
                        <a:rPr lang="en-KE" sz="1300" b="0" i="0" u="none" strike="noStrike" kern="1200" dirty="0">
                          <a:solidFill>
                            <a:srgbClr val="000000"/>
                          </a:solidFill>
                          <a:effectLst/>
                          <a:latin typeface="Arial" panose="020B0604020202020204" pitchFamily="34" charset="0"/>
                          <a:ea typeface="+mn-ea"/>
                          <a:cs typeface="+mn-cs"/>
                        </a:rPr>
                        <a:t>78.2</a:t>
                      </a:r>
                    </a:p>
                  </a:txBody>
                  <a:tcPr marL="7315" marR="7315" marT="7315" marB="0" anchor="b">
                    <a:lnL>
                      <a:noFill/>
                    </a:lnL>
                    <a:lnR>
                      <a:noFill/>
                    </a:lnR>
                    <a:lnT>
                      <a:noFill/>
                    </a:lnT>
                    <a:lnB>
                      <a:noFill/>
                    </a:lnB>
                  </a:tcPr>
                </a:tc>
                <a:tc>
                  <a:txBody>
                    <a:bodyPr/>
                    <a:lstStyle/>
                    <a:p>
                      <a:pPr algn="r" fontAlgn="b"/>
                      <a:r>
                        <a:rPr lang="en-KE" sz="1300" b="0" i="0" u="none" strike="noStrike" kern="1200">
                          <a:solidFill>
                            <a:srgbClr val="000000"/>
                          </a:solidFill>
                          <a:effectLst/>
                          <a:latin typeface="Arial" panose="020B0604020202020204" pitchFamily="34" charset="0"/>
                          <a:ea typeface="+mn-ea"/>
                          <a:cs typeface="+mn-cs"/>
                        </a:rPr>
                        <a:t>..</a:t>
                      </a:r>
                    </a:p>
                  </a:txBody>
                  <a:tcPr marL="7315" marR="7315" marT="7315" marB="0" anchor="b">
                    <a:lnL>
                      <a:noFill/>
                    </a:lnL>
                    <a:lnR>
                      <a:noFill/>
                    </a:lnR>
                    <a:lnT>
                      <a:noFill/>
                    </a:lnT>
                    <a:lnB>
                      <a:noFill/>
                    </a:lnB>
                  </a:tcPr>
                </a:tc>
                <a:tc>
                  <a:txBody>
                    <a:bodyPr/>
                    <a:lstStyle/>
                    <a:p>
                      <a:pPr algn="r" fontAlgn="b"/>
                      <a:r>
                        <a:rPr lang="en-KE" sz="1300" b="0" i="0" u="none" strike="noStrike" kern="1200" dirty="0">
                          <a:solidFill>
                            <a:srgbClr val="000000"/>
                          </a:solidFill>
                          <a:effectLst/>
                          <a:latin typeface="Arial" panose="020B0604020202020204" pitchFamily="34" charset="0"/>
                          <a:ea typeface="+mn-ea"/>
                          <a:cs typeface="+mn-cs"/>
                        </a:rPr>
                        <a:t>..</a:t>
                      </a:r>
                    </a:p>
                  </a:txBody>
                  <a:tcPr marL="7315" marR="7315" marT="7315" marB="0" anchor="b">
                    <a:lnL>
                      <a:noFill/>
                    </a:lnL>
                    <a:lnR>
                      <a:noFill/>
                    </a:lnR>
                    <a:lnT>
                      <a:noFill/>
                    </a:lnT>
                    <a:lnB>
                      <a:noFill/>
                    </a:lnB>
                  </a:tcPr>
                </a:tc>
                <a:extLst>
                  <a:ext uri="{0D108BD9-81ED-4DB2-BD59-A6C34878D82A}">
                    <a16:rowId xmlns:a16="http://schemas.microsoft.com/office/drawing/2014/main" val="3656112886"/>
                  </a:ext>
                </a:extLst>
              </a:tr>
              <a:tr h="219896">
                <a:tc>
                  <a:txBody>
                    <a:bodyPr/>
                    <a:lstStyle/>
                    <a:p>
                      <a:pPr algn="l" fontAlgn="b"/>
                      <a:r>
                        <a:rPr lang="en-GB" sz="1300" b="0" i="0" u="none" strike="noStrike">
                          <a:solidFill>
                            <a:srgbClr val="000000"/>
                          </a:solidFill>
                          <a:effectLst/>
                          <a:latin typeface="Arial" panose="020B0604020202020204" pitchFamily="34" charset="0"/>
                        </a:rPr>
                        <a:t>Zambia</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3.0</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3.1</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3.1</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3.2</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3.2</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3.1</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3.3</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2.8</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2.9</a:t>
                      </a:r>
                    </a:p>
                  </a:txBody>
                  <a:tcPr marL="7315" marR="7315" marT="7315" marB="0" anchor="b">
                    <a:lnL>
                      <a:noFill/>
                    </a:lnL>
                    <a:lnR>
                      <a:noFill/>
                    </a:lnR>
                    <a:lnT>
                      <a:noFill/>
                    </a:lnT>
                    <a:lnB>
                      <a:noFill/>
                    </a:lnB>
                  </a:tcPr>
                </a:tc>
                <a:extLst>
                  <a:ext uri="{0D108BD9-81ED-4DB2-BD59-A6C34878D82A}">
                    <a16:rowId xmlns:a16="http://schemas.microsoft.com/office/drawing/2014/main" val="3201955590"/>
                  </a:ext>
                </a:extLst>
              </a:tr>
              <a:tr h="219896">
                <a:tc>
                  <a:txBody>
                    <a:bodyPr/>
                    <a:lstStyle/>
                    <a:p>
                      <a:pPr algn="l" fontAlgn="b"/>
                      <a:r>
                        <a:rPr lang="en-GB" sz="1300" b="0" i="0" u="none" strike="noStrike">
                          <a:solidFill>
                            <a:srgbClr val="000000"/>
                          </a:solidFill>
                          <a:effectLst/>
                          <a:latin typeface="Arial" panose="020B0604020202020204" pitchFamily="34" charset="0"/>
                        </a:rPr>
                        <a:t>Zimbabwe</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7.8</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8.0</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10.0</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8.6</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2568763"/>
                  </a:ext>
                </a:extLst>
              </a:tr>
              <a:tr h="219896">
                <a:tc>
                  <a:txBody>
                    <a:bodyPr/>
                    <a:lstStyle/>
                    <a:p>
                      <a:pPr algn="l" fontAlgn="b"/>
                      <a:r>
                        <a:rPr lang="en-GB" sz="1300" b="1" i="0" u="none" strike="noStrike" dirty="0">
                          <a:solidFill>
                            <a:srgbClr val="000000"/>
                          </a:solidFill>
                          <a:effectLst/>
                          <a:latin typeface="Arial" panose="020B0604020202020204" pitchFamily="34" charset="0"/>
                        </a:rPr>
                        <a:t>Western Africa</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419311033"/>
                  </a:ext>
                </a:extLst>
              </a:tr>
              <a:tr h="219896">
                <a:tc>
                  <a:txBody>
                    <a:bodyPr/>
                    <a:lstStyle/>
                    <a:p>
                      <a:pPr algn="l" fontAlgn="b"/>
                      <a:r>
                        <a:rPr lang="en-GB" sz="1300" b="0" i="0" u="none" strike="noStrike">
                          <a:solidFill>
                            <a:srgbClr val="000000"/>
                          </a:solidFill>
                          <a:effectLst/>
                          <a:latin typeface="Arial" panose="020B0604020202020204" pitchFamily="34" charset="0"/>
                        </a:rPr>
                        <a:t>Ghana</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1.6</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2.5</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3.1</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4.2</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4.2</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4.9</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5.6</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6.1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5.6</a:t>
                      </a:r>
                    </a:p>
                  </a:txBody>
                  <a:tcPr marL="7315" marR="7315" marT="7315" marB="0" anchor="b">
                    <a:lnL>
                      <a:noFill/>
                    </a:lnL>
                    <a:lnR>
                      <a:noFill/>
                    </a:lnR>
                    <a:lnT>
                      <a:noFill/>
                    </a:lnT>
                    <a:lnB>
                      <a:noFill/>
                    </a:lnB>
                  </a:tcPr>
                </a:tc>
                <a:extLst>
                  <a:ext uri="{0D108BD9-81ED-4DB2-BD59-A6C34878D82A}">
                    <a16:rowId xmlns:a16="http://schemas.microsoft.com/office/drawing/2014/main" val="1809781328"/>
                  </a:ext>
                </a:extLst>
              </a:tr>
              <a:tr h="219896">
                <a:tc>
                  <a:txBody>
                    <a:bodyPr/>
                    <a:lstStyle/>
                    <a:p>
                      <a:pPr algn="l" fontAlgn="b"/>
                      <a:r>
                        <a:rPr lang="en-GB" sz="1300" b="0" i="0" u="none" strike="noStrike">
                          <a:solidFill>
                            <a:srgbClr val="000000"/>
                          </a:solidFill>
                          <a:effectLst/>
                          <a:latin typeface="Arial" panose="020B0604020202020204" pitchFamily="34" charset="0"/>
                        </a:rPr>
                        <a:t>Nigeria</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5.1</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5.6</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6.0</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6.5</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6.7</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7.0</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8.0</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7.6</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7.4</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9861031"/>
                  </a:ext>
                </a:extLst>
              </a:tr>
              <a:tr h="219896">
                <a:tc>
                  <a:txBody>
                    <a:bodyPr/>
                    <a:lstStyle/>
                    <a:p>
                      <a:pPr algn="l" fontAlgn="b"/>
                      <a:r>
                        <a:rPr lang="en-GB" sz="1300" b="1" i="0" u="none" strike="noStrike" dirty="0">
                          <a:solidFill>
                            <a:srgbClr val="000000"/>
                          </a:solidFill>
                          <a:effectLst/>
                          <a:latin typeface="Arial" panose="020B0604020202020204" pitchFamily="34" charset="0"/>
                        </a:rPr>
                        <a:t>Eastern Africa</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860194515"/>
                  </a:ext>
                </a:extLst>
              </a:tr>
              <a:tr h="219896">
                <a:tc>
                  <a:txBody>
                    <a:bodyPr/>
                    <a:lstStyle/>
                    <a:p>
                      <a:pPr algn="l" fontAlgn="b"/>
                      <a:r>
                        <a:rPr lang="en-GB" sz="1300" b="0" i="0" u="none" strike="noStrike">
                          <a:solidFill>
                            <a:srgbClr val="000000"/>
                          </a:solidFill>
                          <a:effectLst/>
                          <a:latin typeface="Arial" panose="020B0604020202020204" pitchFamily="34" charset="0"/>
                        </a:rPr>
                        <a:t>Kenya</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12.6</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11.8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12.9</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12.7</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12.5</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12.7</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13.1</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12.8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11.5</a:t>
                      </a:r>
                    </a:p>
                  </a:txBody>
                  <a:tcPr marL="7315" marR="7315" marT="7315" marB="0" anchor="b">
                    <a:lnL>
                      <a:noFill/>
                    </a:lnL>
                    <a:lnR>
                      <a:noFill/>
                    </a:lnR>
                    <a:lnT>
                      <a:noFill/>
                    </a:lnT>
                    <a:lnB>
                      <a:noFill/>
                    </a:lnB>
                  </a:tcPr>
                </a:tc>
                <a:extLst>
                  <a:ext uri="{0D108BD9-81ED-4DB2-BD59-A6C34878D82A}">
                    <a16:rowId xmlns:a16="http://schemas.microsoft.com/office/drawing/2014/main" val="1708777797"/>
                  </a:ext>
                </a:extLst>
              </a:tr>
              <a:tr h="219896">
                <a:tc>
                  <a:txBody>
                    <a:bodyPr/>
                    <a:lstStyle/>
                    <a:p>
                      <a:pPr algn="l" fontAlgn="b"/>
                      <a:r>
                        <a:rPr lang="en-GB" sz="1300" b="0" i="0" u="none" strike="noStrike">
                          <a:solidFill>
                            <a:srgbClr val="000000"/>
                          </a:solidFill>
                          <a:effectLst/>
                          <a:latin typeface="Arial" panose="020B0604020202020204" pitchFamily="34" charset="0"/>
                        </a:rPr>
                        <a:t>Tanzania</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8.1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9.4</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8.3</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8.3</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8.4</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extLst>
                  <a:ext uri="{0D108BD9-81ED-4DB2-BD59-A6C34878D82A}">
                    <a16:rowId xmlns:a16="http://schemas.microsoft.com/office/drawing/2014/main" val="1653745192"/>
                  </a:ext>
                </a:extLst>
              </a:tr>
              <a:tr h="219896">
                <a:tc>
                  <a:txBody>
                    <a:bodyPr/>
                    <a:lstStyle/>
                    <a:p>
                      <a:pPr algn="l" fontAlgn="b"/>
                      <a:r>
                        <a:rPr lang="en-GB" sz="1300" b="0" i="0" u="none" strike="noStrike">
                          <a:solidFill>
                            <a:srgbClr val="000000"/>
                          </a:solidFill>
                          <a:effectLst/>
                          <a:latin typeface="Arial" panose="020B0604020202020204" pitchFamily="34" charset="0"/>
                        </a:rPr>
                        <a:t>Uganda</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5.6</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6.6</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7.2</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7.9</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9.0</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9.3</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10.7</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12.7</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9344554"/>
                  </a:ext>
                </a:extLst>
              </a:tr>
              <a:tr h="219896">
                <a:tc>
                  <a:txBody>
                    <a:bodyPr/>
                    <a:lstStyle/>
                    <a:p>
                      <a:pPr algn="l" fontAlgn="b"/>
                      <a:r>
                        <a:rPr lang="en-GB" sz="1300" b="1" i="0" u="none" strike="noStrike" dirty="0">
                          <a:solidFill>
                            <a:srgbClr val="000000"/>
                          </a:solidFill>
                          <a:effectLst/>
                          <a:latin typeface="Arial" panose="020B0604020202020204" pitchFamily="34" charset="0"/>
                        </a:rPr>
                        <a:t>Northern Africa</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029326734"/>
                  </a:ext>
                </a:extLst>
              </a:tr>
              <a:tr h="219896">
                <a:tc>
                  <a:txBody>
                    <a:bodyPr/>
                    <a:lstStyle/>
                    <a:p>
                      <a:pPr algn="l" fontAlgn="b"/>
                      <a:r>
                        <a:rPr lang="en-GB" sz="1300" b="0" i="0" u="none" strike="noStrike">
                          <a:solidFill>
                            <a:srgbClr val="000000"/>
                          </a:solidFill>
                          <a:effectLst/>
                          <a:latin typeface="Arial" panose="020B0604020202020204" pitchFamily="34" charset="0"/>
                        </a:rPr>
                        <a:t>Egypt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1.8</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1.7</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1.7</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1.7</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1.5</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1.4</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1.5</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1.7</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1.6</a:t>
                      </a:r>
                    </a:p>
                  </a:txBody>
                  <a:tcPr marL="7315" marR="7315" marT="7315" marB="0" anchor="b">
                    <a:lnL>
                      <a:noFill/>
                    </a:lnL>
                    <a:lnR>
                      <a:noFill/>
                    </a:lnR>
                    <a:lnT>
                      <a:noFill/>
                    </a:lnT>
                    <a:lnB>
                      <a:noFill/>
                    </a:lnB>
                  </a:tcPr>
                </a:tc>
                <a:extLst>
                  <a:ext uri="{0D108BD9-81ED-4DB2-BD59-A6C34878D82A}">
                    <a16:rowId xmlns:a16="http://schemas.microsoft.com/office/drawing/2014/main" val="3047581593"/>
                  </a:ext>
                </a:extLst>
              </a:tr>
              <a:tr h="219896">
                <a:tc>
                  <a:txBody>
                    <a:bodyPr/>
                    <a:lstStyle/>
                    <a:p>
                      <a:pPr algn="l" fontAlgn="b"/>
                      <a:r>
                        <a:rPr lang="en-GB" sz="1300" b="0" i="0" u="none" strike="noStrike">
                          <a:solidFill>
                            <a:srgbClr val="000000"/>
                          </a:solidFill>
                          <a:effectLst/>
                          <a:latin typeface="Arial" panose="020B0604020202020204" pitchFamily="34" charset="0"/>
                        </a:rPr>
                        <a:t>Morocco</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5.2</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5.5</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5.3</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3243298"/>
                  </a:ext>
                </a:extLst>
              </a:tr>
              <a:tr h="219896">
                <a:tc gridSpan="5">
                  <a:txBody>
                    <a:bodyPr/>
                    <a:lstStyle/>
                    <a:p>
                      <a:pPr algn="l" fontAlgn="b"/>
                      <a:r>
                        <a:rPr lang="en-US" sz="1400" b="0" i="0" u="none" strike="noStrike" dirty="0">
                          <a:solidFill>
                            <a:srgbClr val="000000"/>
                          </a:solidFill>
                          <a:effectLst/>
                          <a:latin typeface="Calibri" panose="020F0502020204030204" pitchFamily="34" charset="0"/>
                        </a:rPr>
                        <a:t>Source: OECD Global Pension Statistics and annual reports.</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KE"/>
                    </a:p>
                  </a:txBody>
                  <a:tcPr/>
                </a:tc>
                <a:tc hMerge="1">
                  <a:txBody>
                    <a:bodyPr/>
                    <a:lstStyle/>
                    <a:p>
                      <a:endParaRPr lang="en-KE"/>
                    </a:p>
                  </a:txBody>
                  <a:tcPr/>
                </a:tc>
                <a:tc hMerge="1">
                  <a:txBody>
                    <a:bodyPr/>
                    <a:lstStyle/>
                    <a:p>
                      <a:endParaRPr lang="en-KE"/>
                    </a:p>
                  </a:txBody>
                  <a:tcPr/>
                </a:tc>
                <a:tc hMerge="1">
                  <a:txBody>
                    <a:bodyPr/>
                    <a:lstStyle/>
                    <a:p>
                      <a:endParaRPr lang="en-KE"/>
                    </a:p>
                  </a:txBody>
                  <a:tcPr/>
                </a:tc>
                <a:tc>
                  <a:txBody>
                    <a:bodyPr/>
                    <a:lstStyle/>
                    <a:p>
                      <a:pPr algn="l" fontAlgn="b"/>
                      <a:endParaRPr lang="en-KE" sz="1100" b="0"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100" b="0"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100" b="0"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100" b="0"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100" b="0"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258326166"/>
                  </a:ext>
                </a:extLst>
              </a:tr>
            </a:tbl>
          </a:graphicData>
        </a:graphic>
      </p:graphicFrame>
      <p:sp>
        <p:nvSpPr>
          <p:cNvPr id="6" name="Rectangle 5">
            <a:extLst>
              <a:ext uri="{FF2B5EF4-FFF2-40B4-BE49-F238E27FC236}">
                <a16:creationId xmlns:a16="http://schemas.microsoft.com/office/drawing/2014/main" id="{46839945-3D66-458E-B339-6BEA18866624}"/>
              </a:ext>
            </a:extLst>
          </p:cNvPr>
          <p:cNvSpPr/>
          <p:nvPr/>
        </p:nvSpPr>
        <p:spPr>
          <a:xfrm>
            <a:off x="1006950" y="3309141"/>
            <a:ext cx="10096882" cy="377627"/>
          </a:xfrm>
          <a:prstGeom prst="rect">
            <a:avLst/>
          </a:prstGeom>
          <a:solidFill>
            <a:srgbClr val="FF0000">
              <a:alpha val="17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
        <p:nvSpPr>
          <p:cNvPr id="7" name="Title 1">
            <a:extLst>
              <a:ext uri="{FF2B5EF4-FFF2-40B4-BE49-F238E27FC236}">
                <a16:creationId xmlns:a16="http://schemas.microsoft.com/office/drawing/2014/main" id="{A43C75B3-E068-47C0-9619-E3DE59B62F98}"/>
              </a:ext>
            </a:extLst>
          </p:cNvPr>
          <p:cNvSpPr txBox="1">
            <a:spLocks/>
          </p:cNvSpPr>
          <p:nvPr/>
        </p:nvSpPr>
        <p:spPr>
          <a:xfrm>
            <a:off x="868018" y="475266"/>
            <a:ext cx="10681251" cy="61803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000" dirty="0"/>
              <a:t>Pension savings form a small proportion of the size of the economies</a:t>
            </a:r>
            <a:endParaRPr lang="en-KE" sz="3000" dirty="0"/>
          </a:p>
        </p:txBody>
      </p:sp>
    </p:spTree>
    <p:extLst>
      <p:ext uri="{BB962C8B-B14F-4D97-AF65-F5344CB8AC3E}">
        <p14:creationId xmlns:p14="http://schemas.microsoft.com/office/powerpoint/2010/main" val="2959604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A19911E5-7B0A-42BC-94AF-51E379C73262}"/>
              </a:ext>
            </a:extLst>
          </p:cNvPr>
          <p:cNvGraphicFramePr>
            <a:graphicFrameLocks noGrp="1"/>
          </p:cNvGraphicFramePr>
          <p:nvPr>
            <p:ph idx="1"/>
            <p:extLst>
              <p:ext uri="{D42A27DB-BD31-4B8C-83A1-F6EECF244321}">
                <p14:modId xmlns:p14="http://schemas.microsoft.com/office/powerpoint/2010/main" val="59343007"/>
              </p:ext>
            </p:extLst>
          </p:nvPr>
        </p:nvGraphicFramePr>
        <p:xfrm>
          <a:off x="738809" y="749555"/>
          <a:ext cx="10515600" cy="4066034"/>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a:extLst>
              <a:ext uri="{FF2B5EF4-FFF2-40B4-BE49-F238E27FC236}">
                <a16:creationId xmlns:a16="http://schemas.microsoft.com/office/drawing/2014/main" id="{8E8C87EE-D176-4B93-BF31-C340A92E3DDD}"/>
              </a:ext>
            </a:extLst>
          </p:cNvPr>
          <p:cNvSpPr txBox="1">
            <a:spLocks/>
          </p:cNvSpPr>
          <p:nvPr/>
        </p:nvSpPr>
        <p:spPr>
          <a:xfrm>
            <a:off x="738809" y="70172"/>
            <a:ext cx="10515600" cy="7078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300" dirty="0"/>
              <a:t>Asset allocation are concentrated in specific asset classes</a:t>
            </a:r>
            <a:endParaRPr lang="en-KE" sz="3300" dirty="0"/>
          </a:p>
        </p:txBody>
      </p:sp>
      <p:sp>
        <p:nvSpPr>
          <p:cNvPr id="6" name="Title 1">
            <a:extLst>
              <a:ext uri="{FF2B5EF4-FFF2-40B4-BE49-F238E27FC236}">
                <a16:creationId xmlns:a16="http://schemas.microsoft.com/office/drawing/2014/main" id="{434BF77C-3154-4065-8D37-711AE60D3D5F}"/>
              </a:ext>
            </a:extLst>
          </p:cNvPr>
          <p:cNvSpPr txBox="1">
            <a:spLocks/>
          </p:cNvSpPr>
          <p:nvPr/>
        </p:nvSpPr>
        <p:spPr>
          <a:xfrm>
            <a:off x="558689" y="5878088"/>
            <a:ext cx="10515600" cy="70789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00" dirty="0">
                <a:latin typeface="+mn-lt"/>
              </a:rPr>
              <a:t>Investment in various asset classes is </a:t>
            </a:r>
            <a:r>
              <a:rPr lang="en-GB" sz="2600" dirty="0">
                <a:latin typeface="+mn-lt"/>
              </a:rPr>
              <a:t>largely determined by the regulations in respective countries; and the risk-return trade-off.</a:t>
            </a:r>
            <a:endParaRPr lang="en-KE" sz="2600" dirty="0">
              <a:latin typeface="+mn-lt"/>
            </a:endParaRPr>
          </a:p>
        </p:txBody>
      </p:sp>
      <p:sp>
        <p:nvSpPr>
          <p:cNvPr id="7" name="Rectangle 1">
            <a:extLst>
              <a:ext uri="{FF2B5EF4-FFF2-40B4-BE49-F238E27FC236}">
                <a16:creationId xmlns:a16="http://schemas.microsoft.com/office/drawing/2014/main" id="{0739AA82-D7D7-43CE-88EE-7AF18E9BFF29}"/>
              </a:ext>
            </a:extLst>
          </p:cNvPr>
          <p:cNvSpPr>
            <a:spLocks noChangeArrowheads="1"/>
          </p:cNvSpPr>
          <p:nvPr/>
        </p:nvSpPr>
        <p:spPr bwMode="auto">
          <a:xfrm>
            <a:off x="655982" y="4821341"/>
            <a:ext cx="1059842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KE" sz="1400" b="0" i="0" u="sng"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Source</a:t>
            </a:r>
            <a:r>
              <a:rPr kumimoji="0" lang="en-GB" altLang="en-KE"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OECD Global Pension Statistics</a:t>
            </a:r>
          </a:p>
          <a:p>
            <a:pPr lvl="0" eaLnBrk="0" fontAlgn="base" hangingPunct="0">
              <a:spcBef>
                <a:spcPct val="0"/>
              </a:spcBef>
              <a:spcAft>
                <a:spcPct val="0"/>
              </a:spcAft>
            </a:pPr>
            <a:r>
              <a:rPr lang="en-GB" altLang="en-KE" sz="1400" dirty="0">
                <a:solidFill>
                  <a:srgbClr val="000000"/>
                </a:solidFill>
                <a:latin typeface="Calibri" panose="020F0502020204030204" pitchFamily="34" charset="0"/>
                <a:cs typeface="Times New Roman" panose="02020603050405020304" pitchFamily="18" charset="0"/>
              </a:rPr>
              <a:t>Note: </a:t>
            </a:r>
            <a:r>
              <a:rPr lang="en-US" altLang="en-KE" sz="1400" dirty="0">
                <a:solidFill>
                  <a:srgbClr val="000000"/>
                </a:solidFill>
                <a:latin typeface="Calibri" panose="020F0502020204030204" pitchFamily="34" charset="0"/>
                <a:cs typeface="Times New Roman" panose="02020603050405020304" pitchFamily="18" charset="0"/>
              </a:rPr>
              <a:t> 1/Other assets includes loans, land and buildings, unallocated insurance contracts, hedge funds, private equity funds, structured products, other mutual funds (i.e. not invested in equities, bills and bonds or cash and deposits) and other investments.</a:t>
            </a:r>
          </a:p>
          <a:p>
            <a:pPr lvl="0" eaLnBrk="0" fontAlgn="base" hangingPunct="0">
              <a:spcBef>
                <a:spcPct val="0"/>
              </a:spcBef>
              <a:spcAft>
                <a:spcPct val="0"/>
              </a:spcAft>
            </a:pPr>
            <a:r>
              <a:rPr lang="en-US" altLang="en-KE" sz="1400" dirty="0">
                <a:solidFill>
                  <a:srgbClr val="000000"/>
                </a:solidFill>
                <a:latin typeface="Calibri" panose="020F0502020204030204" pitchFamily="34" charset="0"/>
                <a:cs typeface="Times New Roman" panose="02020603050405020304" pitchFamily="18" charset="0"/>
              </a:rPr>
              <a:t>2/ Allocations not adding up to 100% are due to methodological breakdown in the series</a:t>
            </a:r>
          </a:p>
        </p:txBody>
      </p:sp>
    </p:spTree>
    <p:extLst>
      <p:ext uri="{BB962C8B-B14F-4D97-AF65-F5344CB8AC3E}">
        <p14:creationId xmlns:p14="http://schemas.microsoft.com/office/powerpoint/2010/main" val="1204880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876D6-3DBA-4A5D-9FBF-0C83579A161E}"/>
              </a:ext>
            </a:extLst>
          </p:cNvPr>
          <p:cNvSpPr>
            <a:spLocks noGrp="1"/>
          </p:cNvSpPr>
          <p:nvPr>
            <p:ph type="title"/>
          </p:nvPr>
        </p:nvSpPr>
        <p:spPr>
          <a:xfrm>
            <a:off x="881270" y="1447481"/>
            <a:ext cx="10515600" cy="369332"/>
          </a:xfrm>
        </p:spPr>
        <p:txBody>
          <a:bodyPr>
            <a:noAutofit/>
          </a:bodyPr>
          <a:lstStyle/>
          <a:p>
            <a:r>
              <a:rPr lang="en-GB" sz="2000" dirty="0">
                <a:solidFill>
                  <a:srgbClr val="0070C0"/>
                </a:solidFill>
                <a:latin typeface="+mn-lt"/>
              </a:rPr>
              <a:t>Table 5: Annual nominal investment rates of return of retirement savings plans (%)</a:t>
            </a:r>
            <a:endParaRPr lang="en-KE" sz="2000" dirty="0">
              <a:solidFill>
                <a:srgbClr val="0070C0"/>
              </a:solidFill>
              <a:latin typeface="+mn-lt"/>
            </a:endParaRPr>
          </a:p>
        </p:txBody>
      </p:sp>
      <p:graphicFrame>
        <p:nvGraphicFramePr>
          <p:cNvPr id="5" name="Content Placeholder 4">
            <a:extLst>
              <a:ext uri="{FF2B5EF4-FFF2-40B4-BE49-F238E27FC236}">
                <a16:creationId xmlns:a16="http://schemas.microsoft.com/office/drawing/2014/main" id="{1A2A9E9C-00DC-44C7-B7A4-0E0141E8344D}"/>
              </a:ext>
            </a:extLst>
          </p:cNvPr>
          <p:cNvGraphicFramePr>
            <a:graphicFrameLocks noGrp="1"/>
          </p:cNvGraphicFramePr>
          <p:nvPr>
            <p:ph idx="1"/>
            <p:extLst>
              <p:ext uri="{D42A27DB-BD31-4B8C-83A1-F6EECF244321}">
                <p14:modId xmlns:p14="http://schemas.microsoft.com/office/powerpoint/2010/main" val="2671825697"/>
              </p:ext>
            </p:extLst>
          </p:nvPr>
        </p:nvGraphicFramePr>
        <p:xfrm>
          <a:off x="911092" y="1808922"/>
          <a:ext cx="10356568" cy="4605827"/>
        </p:xfrm>
        <a:graphic>
          <a:graphicData uri="http://schemas.openxmlformats.org/drawingml/2006/table">
            <a:tbl>
              <a:tblPr/>
              <a:tblGrid>
                <a:gridCol w="1421107">
                  <a:extLst>
                    <a:ext uri="{9D8B030D-6E8A-4147-A177-3AD203B41FA5}">
                      <a16:colId xmlns:a16="http://schemas.microsoft.com/office/drawing/2014/main" val="2618748392"/>
                    </a:ext>
                  </a:extLst>
                </a:gridCol>
                <a:gridCol w="992829">
                  <a:extLst>
                    <a:ext uri="{9D8B030D-6E8A-4147-A177-3AD203B41FA5}">
                      <a16:colId xmlns:a16="http://schemas.microsoft.com/office/drawing/2014/main" val="3828226602"/>
                    </a:ext>
                  </a:extLst>
                </a:gridCol>
                <a:gridCol w="992829">
                  <a:extLst>
                    <a:ext uri="{9D8B030D-6E8A-4147-A177-3AD203B41FA5}">
                      <a16:colId xmlns:a16="http://schemas.microsoft.com/office/drawing/2014/main" val="339867972"/>
                    </a:ext>
                  </a:extLst>
                </a:gridCol>
                <a:gridCol w="992829">
                  <a:extLst>
                    <a:ext uri="{9D8B030D-6E8A-4147-A177-3AD203B41FA5}">
                      <a16:colId xmlns:a16="http://schemas.microsoft.com/office/drawing/2014/main" val="1004051648"/>
                    </a:ext>
                  </a:extLst>
                </a:gridCol>
                <a:gridCol w="992829">
                  <a:extLst>
                    <a:ext uri="{9D8B030D-6E8A-4147-A177-3AD203B41FA5}">
                      <a16:colId xmlns:a16="http://schemas.microsoft.com/office/drawing/2014/main" val="2825733677"/>
                    </a:ext>
                  </a:extLst>
                </a:gridCol>
                <a:gridCol w="992829">
                  <a:extLst>
                    <a:ext uri="{9D8B030D-6E8A-4147-A177-3AD203B41FA5}">
                      <a16:colId xmlns:a16="http://schemas.microsoft.com/office/drawing/2014/main" val="560580942"/>
                    </a:ext>
                  </a:extLst>
                </a:gridCol>
                <a:gridCol w="992829">
                  <a:extLst>
                    <a:ext uri="{9D8B030D-6E8A-4147-A177-3AD203B41FA5}">
                      <a16:colId xmlns:a16="http://schemas.microsoft.com/office/drawing/2014/main" val="2113882343"/>
                    </a:ext>
                  </a:extLst>
                </a:gridCol>
                <a:gridCol w="992829">
                  <a:extLst>
                    <a:ext uri="{9D8B030D-6E8A-4147-A177-3AD203B41FA5}">
                      <a16:colId xmlns:a16="http://schemas.microsoft.com/office/drawing/2014/main" val="3928506411"/>
                    </a:ext>
                  </a:extLst>
                </a:gridCol>
                <a:gridCol w="992829">
                  <a:extLst>
                    <a:ext uri="{9D8B030D-6E8A-4147-A177-3AD203B41FA5}">
                      <a16:colId xmlns:a16="http://schemas.microsoft.com/office/drawing/2014/main" val="2578955423"/>
                    </a:ext>
                  </a:extLst>
                </a:gridCol>
                <a:gridCol w="992829">
                  <a:extLst>
                    <a:ext uri="{9D8B030D-6E8A-4147-A177-3AD203B41FA5}">
                      <a16:colId xmlns:a16="http://schemas.microsoft.com/office/drawing/2014/main" val="1488731179"/>
                    </a:ext>
                  </a:extLst>
                </a:gridCol>
              </a:tblGrid>
              <a:tr h="0">
                <a:tc>
                  <a:txBody>
                    <a:bodyPr/>
                    <a:lstStyle/>
                    <a:p>
                      <a:pPr algn="ctr" fontAlgn="b"/>
                      <a:r>
                        <a:rPr lang="en-KE" sz="1300" b="0" i="0" u="none" strike="noStrike" dirty="0">
                          <a:solidFill>
                            <a:srgbClr val="000000"/>
                          </a:solidFill>
                          <a:effectLst/>
                          <a:latin typeface="Arial" panose="020B0604020202020204" pitchFamily="34" charset="0"/>
                        </a:rPr>
                        <a:t> </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2014</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2015</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2016</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2017</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2018</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2019</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2020</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2021</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2022</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1440968"/>
                  </a:ext>
                </a:extLst>
              </a:tr>
              <a:tr h="208922">
                <a:tc gridSpan="2">
                  <a:txBody>
                    <a:bodyPr/>
                    <a:lstStyle/>
                    <a:p>
                      <a:pPr algn="l" fontAlgn="b"/>
                      <a:r>
                        <a:rPr lang="en-GB" sz="1300" b="1" i="0" u="none" strike="noStrike" dirty="0">
                          <a:solidFill>
                            <a:srgbClr val="000000"/>
                          </a:solidFill>
                          <a:effectLst/>
                          <a:latin typeface="Arial" panose="020B0604020202020204" pitchFamily="34" charset="0"/>
                        </a:rPr>
                        <a:t>Southern Africa</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KE"/>
                    </a:p>
                  </a:txBody>
                  <a:tcPr/>
                </a:tc>
                <a:tc>
                  <a:txBody>
                    <a:bodyPr/>
                    <a:lstStyle/>
                    <a:p>
                      <a:pPr algn="ct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91447181"/>
                  </a:ext>
                </a:extLst>
              </a:tr>
              <a:tr h="208922">
                <a:tc>
                  <a:txBody>
                    <a:bodyPr/>
                    <a:lstStyle/>
                    <a:p>
                      <a:pPr algn="l" fontAlgn="b"/>
                      <a:r>
                        <a:rPr lang="en-GB" sz="1300" b="0" i="0" u="none" strike="noStrike" dirty="0">
                          <a:solidFill>
                            <a:srgbClr val="000000"/>
                          </a:solidFill>
                          <a:effectLst/>
                          <a:latin typeface="Arial" panose="020B0604020202020204" pitchFamily="34" charset="0"/>
                        </a:rPr>
                        <a:t>Angola</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5.1</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5.5</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5.0</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8.0</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9.0</a:t>
                      </a:r>
                    </a:p>
                  </a:txBody>
                  <a:tcPr marL="7315" marR="7315" marT="7315" marB="0" anchor="b">
                    <a:lnL>
                      <a:noFill/>
                    </a:lnL>
                    <a:lnR>
                      <a:noFill/>
                    </a:lnR>
                    <a:lnT>
                      <a:noFill/>
                    </a:lnT>
                    <a:lnB>
                      <a:noFill/>
                    </a:lnB>
                  </a:tcPr>
                </a:tc>
                <a:extLst>
                  <a:ext uri="{0D108BD9-81ED-4DB2-BD59-A6C34878D82A}">
                    <a16:rowId xmlns:a16="http://schemas.microsoft.com/office/drawing/2014/main" val="2629016528"/>
                  </a:ext>
                </a:extLst>
              </a:tr>
              <a:tr h="208922">
                <a:tc>
                  <a:txBody>
                    <a:bodyPr/>
                    <a:lstStyle/>
                    <a:p>
                      <a:pPr algn="l" fontAlgn="b"/>
                      <a:r>
                        <a:rPr lang="en-GB" sz="1300" b="0" i="0" u="none" strike="noStrike" dirty="0">
                          <a:solidFill>
                            <a:srgbClr val="000000"/>
                          </a:solidFill>
                          <a:effectLst/>
                          <a:latin typeface="Arial" panose="020B0604020202020204" pitchFamily="34" charset="0"/>
                        </a:rPr>
                        <a:t>Botswana</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12.0</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3.1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8.0</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0.8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15.1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5.5</a:t>
                      </a:r>
                    </a:p>
                  </a:txBody>
                  <a:tcPr marL="7315" marR="7315" marT="7315" marB="0" anchor="b">
                    <a:lnL>
                      <a:noFill/>
                    </a:lnL>
                    <a:lnR>
                      <a:noFill/>
                    </a:lnR>
                    <a:lnT>
                      <a:noFill/>
                    </a:lnT>
                    <a:lnB>
                      <a:noFill/>
                    </a:lnB>
                  </a:tcPr>
                </a:tc>
                <a:extLst>
                  <a:ext uri="{0D108BD9-81ED-4DB2-BD59-A6C34878D82A}">
                    <a16:rowId xmlns:a16="http://schemas.microsoft.com/office/drawing/2014/main" val="203828831"/>
                  </a:ext>
                </a:extLst>
              </a:tr>
              <a:tr h="208922">
                <a:tc>
                  <a:txBody>
                    <a:bodyPr/>
                    <a:lstStyle/>
                    <a:p>
                      <a:pPr algn="l" fontAlgn="b"/>
                      <a:r>
                        <a:rPr lang="en-GB" sz="1300" b="0" i="0" u="none" strike="noStrike" dirty="0">
                          <a:solidFill>
                            <a:srgbClr val="000000"/>
                          </a:solidFill>
                          <a:effectLst/>
                          <a:latin typeface="Arial" panose="020B0604020202020204" pitchFamily="34" charset="0"/>
                        </a:rPr>
                        <a:t>Lesotho</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11.8</a:t>
                      </a:r>
                    </a:p>
                  </a:txBody>
                  <a:tcPr marL="7315" marR="7315" marT="7315" marB="0" anchor="b">
                    <a:lnL>
                      <a:noFill/>
                    </a:lnL>
                    <a:lnR>
                      <a:noFill/>
                    </a:lnR>
                    <a:lnT>
                      <a:noFill/>
                    </a:lnT>
                    <a:lnB>
                      <a:noFill/>
                    </a:lnB>
                  </a:tcPr>
                </a:tc>
                <a:extLst>
                  <a:ext uri="{0D108BD9-81ED-4DB2-BD59-A6C34878D82A}">
                    <a16:rowId xmlns:a16="http://schemas.microsoft.com/office/drawing/2014/main" val="1960570340"/>
                  </a:ext>
                </a:extLst>
              </a:tr>
              <a:tr h="208922">
                <a:tc>
                  <a:txBody>
                    <a:bodyPr/>
                    <a:lstStyle/>
                    <a:p>
                      <a:pPr algn="l" fontAlgn="b"/>
                      <a:r>
                        <a:rPr lang="en-GB" sz="1300" b="0" i="0" u="none" strike="noStrike" dirty="0">
                          <a:solidFill>
                            <a:srgbClr val="000000"/>
                          </a:solidFill>
                          <a:effectLst/>
                          <a:latin typeface="Arial" panose="020B0604020202020204" pitchFamily="34" charset="0"/>
                        </a:rPr>
                        <a:t>Malawi</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24.2</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15.2</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14.2</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26.1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20.7</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13.0</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13.1</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19.0</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19.6</a:t>
                      </a:r>
                    </a:p>
                  </a:txBody>
                  <a:tcPr marL="7315" marR="7315" marT="7315" marB="0" anchor="b">
                    <a:lnL>
                      <a:noFill/>
                    </a:lnL>
                    <a:lnR>
                      <a:noFill/>
                    </a:lnR>
                    <a:lnT>
                      <a:noFill/>
                    </a:lnT>
                    <a:lnB>
                      <a:noFill/>
                    </a:lnB>
                  </a:tcPr>
                </a:tc>
                <a:extLst>
                  <a:ext uri="{0D108BD9-81ED-4DB2-BD59-A6C34878D82A}">
                    <a16:rowId xmlns:a16="http://schemas.microsoft.com/office/drawing/2014/main" val="3103229620"/>
                  </a:ext>
                </a:extLst>
              </a:tr>
              <a:tr h="208922">
                <a:tc>
                  <a:txBody>
                    <a:bodyPr/>
                    <a:lstStyle/>
                    <a:p>
                      <a:pPr algn="l" fontAlgn="b"/>
                      <a:r>
                        <a:rPr lang="en-GB" sz="1300" b="0" i="0" u="none" strike="noStrike">
                          <a:solidFill>
                            <a:srgbClr val="000000"/>
                          </a:solidFill>
                          <a:effectLst/>
                          <a:latin typeface="Arial" panose="020B0604020202020204" pitchFamily="34" charset="0"/>
                        </a:rPr>
                        <a:t>Mauritius</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6.4</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0.9</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extLst>
                  <a:ext uri="{0D108BD9-81ED-4DB2-BD59-A6C34878D82A}">
                    <a16:rowId xmlns:a16="http://schemas.microsoft.com/office/drawing/2014/main" val="4275396370"/>
                  </a:ext>
                </a:extLst>
              </a:tr>
              <a:tr h="208922">
                <a:tc>
                  <a:txBody>
                    <a:bodyPr/>
                    <a:lstStyle/>
                    <a:p>
                      <a:pPr algn="l" fontAlgn="b"/>
                      <a:r>
                        <a:rPr lang="en-GB" sz="1300" b="0" i="0" u="none" strike="noStrike" dirty="0">
                          <a:solidFill>
                            <a:srgbClr val="000000"/>
                          </a:solidFill>
                          <a:effectLst/>
                          <a:latin typeface="Arial" panose="020B0604020202020204" pitchFamily="34" charset="0"/>
                        </a:rPr>
                        <a:t>Mozambique</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7.3</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13.3</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extLst>
                  <a:ext uri="{0D108BD9-81ED-4DB2-BD59-A6C34878D82A}">
                    <a16:rowId xmlns:a16="http://schemas.microsoft.com/office/drawing/2014/main" val="695096284"/>
                  </a:ext>
                </a:extLst>
              </a:tr>
              <a:tr h="208922">
                <a:tc>
                  <a:txBody>
                    <a:bodyPr/>
                    <a:lstStyle/>
                    <a:p>
                      <a:pPr algn="l" fontAlgn="b"/>
                      <a:r>
                        <a:rPr lang="en-GB" sz="1300" b="0" i="0" u="none" strike="noStrike" dirty="0">
                          <a:solidFill>
                            <a:srgbClr val="000000"/>
                          </a:solidFill>
                          <a:effectLst/>
                          <a:latin typeface="Arial" panose="020B0604020202020204" pitchFamily="34" charset="0"/>
                        </a:rPr>
                        <a:t>Namibia</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9.6</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2.5</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8.4</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6.8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16.9</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-0.8</a:t>
                      </a:r>
                    </a:p>
                  </a:txBody>
                  <a:tcPr marL="7315" marR="7315" marT="7315" marB="0" anchor="b">
                    <a:lnL>
                      <a:noFill/>
                    </a:lnL>
                    <a:lnR>
                      <a:noFill/>
                    </a:lnR>
                    <a:lnT>
                      <a:noFill/>
                    </a:lnT>
                    <a:lnB>
                      <a:noFill/>
                    </a:lnB>
                  </a:tcPr>
                </a:tc>
                <a:extLst>
                  <a:ext uri="{0D108BD9-81ED-4DB2-BD59-A6C34878D82A}">
                    <a16:rowId xmlns:a16="http://schemas.microsoft.com/office/drawing/2014/main" val="831972071"/>
                  </a:ext>
                </a:extLst>
              </a:tr>
              <a:tr h="208922">
                <a:tc>
                  <a:txBody>
                    <a:bodyPr/>
                    <a:lstStyle/>
                    <a:p>
                      <a:pPr algn="l" fontAlgn="b"/>
                      <a:r>
                        <a:rPr lang="en-GB" sz="1300" b="0" i="0" u="none" strike="noStrike">
                          <a:solidFill>
                            <a:srgbClr val="000000"/>
                          </a:solidFill>
                          <a:effectLst/>
                          <a:latin typeface="Arial" panose="020B0604020202020204" pitchFamily="34" charset="0"/>
                        </a:rPr>
                        <a:t>South Africa</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14.7</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9.0</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6.0</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5.8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4.4</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5.2</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0.1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16.0</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extLst>
                  <a:ext uri="{0D108BD9-81ED-4DB2-BD59-A6C34878D82A}">
                    <a16:rowId xmlns:a16="http://schemas.microsoft.com/office/drawing/2014/main" val="3312529710"/>
                  </a:ext>
                </a:extLst>
              </a:tr>
              <a:tr h="221952">
                <a:tc>
                  <a:txBody>
                    <a:bodyPr/>
                    <a:lstStyle/>
                    <a:p>
                      <a:pPr algn="l" fontAlgn="b"/>
                      <a:r>
                        <a:rPr lang="en-GB" sz="1300" b="0" i="0" u="none" strike="noStrike" dirty="0">
                          <a:solidFill>
                            <a:srgbClr val="000000"/>
                          </a:solidFill>
                          <a:effectLst/>
                          <a:latin typeface="Arial" panose="020B0604020202020204" pitchFamily="34" charset="0"/>
                        </a:rPr>
                        <a:t>Zambia</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14.6</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20.0</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8.0</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17.0</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13.0</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10.0</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13.4</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16.3</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12.7</a:t>
                      </a:r>
                    </a:p>
                  </a:txBody>
                  <a:tcPr marL="7315" marR="7315" marT="7315" marB="0" anchor="b">
                    <a:lnL>
                      <a:noFill/>
                    </a:lnL>
                    <a:lnR>
                      <a:noFill/>
                    </a:lnR>
                    <a:lnT>
                      <a:noFill/>
                    </a:lnT>
                    <a:lnB>
                      <a:noFill/>
                    </a:lnB>
                  </a:tcPr>
                </a:tc>
                <a:extLst>
                  <a:ext uri="{0D108BD9-81ED-4DB2-BD59-A6C34878D82A}">
                    <a16:rowId xmlns:a16="http://schemas.microsoft.com/office/drawing/2014/main" val="2435459761"/>
                  </a:ext>
                </a:extLst>
              </a:tr>
              <a:tr h="208922">
                <a:tc>
                  <a:txBody>
                    <a:bodyPr/>
                    <a:lstStyle/>
                    <a:p>
                      <a:pPr algn="l" fontAlgn="b"/>
                      <a:r>
                        <a:rPr lang="en-GB" sz="1300" b="0" i="0" u="none" strike="noStrike">
                          <a:solidFill>
                            <a:srgbClr val="000000"/>
                          </a:solidFill>
                          <a:effectLst/>
                          <a:latin typeface="Arial" panose="020B0604020202020204" pitchFamily="34" charset="0"/>
                        </a:rPr>
                        <a:t>Zimbabwe</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29.8</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54.5</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9988396"/>
                  </a:ext>
                </a:extLst>
              </a:tr>
              <a:tr h="208922">
                <a:tc>
                  <a:txBody>
                    <a:bodyPr/>
                    <a:lstStyle/>
                    <a:p>
                      <a:pPr algn="l" fontAlgn="b"/>
                      <a:r>
                        <a:rPr lang="en-GB" sz="1300" b="1" i="0" u="none" strike="noStrike" dirty="0">
                          <a:solidFill>
                            <a:srgbClr val="000000"/>
                          </a:solidFill>
                          <a:effectLst/>
                          <a:latin typeface="Arial" panose="020B0604020202020204" pitchFamily="34" charset="0"/>
                        </a:rPr>
                        <a:t>Western Africa</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92179374"/>
                  </a:ext>
                </a:extLst>
              </a:tr>
              <a:tr h="208922">
                <a:tc>
                  <a:txBody>
                    <a:bodyPr/>
                    <a:lstStyle/>
                    <a:p>
                      <a:pPr algn="l" fontAlgn="b"/>
                      <a:r>
                        <a:rPr lang="en-GB" sz="1300" b="0" i="0" u="none" strike="noStrike">
                          <a:solidFill>
                            <a:srgbClr val="000000"/>
                          </a:solidFill>
                          <a:effectLst/>
                          <a:latin typeface="Arial" panose="020B0604020202020204" pitchFamily="34" charset="0"/>
                        </a:rPr>
                        <a:t>Ghana</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21.0</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24.0</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20.0</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1.6</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17.7</a:t>
                      </a:r>
                    </a:p>
                  </a:txBody>
                  <a:tcPr marL="7315" marR="7315" marT="7315" marB="0" anchor="b">
                    <a:lnL>
                      <a:noFill/>
                    </a:lnL>
                    <a:lnR>
                      <a:noFill/>
                    </a:lnR>
                    <a:lnT>
                      <a:noFill/>
                    </a:lnT>
                    <a:lnB>
                      <a:noFill/>
                    </a:lnB>
                  </a:tcPr>
                </a:tc>
                <a:extLst>
                  <a:ext uri="{0D108BD9-81ED-4DB2-BD59-A6C34878D82A}">
                    <a16:rowId xmlns:a16="http://schemas.microsoft.com/office/drawing/2014/main" val="1116170572"/>
                  </a:ext>
                </a:extLst>
              </a:tr>
              <a:tr h="208922">
                <a:tc>
                  <a:txBody>
                    <a:bodyPr/>
                    <a:lstStyle/>
                    <a:p>
                      <a:pPr algn="l" fontAlgn="b"/>
                      <a:r>
                        <a:rPr lang="en-GB" sz="1300" b="0" i="0" u="none" strike="noStrike">
                          <a:solidFill>
                            <a:srgbClr val="000000"/>
                          </a:solidFill>
                          <a:effectLst/>
                          <a:latin typeface="Arial" panose="020B0604020202020204" pitchFamily="34" charset="0"/>
                        </a:rPr>
                        <a:t>Nigeria</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8.0</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9.1</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11.8</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15.4</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9.3</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11.4</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18.3</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6.2</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8.2</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4040120"/>
                  </a:ext>
                </a:extLst>
              </a:tr>
              <a:tr h="208922">
                <a:tc>
                  <a:txBody>
                    <a:bodyPr/>
                    <a:lstStyle/>
                    <a:p>
                      <a:pPr algn="l" fontAlgn="b"/>
                      <a:r>
                        <a:rPr lang="en-GB" sz="1300" b="1" i="0" u="none" strike="noStrike" dirty="0">
                          <a:solidFill>
                            <a:srgbClr val="000000"/>
                          </a:solidFill>
                          <a:effectLst/>
                          <a:latin typeface="Arial" panose="020B0604020202020204" pitchFamily="34" charset="0"/>
                        </a:rPr>
                        <a:t>Eastern Africa</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KE" sz="13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281881466"/>
                  </a:ext>
                </a:extLst>
              </a:tr>
              <a:tr h="208922">
                <a:tc>
                  <a:txBody>
                    <a:bodyPr/>
                    <a:lstStyle/>
                    <a:p>
                      <a:pPr algn="l" fontAlgn="b"/>
                      <a:r>
                        <a:rPr lang="en-GB" sz="1300" b="0" i="0" u="none" strike="noStrike">
                          <a:solidFill>
                            <a:srgbClr val="000000"/>
                          </a:solidFill>
                          <a:effectLst/>
                          <a:latin typeface="Arial" panose="020B0604020202020204" pitchFamily="34" charset="0"/>
                        </a:rPr>
                        <a:t>Kenya</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13.1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7.3</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10.0</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6.3</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6.2</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8.8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2.6</a:t>
                      </a:r>
                    </a:p>
                  </a:txBody>
                  <a:tcPr marL="7315" marR="7315" marT="7315" marB="0" anchor="b">
                    <a:lnL>
                      <a:noFill/>
                    </a:lnL>
                    <a:lnR>
                      <a:noFill/>
                    </a:lnR>
                    <a:lnT>
                      <a:noFill/>
                    </a:lnT>
                    <a:lnB>
                      <a:noFill/>
                    </a:lnB>
                  </a:tcPr>
                </a:tc>
                <a:extLst>
                  <a:ext uri="{0D108BD9-81ED-4DB2-BD59-A6C34878D82A}">
                    <a16:rowId xmlns:a16="http://schemas.microsoft.com/office/drawing/2014/main" val="961770459"/>
                  </a:ext>
                </a:extLst>
              </a:tr>
              <a:tr h="208922">
                <a:tc>
                  <a:txBody>
                    <a:bodyPr/>
                    <a:lstStyle/>
                    <a:p>
                      <a:pPr algn="l" fontAlgn="b"/>
                      <a:r>
                        <a:rPr lang="en-GB" sz="1300" b="0" i="0" u="none" strike="noStrike">
                          <a:solidFill>
                            <a:srgbClr val="000000"/>
                          </a:solidFill>
                          <a:effectLst/>
                          <a:latin typeface="Arial" panose="020B0604020202020204" pitchFamily="34" charset="0"/>
                        </a:rPr>
                        <a:t>Tanzania</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13.5</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5.1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extLst>
                  <a:ext uri="{0D108BD9-81ED-4DB2-BD59-A6C34878D82A}">
                    <a16:rowId xmlns:a16="http://schemas.microsoft.com/office/drawing/2014/main" val="3023418462"/>
                  </a:ext>
                </a:extLst>
              </a:tr>
              <a:tr h="208922">
                <a:tc>
                  <a:txBody>
                    <a:bodyPr/>
                    <a:lstStyle/>
                    <a:p>
                      <a:pPr algn="l" fontAlgn="b"/>
                      <a:r>
                        <a:rPr lang="en-GB" sz="1300" b="0" i="0" u="none" strike="noStrike">
                          <a:solidFill>
                            <a:srgbClr val="000000"/>
                          </a:solidFill>
                          <a:effectLst/>
                          <a:latin typeface="Arial" panose="020B0604020202020204" pitchFamily="34" charset="0"/>
                        </a:rPr>
                        <a:t>Uganda</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16.0</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18.2</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11.6</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14.6</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18.4</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8.9</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13.0</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14.3</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8779582"/>
                  </a:ext>
                </a:extLst>
              </a:tr>
              <a:tr h="208922">
                <a:tc>
                  <a:txBody>
                    <a:bodyPr/>
                    <a:lstStyle/>
                    <a:p>
                      <a:pPr algn="l" fontAlgn="b"/>
                      <a:r>
                        <a:rPr lang="en-GB" sz="1300" b="1" i="0" u="none" strike="noStrike" dirty="0">
                          <a:solidFill>
                            <a:srgbClr val="000000"/>
                          </a:solidFill>
                          <a:effectLst/>
                          <a:latin typeface="Arial" panose="020B0604020202020204" pitchFamily="34" charset="0"/>
                        </a:rPr>
                        <a:t>Northern Africa</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3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270942003"/>
                  </a:ext>
                </a:extLst>
              </a:tr>
              <a:tr h="208922">
                <a:tc>
                  <a:txBody>
                    <a:bodyPr/>
                    <a:lstStyle/>
                    <a:p>
                      <a:pPr algn="l" fontAlgn="b"/>
                      <a:r>
                        <a:rPr lang="en-GB" sz="1300" b="0" i="0" u="none" strike="noStrike" dirty="0">
                          <a:solidFill>
                            <a:srgbClr val="000000"/>
                          </a:solidFill>
                          <a:effectLst/>
                          <a:latin typeface="Arial" panose="020B0604020202020204" pitchFamily="34" charset="0"/>
                        </a:rPr>
                        <a:t>Egypt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10.8</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12.1</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13.0</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13.3</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14.3</a:t>
                      </a:r>
                    </a:p>
                  </a:txBody>
                  <a:tcPr marL="7315" marR="7315" marT="7315" marB="0" anchor="b">
                    <a:lnL>
                      <a:noFill/>
                    </a:lnL>
                    <a:lnR>
                      <a:noFill/>
                    </a:lnR>
                    <a:lnT>
                      <a:noFill/>
                    </a:lnT>
                    <a:lnB>
                      <a:noFill/>
                    </a:lnB>
                  </a:tcPr>
                </a:tc>
                <a:tc>
                  <a:txBody>
                    <a:bodyPr/>
                    <a:lstStyle/>
                    <a:p>
                      <a:pPr algn="r" fontAlgn="b"/>
                      <a:r>
                        <a:rPr lang="en-KE" sz="1300" b="0" i="0" u="none" strike="noStrike" dirty="0">
                          <a:solidFill>
                            <a:srgbClr val="000000"/>
                          </a:solidFill>
                          <a:effectLst/>
                          <a:latin typeface="Arial" panose="020B0604020202020204" pitchFamily="34" charset="0"/>
                        </a:rPr>
                        <a:t>12.0</a:t>
                      </a:r>
                    </a:p>
                  </a:txBody>
                  <a:tcPr marL="7315" marR="7315" marT="7315" marB="0" anchor="b">
                    <a:lnL>
                      <a:noFill/>
                    </a:lnL>
                    <a:lnR>
                      <a:noFill/>
                    </a:lnR>
                    <a:lnT>
                      <a:noFill/>
                    </a:lnT>
                    <a:lnB>
                      <a:noFill/>
                    </a:lnB>
                  </a:tcPr>
                </a:tc>
                <a:tc>
                  <a:txBody>
                    <a:bodyPr/>
                    <a:lstStyle/>
                    <a:p>
                      <a:pPr algn="r" fontAlgn="b"/>
                      <a:r>
                        <a:rPr lang="en-KE" sz="1300" b="0" i="0" u="none" strike="noStrike">
                          <a:solidFill>
                            <a:srgbClr val="000000"/>
                          </a:solidFill>
                          <a:effectLst/>
                          <a:latin typeface="Arial" panose="020B0604020202020204" pitchFamily="34" charset="0"/>
                        </a:rPr>
                        <a:t>11.3</a:t>
                      </a:r>
                    </a:p>
                  </a:txBody>
                  <a:tcPr marL="7315" marR="7315" marT="7315" marB="0" anchor="b">
                    <a:lnL>
                      <a:noFill/>
                    </a:lnL>
                    <a:lnR>
                      <a:noFill/>
                    </a:lnR>
                    <a:lnT>
                      <a:noFill/>
                    </a:lnT>
                    <a:lnB>
                      <a:noFill/>
                    </a:lnB>
                  </a:tcPr>
                </a:tc>
                <a:extLst>
                  <a:ext uri="{0D108BD9-81ED-4DB2-BD59-A6C34878D82A}">
                    <a16:rowId xmlns:a16="http://schemas.microsoft.com/office/drawing/2014/main" val="1810647928"/>
                  </a:ext>
                </a:extLst>
              </a:tr>
              <a:tr h="208922">
                <a:tc>
                  <a:txBody>
                    <a:bodyPr/>
                    <a:lstStyle/>
                    <a:p>
                      <a:pPr algn="l" fontAlgn="b"/>
                      <a:r>
                        <a:rPr lang="en-GB" sz="1300" b="0" i="0" u="none" strike="noStrike">
                          <a:solidFill>
                            <a:srgbClr val="000000"/>
                          </a:solidFill>
                          <a:effectLst/>
                          <a:latin typeface="Arial" panose="020B0604020202020204" pitchFamily="34" charset="0"/>
                        </a:rPr>
                        <a:t>Morocco</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a:solidFill>
                            <a:srgbClr val="000000"/>
                          </a:solidFill>
                          <a:effectLst/>
                          <a:latin typeface="Arial" panose="020B0604020202020204" pitchFamily="34" charset="0"/>
                        </a:rPr>
                        <a:t>..</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5.0</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300" b="0" i="0" u="none" strike="noStrike" dirty="0">
                          <a:solidFill>
                            <a:srgbClr val="000000"/>
                          </a:solidFill>
                          <a:effectLst/>
                          <a:latin typeface="Arial" panose="020B0604020202020204" pitchFamily="34" charset="0"/>
                        </a:rPr>
                        <a:t>1.5</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0855838"/>
                  </a:ext>
                </a:extLst>
              </a:tr>
            </a:tbl>
          </a:graphicData>
        </a:graphic>
      </p:graphicFrame>
      <p:sp>
        <p:nvSpPr>
          <p:cNvPr id="6" name="Rectangle 1">
            <a:extLst>
              <a:ext uri="{FF2B5EF4-FFF2-40B4-BE49-F238E27FC236}">
                <a16:creationId xmlns:a16="http://schemas.microsoft.com/office/drawing/2014/main" id="{D89142A1-C99E-4D1E-9D75-E37F33A4A513}"/>
              </a:ext>
            </a:extLst>
          </p:cNvPr>
          <p:cNvSpPr>
            <a:spLocks noChangeArrowheads="1"/>
          </p:cNvSpPr>
          <p:nvPr/>
        </p:nvSpPr>
        <p:spPr bwMode="auto">
          <a:xfrm>
            <a:off x="838200" y="6374390"/>
            <a:ext cx="344010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KE" sz="16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Source: OECD Global Pension Statistics.</a:t>
            </a:r>
            <a:endParaRPr kumimoji="0" lang="en-GB" altLang="en-KE" sz="1600" b="0" i="0" u="none" strike="noStrike" cap="none" normalizeH="0" baseline="0" dirty="0">
              <a:ln>
                <a:noFill/>
              </a:ln>
              <a:solidFill>
                <a:schemeClr val="tx1"/>
              </a:solidFill>
              <a:effectLst/>
              <a:latin typeface="Arial" panose="020B0604020202020204" pitchFamily="34" charset="0"/>
            </a:endParaRPr>
          </a:p>
        </p:txBody>
      </p:sp>
      <p:sp>
        <p:nvSpPr>
          <p:cNvPr id="7" name="Rectangle 6">
            <a:extLst>
              <a:ext uri="{FF2B5EF4-FFF2-40B4-BE49-F238E27FC236}">
                <a16:creationId xmlns:a16="http://schemas.microsoft.com/office/drawing/2014/main" id="{D0EDDEEC-AB78-4A20-8804-FA6E29924F7E}"/>
              </a:ext>
            </a:extLst>
          </p:cNvPr>
          <p:cNvSpPr/>
          <p:nvPr/>
        </p:nvSpPr>
        <p:spPr>
          <a:xfrm>
            <a:off x="901148" y="2865608"/>
            <a:ext cx="10369814" cy="190079"/>
          </a:xfrm>
          <a:prstGeom prst="rect">
            <a:avLst/>
          </a:prstGeom>
          <a:solidFill>
            <a:srgbClr val="FF0000">
              <a:alpha val="17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
        <p:nvSpPr>
          <p:cNvPr id="8" name="Rectangle 7">
            <a:extLst>
              <a:ext uri="{FF2B5EF4-FFF2-40B4-BE49-F238E27FC236}">
                <a16:creationId xmlns:a16="http://schemas.microsoft.com/office/drawing/2014/main" id="{92E3722C-36DF-44A4-9CEF-E3719C7140B2}"/>
              </a:ext>
            </a:extLst>
          </p:cNvPr>
          <p:cNvSpPr/>
          <p:nvPr/>
        </p:nvSpPr>
        <p:spPr>
          <a:xfrm>
            <a:off x="907773" y="3912181"/>
            <a:ext cx="10369814" cy="190079"/>
          </a:xfrm>
          <a:prstGeom prst="rect">
            <a:avLst/>
          </a:prstGeom>
          <a:solidFill>
            <a:srgbClr val="FF0000">
              <a:alpha val="15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
        <p:nvSpPr>
          <p:cNvPr id="9" name="Rectangle 8">
            <a:extLst>
              <a:ext uri="{FF2B5EF4-FFF2-40B4-BE49-F238E27FC236}">
                <a16:creationId xmlns:a16="http://schemas.microsoft.com/office/drawing/2014/main" id="{AD54E134-81AE-41BD-845E-A8080CA735DD}"/>
              </a:ext>
            </a:extLst>
          </p:cNvPr>
          <p:cNvSpPr/>
          <p:nvPr/>
        </p:nvSpPr>
        <p:spPr>
          <a:xfrm>
            <a:off x="874646" y="5595031"/>
            <a:ext cx="10429460" cy="190079"/>
          </a:xfrm>
          <a:prstGeom prst="rect">
            <a:avLst/>
          </a:prstGeom>
          <a:solidFill>
            <a:srgbClr val="C00000">
              <a:alpha val="17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
        <p:nvSpPr>
          <p:cNvPr id="10" name="Rectangle 9">
            <a:extLst>
              <a:ext uri="{FF2B5EF4-FFF2-40B4-BE49-F238E27FC236}">
                <a16:creationId xmlns:a16="http://schemas.microsoft.com/office/drawing/2014/main" id="{8D2A784B-ECEE-4C1F-BC6D-B91AC699C6F9}"/>
              </a:ext>
            </a:extLst>
          </p:cNvPr>
          <p:cNvSpPr/>
          <p:nvPr/>
        </p:nvSpPr>
        <p:spPr>
          <a:xfrm>
            <a:off x="838200" y="282762"/>
            <a:ext cx="10402941" cy="1015663"/>
          </a:xfrm>
          <a:prstGeom prst="rect">
            <a:avLst/>
          </a:prstGeom>
        </p:spPr>
        <p:txBody>
          <a:bodyPr wrap="square">
            <a:spAutoFit/>
          </a:bodyPr>
          <a:lstStyle/>
          <a:p>
            <a:r>
              <a:rPr lang="en-US" sz="3000" dirty="0">
                <a:latin typeface="+mj-lt"/>
              </a:rPr>
              <a:t>Investing funds in short term assets creates </a:t>
            </a:r>
            <a:r>
              <a:rPr lang="en-GB" sz="3000" dirty="0">
                <a:latin typeface="+mj-lt"/>
              </a:rPr>
              <a:t>a mismatch between the investments and long-term savings held, affects returns </a:t>
            </a:r>
            <a:endParaRPr lang="en-KE" sz="3000" dirty="0">
              <a:latin typeface="+mj-lt"/>
            </a:endParaRPr>
          </a:p>
        </p:txBody>
      </p:sp>
    </p:spTree>
    <p:extLst>
      <p:ext uri="{BB962C8B-B14F-4D97-AF65-F5344CB8AC3E}">
        <p14:creationId xmlns:p14="http://schemas.microsoft.com/office/powerpoint/2010/main" val="3973543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EB3F25BB-AF87-4B5A-A378-FBB3A4494643}"/>
              </a:ext>
            </a:extLst>
          </p:cNvPr>
          <p:cNvGraphicFramePr>
            <a:graphicFrameLocks noGrp="1"/>
          </p:cNvGraphicFramePr>
          <p:nvPr>
            <p:ph idx="1"/>
            <p:extLst>
              <p:ext uri="{D42A27DB-BD31-4B8C-83A1-F6EECF244321}">
                <p14:modId xmlns:p14="http://schemas.microsoft.com/office/powerpoint/2010/main" val="2082087815"/>
              </p:ext>
            </p:extLst>
          </p:nvPr>
        </p:nvGraphicFramePr>
        <p:xfrm>
          <a:off x="977347" y="1706356"/>
          <a:ext cx="9220201"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4">
            <a:extLst>
              <a:ext uri="{FF2B5EF4-FFF2-40B4-BE49-F238E27FC236}">
                <a16:creationId xmlns:a16="http://schemas.microsoft.com/office/drawing/2014/main" id="{83CDBE92-10C1-4ED2-9EBC-50D108715152}"/>
              </a:ext>
            </a:extLst>
          </p:cNvPr>
          <p:cNvSpPr>
            <a:spLocks noGrp="1"/>
          </p:cNvSpPr>
          <p:nvPr>
            <p:ph type="title"/>
          </p:nvPr>
        </p:nvSpPr>
        <p:spPr>
          <a:xfrm>
            <a:off x="838200" y="566242"/>
            <a:ext cx="10515600" cy="923330"/>
          </a:xfrm>
          <a:prstGeom prst="rect">
            <a:avLst/>
          </a:prstGeom>
        </p:spPr>
        <p:txBody>
          <a:bodyPr wrap="square">
            <a:spAutoFit/>
          </a:bodyPr>
          <a:lstStyle/>
          <a:p>
            <a:r>
              <a:rPr lang="en-US" sz="3000" dirty="0">
                <a:latin typeface="+mj-lt"/>
              </a:rPr>
              <a:t>Returns made worse by high inflation rates in most African countries leading to negative real returns </a:t>
            </a:r>
            <a:endParaRPr lang="en-KE" sz="3000" dirty="0">
              <a:latin typeface="+mj-lt"/>
            </a:endParaRPr>
          </a:p>
        </p:txBody>
      </p:sp>
      <p:sp>
        <p:nvSpPr>
          <p:cNvPr id="6" name="Rectangle 1">
            <a:extLst>
              <a:ext uri="{FF2B5EF4-FFF2-40B4-BE49-F238E27FC236}">
                <a16:creationId xmlns:a16="http://schemas.microsoft.com/office/drawing/2014/main" id="{5180B7D0-55E5-4466-A9DD-CF368785D554}"/>
              </a:ext>
            </a:extLst>
          </p:cNvPr>
          <p:cNvSpPr>
            <a:spLocks noChangeArrowheads="1"/>
          </p:cNvSpPr>
          <p:nvPr/>
        </p:nvSpPr>
        <p:spPr bwMode="auto">
          <a:xfrm>
            <a:off x="977347" y="6057694"/>
            <a:ext cx="299338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KE"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Source: OECD Global Pension Statistics</a:t>
            </a:r>
            <a:endParaRPr kumimoji="0" lang="en-GB" altLang="en-KE"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989318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34534"/>
            <a:ext cx="10515600" cy="512663"/>
          </a:xfrm>
        </p:spPr>
        <p:txBody>
          <a:bodyPr>
            <a:noAutofit/>
          </a:bodyPr>
          <a:lstStyle/>
          <a:p>
            <a:pPr>
              <a:lnSpc>
                <a:spcPct val="100000"/>
              </a:lnSpc>
              <a:spcBef>
                <a:spcPts val="600"/>
              </a:spcBef>
            </a:pPr>
            <a:r>
              <a:rPr lang="en-GB" sz="2700" dirty="0"/>
              <a:t>A much younger population and relatively high population growth rate… </a:t>
            </a:r>
          </a:p>
        </p:txBody>
      </p:sp>
      <p:graphicFrame>
        <p:nvGraphicFramePr>
          <p:cNvPr id="4" name="Content Placeholder 3">
            <a:extLst>
              <a:ext uri="{FF2B5EF4-FFF2-40B4-BE49-F238E27FC236}">
                <a16:creationId xmlns:a16="http://schemas.microsoft.com/office/drawing/2014/main" id="{7B1051FE-0D32-4903-84DE-E36CD71DB0E9}"/>
              </a:ext>
            </a:extLst>
          </p:cNvPr>
          <p:cNvGraphicFramePr>
            <a:graphicFrameLocks noGrp="1"/>
          </p:cNvGraphicFramePr>
          <p:nvPr>
            <p:ph idx="1"/>
            <p:extLst>
              <p:ext uri="{D42A27DB-BD31-4B8C-83A1-F6EECF244321}">
                <p14:modId xmlns:p14="http://schemas.microsoft.com/office/powerpoint/2010/main" val="3927417855"/>
              </p:ext>
            </p:extLst>
          </p:nvPr>
        </p:nvGraphicFramePr>
        <p:xfrm>
          <a:off x="838200" y="2553751"/>
          <a:ext cx="10515600" cy="3674153"/>
        </p:xfrm>
        <a:graphic>
          <a:graphicData uri="http://schemas.openxmlformats.org/drawingml/2006/table">
            <a:tbl>
              <a:tblPr firstRow="1" firstCol="1" bandRow="1"/>
              <a:tblGrid>
                <a:gridCol w="3625648">
                  <a:extLst>
                    <a:ext uri="{9D8B030D-6E8A-4147-A177-3AD203B41FA5}">
                      <a16:colId xmlns:a16="http://schemas.microsoft.com/office/drawing/2014/main" val="3414994673"/>
                    </a:ext>
                  </a:extLst>
                </a:gridCol>
                <a:gridCol w="1356851">
                  <a:extLst>
                    <a:ext uri="{9D8B030D-6E8A-4147-A177-3AD203B41FA5}">
                      <a16:colId xmlns:a16="http://schemas.microsoft.com/office/drawing/2014/main" val="629349872"/>
                    </a:ext>
                  </a:extLst>
                </a:gridCol>
                <a:gridCol w="1332330">
                  <a:extLst>
                    <a:ext uri="{9D8B030D-6E8A-4147-A177-3AD203B41FA5}">
                      <a16:colId xmlns:a16="http://schemas.microsoft.com/office/drawing/2014/main" val="3414575285"/>
                    </a:ext>
                  </a:extLst>
                </a:gridCol>
                <a:gridCol w="1451443">
                  <a:extLst>
                    <a:ext uri="{9D8B030D-6E8A-4147-A177-3AD203B41FA5}">
                      <a16:colId xmlns:a16="http://schemas.microsoft.com/office/drawing/2014/main" val="362159346"/>
                    </a:ext>
                  </a:extLst>
                </a:gridCol>
                <a:gridCol w="1443029">
                  <a:extLst>
                    <a:ext uri="{9D8B030D-6E8A-4147-A177-3AD203B41FA5}">
                      <a16:colId xmlns:a16="http://schemas.microsoft.com/office/drawing/2014/main" val="2105981547"/>
                    </a:ext>
                  </a:extLst>
                </a:gridCol>
                <a:gridCol w="1306299">
                  <a:extLst>
                    <a:ext uri="{9D8B030D-6E8A-4147-A177-3AD203B41FA5}">
                      <a16:colId xmlns:a16="http://schemas.microsoft.com/office/drawing/2014/main" val="3501751775"/>
                    </a:ext>
                  </a:extLst>
                </a:gridCol>
              </a:tblGrid>
              <a:tr h="371115">
                <a:tc>
                  <a:txBody>
                    <a:bodyPr/>
                    <a:lstStyle/>
                    <a:p>
                      <a:pPr>
                        <a:lnSpc>
                          <a:spcPct val="107000"/>
                        </a:lnSpc>
                        <a:spcAft>
                          <a:spcPts val="0"/>
                        </a:spcAft>
                      </a:pPr>
                      <a:r>
                        <a:rPr lang="en-GB" sz="1600" b="0" dirty="0">
                          <a:effectLst/>
                          <a:latin typeface="+mn-lt"/>
                          <a:ea typeface="Times New Roman" panose="02020603050405020304" pitchFamily="18" charset="0"/>
                          <a:cs typeface="Times New Roman" panose="02020603050405020304" pitchFamily="18" charset="0"/>
                        </a:rPr>
                        <a:t>SDG regions</a:t>
                      </a:r>
                      <a:endParaRPr lang="en-KE" sz="1600" b="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600" b="0" dirty="0">
                          <a:effectLst/>
                          <a:latin typeface="+mn-lt"/>
                          <a:ea typeface="Times New Roman" panose="02020603050405020304" pitchFamily="18" charset="0"/>
                          <a:cs typeface="Times New Roman" panose="02020603050405020304" pitchFamily="18" charset="0"/>
                        </a:rPr>
                        <a:t>1995 - 2000</a:t>
                      </a:r>
                      <a:endParaRPr lang="en-KE" sz="1600" b="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600" b="0" dirty="0">
                          <a:effectLst/>
                          <a:latin typeface="+mn-lt"/>
                          <a:ea typeface="Times New Roman" panose="02020603050405020304" pitchFamily="18" charset="0"/>
                          <a:cs typeface="Times New Roman" panose="02020603050405020304" pitchFamily="18" charset="0"/>
                        </a:rPr>
                        <a:t>2000 - 2005</a:t>
                      </a:r>
                      <a:endParaRPr lang="en-KE" sz="1600" b="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600" b="0" dirty="0">
                          <a:effectLst/>
                          <a:latin typeface="+mn-lt"/>
                          <a:ea typeface="Times New Roman" panose="02020603050405020304" pitchFamily="18" charset="0"/>
                          <a:cs typeface="Times New Roman" panose="02020603050405020304" pitchFamily="18" charset="0"/>
                        </a:rPr>
                        <a:t>2005 - 2010</a:t>
                      </a:r>
                      <a:endParaRPr lang="en-KE" sz="1600" b="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600" b="0" dirty="0">
                          <a:effectLst/>
                          <a:latin typeface="+mn-lt"/>
                          <a:ea typeface="Times New Roman" panose="02020603050405020304" pitchFamily="18" charset="0"/>
                          <a:cs typeface="Times New Roman" panose="02020603050405020304" pitchFamily="18" charset="0"/>
                        </a:rPr>
                        <a:t>2010 - 2015</a:t>
                      </a:r>
                      <a:endParaRPr lang="en-KE" sz="1600" b="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600" b="0" dirty="0">
                          <a:effectLst/>
                          <a:latin typeface="+mn-lt"/>
                          <a:ea typeface="Times New Roman" panose="02020603050405020304" pitchFamily="18" charset="0"/>
                          <a:cs typeface="Times New Roman" panose="02020603050405020304" pitchFamily="18" charset="0"/>
                        </a:rPr>
                        <a:t>2015 - 2020</a:t>
                      </a:r>
                      <a:endParaRPr lang="en-KE" sz="1600" b="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5741831"/>
                  </a:ext>
                </a:extLst>
              </a:tr>
              <a:tr h="268117">
                <a:tc>
                  <a:txBody>
                    <a:bodyPr/>
                    <a:lstStyle/>
                    <a:p>
                      <a:pPr>
                        <a:lnSpc>
                          <a:spcPct val="107000"/>
                        </a:lnSpc>
                        <a:spcAft>
                          <a:spcPts val="0"/>
                        </a:spcAft>
                      </a:pPr>
                      <a:r>
                        <a:rPr lang="en-GB" sz="1600" dirty="0">
                          <a:solidFill>
                            <a:schemeClr val="tx1"/>
                          </a:solidFill>
                          <a:effectLst/>
                          <a:latin typeface="+mn-lt"/>
                          <a:ea typeface="Times New Roman" panose="02020603050405020304" pitchFamily="18" charset="0"/>
                          <a:cs typeface="Times New Roman" panose="02020603050405020304" pitchFamily="18" charset="0"/>
                        </a:rPr>
                        <a:t>Sub-Saharan Africa</a:t>
                      </a:r>
                      <a:endParaRPr lang="en-KE" sz="1600" dirty="0">
                        <a:solidFill>
                          <a:schemeClr val="tx1"/>
                        </a:solidFill>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7000"/>
                        </a:lnSpc>
                        <a:spcAft>
                          <a:spcPts val="0"/>
                        </a:spcAft>
                      </a:pPr>
                      <a:r>
                        <a:rPr lang="en-GB" sz="1600" dirty="0">
                          <a:solidFill>
                            <a:schemeClr val="tx1"/>
                          </a:solidFill>
                          <a:effectLst/>
                          <a:latin typeface="+mn-lt"/>
                          <a:ea typeface="Times New Roman" panose="02020603050405020304" pitchFamily="18" charset="0"/>
                          <a:cs typeface="Times New Roman" panose="02020603050405020304" pitchFamily="18" charset="0"/>
                        </a:rPr>
                        <a:t>2.63</a:t>
                      </a:r>
                      <a:endParaRPr lang="en-KE" sz="1600" dirty="0">
                        <a:solidFill>
                          <a:schemeClr val="tx1"/>
                        </a:solidFill>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7000"/>
                        </a:lnSpc>
                        <a:spcAft>
                          <a:spcPts val="0"/>
                        </a:spcAft>
                      </a:pPr>
                      <a:r>
                        <a:rPr lang="en-GB" sz="1600" dirty="0">
                          <a:solidFill>
                            <a:schemeClr val="tx1"/>
                          </a:solidFill>
                          <a:effectLst/>
                          <a:latin typeface="+mn-lt"/>
                          <a:ea typeface="Times New Roman" panose="02020603050405020304" pitchFamily="18" charset="0"/>
                          <a:cs typeface="Times New Roman" panose="02020603050405020304" pitchFamily="18" charset="0"/>
                        </a:rPr>
                        <a:t>2.64</a:t>
                      </a:r>
                      <a:endParaRPr lang="en-KE" sz="1600" dirty="0">
                        <a:solidFill>
                          <a:schemeClr val="tx1"/>
                        </a:solidFill>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7000"/>
                        </a:lnSpc>
                        <a:spcAft>
                          <a:spcPts val="0"/>
                        </a:spcAft>
                      </a:pPr>
                      <a:r>
                        <a:rPr lang="en-GB" sz="1600" dirty="0">
                          <a:solidFill>
                            <a:schemeClr val="tx1"/>
                          </a:solidFill>
                          <a:effectLst/>
                          <a:latin typeface="+mn-lt"/>
                          <a:ea typeface="Times New Roman" panose="02020603050405020304" pitchFamily="18" charset="0"/>
                          <a:cs typeface="Times New Roman" panose="02020603050405020304" pitchFamily="18" charset="0"/>
                        </a:rPr>
                        <a:t>2.73</a:t>
                      </a:r>
                      <a:endParaRPr lang="en-KE" sz="1600" dirty="0">
                        <a:solidFill>
                          <a:schemeClr val="tx1"/>
                        </a:solidFill>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7000"/>
                        </a:lnSpc>
                        <a:spcAft>
                          <a:spcPts val="0"/>
                        </a:spcAft>
                      </a:pPr>
                      <a:r>
                        <a:rPr lang="en-GB" sz="1600" dirty="0">
                          <a:solidFill>
                            <a:schemeClr val="tx1"/>
                          </a:solidFill>
                          <a:effectLst/>
                          <a:latin typeface="+mn-lt"/>
                          <a:ea typeface="Times New Roman" panose="02020603050405020304" pitchFamily="18" charset="0"/>
                          <a:cs typeface="Times New Roman" panose="02020603050405020304" pitchFamily="18" charset="0"/>
                        </a:rPr>
                        <a:t>2.73</a:t>
                      </a:r>
                      <a:endParaRPr lang="en-KE" sz="1600" dirty="0">
                        <a:solidFill>
                          <a:schemeClr val="tx1"/>
                        </a:solidFill>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07000"/>
                        </a:lnSpc>
                        <a:spcAft>
                          <a:spcPts val="0"/>
                        </a:spcAft>
                      </a:pPr>
                      <a:r>
                        <a:rPr lang="en-GB" sz="1600" dirty="0">
                          <a:solidFill>
                            <a:schemeClr val="tx1"/>
                          </a:solidFill>
                          <a:effectLst/>
                          <a:latin typeface="+mn-lt"/>
                          <a:ea typeface="Times New Roman" panose="02020603050405020304" pitchFamily="18" charset="0"/>
                          <a:cs typeface="Times New Roman" panose="02020603050405020304" pitchFamily="18" charset="0"/>
                        </a:rPr>
                        <a:t>2.65</a:t>
                      </a:r>
                      <a:endParaRPr lang="en-KE" sz="1600" dirty="0">
                        <a:solidFill>
                          <a:schemeClr val="tx1"/>
                        </a:solidFill>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854219382"/>
                  </a:ext>
                </a:extLst>
              </a:tr>
              <a:tr h="268117">
                <a:tc>
                  <a:txBody>
                    <a:bodyPr/>
                    <a:lstStyle/>
                    <a:p>
                      <a:pP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      Eastern Africa</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a:effectLst/>
                          <a:latin typeface="+mn-lt"/>
                          <a:ea typeface="Calibri" panose="020F0502020204030204" pitchFamily="34" charset="0"/>
                          <a:cs typeface="Times New Roman" panose="02020603050405020304" pitchFamily="18" charset="0"/>
                        </a:rPr>
                        <a:t>2.78</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2.74</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2.79</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2.77</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2.67</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extLst>
                  <a:ext uri="{0D108BD9-81ED-4DB2-BD59-A6C34878D82A}">
                    <a16:rowId xmlns:a16="http://schemas.microsoft.com/office/drawing/2014/main" val="2243452118"/>
                  </a:ext>
                </a:extLst>
              </a:tr>
              <a:tr h="268117">
                <a:tc>
                  <a:txBody>
                    <a:bodyPr/>
                    <a:lstStyle/>
                    <a:p>
                      <a:pP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      Middle Africa</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2.75</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3.06</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3.23</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a:effectLst/>
                          <a:latin typeface="+mn-lt"/>
                          <a:ea typeface="Calibri" panose="020F0502020204030204" pitchFamily="34" charset="0"/>
                          <a:cs typeface="Times New Roman" panose="02020603050405020304" pitchFamily="18" charset="0"/>
                        </a:rPr>
                        <a:t>3.17</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3.05</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extLst>
                  <a:ext uri="{0D108BD9-81ED-4DB2-BD59-A6C34878D82A}">
                    <a16:rowId xmlns:a16="http://schemas.microsoft.com/office/drawing/2014/main" val="1605603665"/>
                  </a:ext>
                </a:extLst>
              </a:tr>
              <a:tr h="268117">
                <a:tc>
                  <a:txBody>
                    <a:bodyPr/>
                    <a:lstStyle/>
                    <a:p>
                      <a:pP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      Southern Africa</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1.66</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1.21</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1.32</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1.52</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1.39</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extLst>
                  <a:ext uri="{0D108BD9-81ED-4DB2-BD59-A6C34878D82A}">
                    <a16:rowId xmlns:a16="http://schemas.microsoft.com/office/drawing/2014/main" val="1349310439"/>
                  </a:ext>
                </a:extLst>
              </a:tr>
              <a:tr h="268117">
                <a:tc>
                  <a:txBody>
                    <a:bodyPr/>
                    <a:lstStyle/>
                    <a:p>
                      <a:pP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      Western Africa</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2.64</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2.64</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2.73</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Calibri" panose="020F0502020204030204" pitchFamily="34" charset="0"/>
                          <a:cs typeface="Times New Roman" panose="02020603050405020304" pitchFamily="18" charset="0"/>
                        </a:rPr>
                        <a:t>2.72</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a:effectLst/>
                          <a:latin typeface="+mn-lt"/>
                          <a:ea typeface="Calibri" panose="020F0502020204030204" pitchFamily="34" charset="0"/>
                          <a:cs typeface="Times New Roman" panose="02020603050405020304" pitchFamily="18" charset="0"/>
                        </a:rPr>
                        <a:t>2.67</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extLst>
                  <a:ext uri="{0D108BD9-81ED-4DB2-BD59-A6C34878D82A}">
                    <a16:rowId xmlns:a16="http://schemas.microsoft.com/office/drawing/2014/main" val="3694215130"/>
                  </a:ext>
                </a:extLst>
              </a:tr>
              <a:tr h="268117">
                <a:tc>
                  <a:txBody>
                    <a:bodyPr/>
                    <a:lstStyle/>
                    <a:p>
                      <a:pP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Northern Africa and Western Asia</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1.93</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1.93</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2.10</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a:effectLst/>
                          <a:latin typeface="+mn-lt"/>
                          <a:ea typeface="Times New Roman" panose="02020603050405020304" pitchFamily="18" charset="0"/>
                          <a:cs typeface="Times New Roman" panose="02020603050405020304" pitchFamily="18" charset="0"/>
                        </a:rPr>
                        <a:t>2.02</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a:effectLst/>
                          <a:latin typeface="+mn-lt"/>
                          <a:ea typeface="Times New Roman" panose="02020603050405020304" pitchFamily="18" charset="0"/>
                          <a:cs typeface="Times New Roman" panose="02020603050405020304" pitchFamily="18" charset="0"/>
                        </a:rPr>
                        <a:t>1.76</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extLst>
                  <a:ext uri="{0D108BD9-81ED-4DB2-BD59-A6C34878D82A}">
                    <a16:rowId xmlns:a16="http://schemas.microsoft.com/office/drawing/2014/main" val="573266645"/>
                  </a:ext>
                </a:extLst>
              </a:tr>
              <a:tr h="268117">
                <a:tc>
                  <a:txBody>
                    <a:bodyPr/>
                    <a:lstStyle/>
                    <a:p>
                      <a:pP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Central and Southern Asia</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1.88</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a:effectLst/>
                          <a:latin typeface="+mn-lt"/>
                          <a:ea typeface="Times New Roman" panose="02020603050405020304" pitchFamily="18" charset="0"/>
                          <a:cs typeface="Times New Roman" panose="02020603050405020304" pitchFamily="18" charset="0"/>
                        </a:rPr>
                        <a:t>1.71</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1.50</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1.32</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a:effectLst/>
                          <a:latin typeface="+mn-lt"/>
                          <a:ea typeface="Times New Roman" panose="02020603050405020304" pitchFamily="18" charset="0"/>
                          <a:cs typeface="Times New Roman" panose="02020603050405020304" pitchFamily="18" charset="0"/>
                        </a:rPr>
                        <a:t>1.21</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extLst>
                  <a:ext uri="{0D108BD9-81ED-4DB2-BD59-A6C34878D82A}">
                    <a16:rowId xmlns:a16="http://schemas.microsoft.com/office/drawing/2014/main" val="1702325992"/>
                  </a:ext>
                </a:extLst>
              </a:tr>
              <a:tr h="268117">
                <a:tc>
                  <a:txBody>
                    <a:bodyPr/>
                    <a:lstStyle/>
                    <a:p>
                      <a:pPr>
                        <a:lnSpc>
                          <a:spcPct val="107000"/>
                        </a:lnSpc>
                        <a:spcAft>
                          <a:spcPts val="0"/>
                        </a:spcAft>
                      </a:pPr>
                      <a:r>
                        <a:rPr lang="en-GB" sz="1600">
                          <a:effectLst/>
                          <a:latin typeface="+mn-lt"/>
                          <a:ea typeface="Times New Roman" panose="02020603050405020304" pitchFamily="18" charset="0"/>
                          <a:cs typeface="Times New Roman" panose="02020603050405020304" pitchFamily="18" charset="0"/>
                        </a:rPr>
                        <a:t>Eastern and South-Eastern Asia</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0.95</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0.77</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0.71</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0.69</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a:effectLst/>
                          <a:latin typeface="+mn-lt"/>
                          <a:ea typeface="Times New Roman" panose="02020603050405020304" pitchFamily="18" charset="0"/>
                          <a:cs typeface="Times New Roman" panose="02020603050405020304" pitchFamily="18" charset="0"/>
                        </a:rPr>
                        <a:t>0.58</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extLst>
                  <a:ext uri="{0D108BD9-81ED-4DB2-BD59-A6C34878D82A}">
                    <a16:rowId xmlns:a16="http://schemas.microsoft.com/office/drawing/2014/main" val="943805802"/>
                  </a:ext>
                </a:extLst>
              </a:tr>
              <a:tr h="268117">
                <a:tc>
                  <a:txBody>
                    <a:bodyPr/>
                    <a:lstStyle/>
                    <a:p>
                      <a:pP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Latin America and the Caribbean</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1.55</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1.32</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a:effectLst/>
                          <a:latin typeface="+mn-lt"/>
                          <a:ea typeface="Times New Roman" panose="02020603050405020304" pitchFamily="18" charset="0"/>
                          <a:cs typeface="Times New Roman" panose="02020603050405020304" pitchFamily="18" charset="0"/>
                        </a:rPr>
                        <a:t>1.18</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1.07</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a:effectLst/>
                          <a:latin typeface="+mn-lt"/>
                          <a:ea typeface="Times New Roman" panose="02020603050405020304" pitchFamily="18" charset="0"/>
                          <a:cs typeface="Times New Roman" panose="02020603050405020304" pitchFamily="18" charset="0"/>
                        </a:rPr>
                        <a:t>0.94</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extLst>
                  <a:ext uri="{0D108BD9-81ED-4DB2-BD59-A6C34878D82A}">
                    <a16:rowId xmlns:a16="http://schemas.microsoft.com/office/drawing/2014/main" val="2461606701"/>
                  </a:ext>
                </a:extLst>
              </a:tr>
              <a:tr h="268117">
                <a:tc>
                  <a:txBody>
                    <a:bodyPr/>
                    <a:lstStyle/>
                    <a:p>
                      <a:pPr>
                        <a:lnSpc>
                          <a:spcPct val="107000"/>
                        </a:lnSpc>
                        <a:spcAft>
                          <a:spcPts val="0"/>
                        </a:spcAft>
                      </a:pPr>
                      <a:r>
                        <a:rPr lang="en-GB" sz="1600">
                          <a:effectLst/>
                          <a:latin typeface="+mn-lt"/>
                          <a:ea typeface="Times New Roman" panose="02020603050405020304" pitchFamily="18" charset="0"/>
                          <a:cs typeface="Times New Roman" panose="02020603050405020304" pitchFamily="18" charset="0"/>
                        </a:rPr>
                        <a:t>Australia/New Zealand</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a:effectLst/>
                          <a:latin typeface="+mn-lt"/>
                          <a:ea typeface="Times New Roman" panose="02020603050405020304" pitchFamily="18" charset="0"/>
                          <a:cs typeface="Times New Roman" panose="02020603050405020304" pitchFamily="18" charset="0"/>
                        </a:rPr>
                        <a:t>1.06</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1.24</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1.74</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1.47</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1.21</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extLst>
                  <a:ext uri="{0D108BD9-81ED-4DB2-BD59-A6C34878D82A}">
                    <a16:rowId xmlns:a16="http://schemas.microsoft.com/office/drawing/2014/main" val="3709166298"/>
                  </a:ext>
                </a:extLst>
              </a:tr>
              <a:tr h="353751">
                <a:tc>
                  <a:txBody>
                    <a:bodyPr/>
                    <a:lstStyle/>
                    <a:p>
                      <a:pP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Oceania (excl. Australia &amp; N. Zealand)</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a:effectLst/>
                          <a:latin typeface="+mn-lt"/>
                          <a:ea typeface="Times New Roman" panose="02020603050405020304" pitchFamily="18" charset="0"/>
                          <a:cs typeface="Times New Roman" panose="02020603050405020304" pitchFamily="18" charset="0"/>
                        </a:rPr>
                        <a:t>2.10</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a:effectLst/>
                          <a:latin typeface="+mn-lt"/>
                          <a:ea typeface="Times New Roman" panose="02020603050405020304" pitchFamily="18" charset="0"/>
                          <a:cs typeface="Times New Roman" panose="02020603050405020304" pitchFamily="18" charset="0"/>
                        </a:rPr>
                        <a:t>1.79</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1.97</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1.78</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1.77</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a:noFill/>
                    </a:lnB>
                  </a:tcPr>
                </a:tc>
                <a:extLst>
                  <a:ext uri="{0D108BD9-81ED-4DB2-BD59-A6C34878D82A}">
                    <a16:rowId xmlns:a16="http://schemas.microsoft.com/office/drawing/2014/main" val="3721951768"/>
                  </a:ext>
                </a:extLst>
              </a:tr>
              <a:tr h="268117">
                <a:tc>
                  <a:txBody>
                    <a:bodyPr/>
                    <a:lstStyle/>
                    <a:p>
                      <a:pPr>
                        <a:lnSpc>
                          <a:spcPct val="107000"/>
                        </a:lnSpc>
                        <a:spcAft>
                          <a:spcPts val="0"/>
                        </a:spcAft>
                      </a:pPr>
                      <a:r>
                        <a:rPr lang="en-GB" sz="1600">
                          <a:effectLst/>
                          <a:latin typeface="+mn-lt"/>
                          <a:ea typeface="Times New Roman" panose="02020603050405020304" pitchFamily="18" charset="0"/>
                          <a:cs typeface="Times New Roman" panose="02020603050405020304" pitchFamily="18" charset="0"/>
                        </a:rPr>
                        <a:t>Europe and Northern America</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600">
                          <a:effectLst/>
                          <a:latin typeface="+mn-lt"/>
                          <a:ea typeface="Times New Roman" panose="02020603050405020304" pitchFamily="18" charset="0"/>
                          <a:cs typeface="Times New Roman" panose="02020603050405020304" pitchFamily="18" charset="0"/>
                        </a:rPr>
                        <a:t>0.32</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600">
                          <a:effectLst/>
                          <a:latin typeface="+mn-lt"/>
                          <a:ea typeface="Times New Roman" panose="02020603050405020304" pitchFamily="18" charset="0"/>
                          <a:cs typeface="Times New Roman" panose="02020603050405020304" pitchFamily="18" charset="0"/>
                        </a:rPr>
                        <a:t>0.36</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600">
                          <a:effectLst/>
                          <a:latin typeface="+mn-lt"/>
                          <a:ea typeface="Times New Roman" panose="02020603050405020304" pitchFamily="18" charset="0"/>
                          <a:cs typeface="Times New Roman" panose="02020603050405020304" pitchFamily="18" charset="0"/>
                        </a:rPr>
                        <a:t>0.43</a:t>
                      </a:r>
                      <a:endParaRPr lang="en-KE" sz="160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0.37</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600" dirty="0">
                          <a:effectLst/>
                          <a:latin typeface="+mn-lt"/>
                          <a:ea typeface="Times New Roman" panose="02020603050405020304" pitchFamily="18" charset="0"/>
                          <a:cs typeface="Times New Roman" panose="02020603050405020304" pitchFamily="18" charset="0"/>
                        </a:rPr>
                        <a:t>0.30</a:t>
                      </a:r>
                      <a:endParaRPr lang="en-KE" sz="1600" dirty="0">
                        <a:effectLst/>
                        <a:latin typeface="+mn-lt"/>
                        <a:ea typeface="Calibri" panose="020F0502020204030204" pitchFamily="34" charset="0"/>
                        <a:cs typeface="Times New Roman" panose="02020603050405020304" pitchFamily="18" charset="0"/>
                      </a:endParaRPr>
                    </a:p>
                  </a:txBody>
                  <a:tcPr marL="67183" marR="67183" marT="0"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0985241"/>
                  </a:ext>
                </a:extLst>
              </a:tr>
            </a:tbl>
          </a:graphicData>
        </a:graphic>
      </p:graphicFrame>
      <p:sp>
        <p:nvSpPr>
          <p:cNvPr id="5" name="Rectangle 1">
            <a:extLst>
              <a:ext uri="{FF2B5EF4-FFF2-40B4-BE49-F238E27FC236}">
                <a16:creationId xmlns:a16="http://schemas.microsoft.com/office/drawing/2014/main" id="{B1575B68-BF31-4EE8-928C-7BC2A52B2CB8}"/>
              </a:ext>
            </a:extLst>
          </p:cNvPr>
          <p:cNvSpPr>
            <a:spLocks noChangeArrowheads="1"/>
          </p:cNvSpPr>
          <p:nvPr/>
        </p:nvSpPr>
        <p:spPr bwMode="auto">
          <a:xfrm>
            <a:off x="838200" y="6294300"/>
            <a:ext cx="561565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GB" altLang="en-KE" sz="1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Source: </a:t>
            </a:r>
            <a:r>
              <a:rPr lang="en-GB" altLang="en-KE" sz="1600" dirty="0">
                <a:latin typeface="Calibri" panose="020F0502020204030204" pitchFamily="34" charset="0"/>
                <a:ea typeface="Times New Roman" panose="02020603050405020304" pitchFamily="18" charset="0"/>
                <a:cs typeface="Times New Roman" panose="02020603050405020304" pitchFamily="18" charset="0"/>
              </a:rPr>
              <a:t>World Population Prospects 2019, </a:t>
            </a:r>
            <a:r>
              <a:rPr kumimoji="0" lang="en-GB" altLang="en-KE" sz="16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United Nations</a:t>
            </a:r>
            <a:endParaRPr kumimoji="0" lang="en-GB" altLang="en-KE" sz="1600" b="0" i="0" u="none" strike="noStrike" cap="none" normalizeH="0" baseline="0" dirty="0">
              <a:ln>
                <a:noFill/>
              </a:ln>
              <a:solidFill>
                <a:schemeClr val="tx1"/>
              </a:solidFill>
              <a:effectLst/>
              <a:latin typeface="Arial" panose="020B0604020202020204" pitchFamily="34" charset="0"/>
            </a:endParaRPr>
          </a:p>
        </p:txBody>
      </p:sp>
      <p:sp>
        <p:nvSpPr>
          <p:cNvPr id="6" name="Rectangle 5">
            <a:extLst>
              <a:ext uri="{FF2B5EF4-FFF2-40B4-BE49-F238E27FC236}">
                <a16:creationId xmlns:a16="http://schemas.microsoft.com/office/drawing/2014/main" id="{08EF5B93-17E2-4E68-8DC6-57CEC0B2A11E}"/>
              </a:ext>
            </a:extLst>
          </p:cNvPr>
          <p:cNvSpPr/>
          <p:nvPr/>
        </p:nvSpPr>
        <p:spPr>
          <a:xfrm>
            <a:off x="760629" y="2150499"/>
            <a:ext cx="5452390" cy="375552"/>
          </a:xfrm>
          <a:prstGeom prst="rect">
            <a:avLst/>
          </a:prstGeom>
        </p:spPr>
        <p:txBody>
          <a:bodyPr wrap="none">
            <a:spAutoFit/>
          </a:bodyPr>
          <a:lstStyle/>
          <a:p>
            <a:pPr>
              <a:lnSpc>
                <a:spcPct val="107000"/>
              </a:lnSpc>
              <a:spcBef>
                <a:spcPts val="600"/>
              </a:spcBef>
              <a:spcAft>
                <a:spcPts val="300"/>
              </a:spcAft>
            </a:pPr>
            <a:r>
              <a:rPr lang="en-GB" dirty="0">
                <a:solidFill>
                  <a:srgbClr val="0070C0"/>
                </a:solidFill>
                <a:ea typeface="Times New Roman" panose="02020603050405020304" pitchFamily="18" charset="0"/>
                <a:cs typeface="Times New Roman" panose="02020603050405020304" pitchFamily="18" charset="0"/>
              </a:rPr>
              <a:t>Table 6: Average annual rate of population changes (%)</a:t>
            </a:r>
            <a:endParaRPr lang="en-KE" dirty="0">
              <a:solidFill>
                <a:srgbClr val="0070C0"/>
              </a:solidFill>
              <a:ea typeface="Calibri" panose="020F0502020204030204" pitchFamily="34" charset="0"/>
              <a:cs typeface="Times New Roman" panose="02020603050405020304" pitchFamily="18" charset="0"/>
            </a:endParaRPr>
          </a:p>
        </p:txBody>
      </p:sp>
      <p:sp>
        <p:nvSpPr>
          <p:cNvPr id="8" name="Title 1">
            <a:extLst>
              <a:ext uri="{FF2B5EF4-FFF2-40B4-BE49-F238E27FC236}">
                <a16:creationId xmlns:a16="http://schemas.microsoft.com/office/drawing/2014/main" id="{127AA536-65DB-48AE-96F8-FFCC04FDC6CE}"/>
              </a:ext>
            </a:extLst>
          </p:cNvPr>
          <p:cNvSpPr txBox="1">
            <a:spLocks/>
          </p:cNvSpPr>
          <p:nvPr/>
        </p:nvSpPr>
        <p:spPr>
          <a:xfrm>
            <a:off x="711126" y="918570"/>
            <a:ext cx="10515600" cy="5126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600"/>
              </a:spcBef>
            </a:pPr>
            <a:r>
              <a:rPr lang="en-GB" sz="2700" dirty="0">
                <a:solidFill>
                  <a:srgbClr val="0070C0"/>
                </a:solidFill>
                <a:latin typeface="+mn-lt"/>
              </a:rPr>
              <a:t>(</a:t>
            </a:r>
            <a:r>
              <a:rPr lang="en-GB" sz="2700" dirty="0" err="1">
                <a:solidFill>
                  <a:srgbClr val="0070C0"/>
                </a:solidFill>
                <a:latin typeface="+mn-lt"/>
              </a:rPr>
              <a:t>i</a:t>
            </a:r>
            <a:r>
              <a:rPr lang="en-GB" sz="2700" dirty="0">
                <a:solidFill>
                  <a:srgbClr val="0070C0"/>
                </a:solidFill>
                <a:latin typeface="+mn-lt"/>
              </a:rPr>
              <a:t>). Demographic </a:t>
            </a:r>
            <a:r>
              <a:rPr lang="en-US" sz="2700" dirty="0">
                <a:solidFill>
                  <a:srgbClr val="0070C0"/>
                </a:solidFill>
                <a:latin typeface="+mn-lt"/>
              </a:rPr>
              <a:t>dividend arising from a youthful population</a:t>
            </a:r>
            <a:endParaRPr lang="en-GB" sz="2700" dirty="0">
              <a:solidFill>
                <a:srgbClr val="0070C0"/>
              </a:solidFill>
              <a:latin typeface="+mn-lt"/>
            </a:endParaRPr>
          </a:p>
        </p:txBody>
      </p:sp>
      <p:sp>
        <p:nvSpPr>
          <p:cNvPr id="7" name="Title 1">
            <a:extLst>
              <a:ext uri="{FF2B5EF4-FFF2-40B4-BE49-F238E27FC236}">
                <a16:creationId xmlns:a16="http://schemas.microsoft.com/office/drawing/2014/main" id="{8A01CD0E-CD39-4C27-A53A-BABB36245D5B}"/>
              </a:ext>
            </a:extLst>
          </p:cNvPr>
          <p:cNvSpPr txBox="1">
            <a:spLocks/>
          </p:cNvSpPr>
          <p:nvPr/>
        </p:nvSpPr>
        <p:spPr>
          <a:xfrm>
            <a:off x="711126" y="225146"/>
            <a:ext cx="10515600" cy="66572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100" dirty="0">
                <a:solidFill>
                  <a:schemeClr val="accent1">
                    <a:lumMod val="75000"/>
                  </a:schemeClr>
                </a:solidFill>
              </a:rPr>
              <a:t>4. Opportunities</a:t>
            </a:r>
            <a:endParaRPr lang="en-KE" sz="4100" dirty="0">
              <a:solidFill>
                <a:schemeClr val="accent1">
                  <a:lumMod val="75000"/>
                </a:schemeClr>
              </a:solidFill>
            </a:endParaRPr>
          </a:p>
        </p:txBody>
      </p:sp>
      <p:sp>
        <p:nvSpPr>
          <p:cNvPr id="3" name="Rectangle 2">
            <a:extLst>
              <a:ext uri="{FF2B5EF4-FFF2-40B4-BE49-F238E27FC236}">
                <a16:creationId xmlns:a16="http://schemas.microsoft.com/office/drawing/2014/main" id="{25F6AAED-8D35-49A8-9748-5E9A04A6071D}"/>
              </a:ext>
            </a:extLst>
          </p:cNvPr>
          <p:cNvSpPr/>
          <p:nvPr/>
        </p:nvSpPr>
        <p:spPr>
          <a:xfrm>
            <a:off x="838200" y="2919544"/>
            <a:ext cx="10515600" cy="260412"/>
          </a:xfrm>
          <a:prstGeom prst="rect">
            <a:avLst/>
          </a:prstGeom>
          <a:solidFill>
            <a:srgbClr val="FF0000">
              <a:alpha val="1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Tree>
    <p:extLst>
      <p:ext uri="{BB962C8B-B14F-4D97-AF65-F5344CB8AC3E}">
        <p14:creationId xmlns:p14="http://schemas.microsoft.com/office/powerpoint/2010/main" val="22417094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876D6-3DBA-4A5D-9FBF-0C83579A161E}"/>
              </a:ext>
            </a:extLst>
          </p:cNvPr>
          <p:cNvSpPr>
            <a:spLocks noGrp="1"/>
          </p:cNvSpPr>
          <p:nvPr>
            <p:ph type="title"/>
          </p:nvPr>
        </p:nvSpPr>
        <p:spPr>
          <a:xfrm>
            <a:off x="838200" y="206057"/>
            <a:ext cx="10515600" cy="597292"/>
          </a:xfrm>
        </p:spPr>
        <p:txBody>
          <a:bodyPr>
            <a:normAutofit/>
          </a:bodyPr>
          <a:lstStyle/>
          <a:p>
            <a:r>
              <a:rPr lang="en-US" sz="3500" dirty="0"/>
              <a:t>..and a changing population structure …..</a:t>
            </a:r>
            <a:endParaRPr lang="en-KE" sz="3500" dirty="0"/>
          </a:p>
        </p:txBody>
      </p:sp>
      <p:sp>
        <p:nvSpPr>
          <p:cNvPr id="3" name="Content Placeholder 2">
            <a:extLst>
              <a:ext uri="{FF2B5EF4-FFF2-40B4-BE49-F238E27FC236}">
                <a16:creationId xmlns:a16="http://schemas.microsoft.com/office/drawing/2014/main" id="{46EA4497-0328-43AB-95CF-EBFDA633E97F}"/>
              </a:ext>
            </a:extLst>
          </p:cNvPr>
          <p:cNvSpPr>
            <a:spLocks noGrp="1"/>
          </p:cNvSpPr>
          <p:nvPr>
            <p:ph idx="1"/>
          </p:nvPr>
        </p:nvSpPr>
        <p:spPr>
          <a:xfrm>
            <a:off x="838200" y="1326751"/>
            <a:ext cx="10515600" cy="4850212"/>
          </a:xfrm>
        </p:spPr>
        <p:txBody>
          <a:bodyPr/>
          <a:lstStyle/>
          <a:p>
            <a:pPr marL="0" indent="0">
              <a:buNone/>
            </a:pPr>
            <a:r>
              <a:rPr lang="en-US" dirty="0"/>
              <a:t> </a:t>
            </a:r>
            <a:endParaRPr lang="en-KE" dirty="0"/>
          </a:p>
        </p:txBody>
      </p:sp>
      <p:sp>
        <p:nvSpPr>
          <p:cNvPr id="11" name="Rectangle 1">
            <a:extLst>
              <a:ext uri="{FF2B5EF4-FFF2-40B4-BE49-F238E27FC236}">
                <a16:creationId xmlns:a16="http://schemas.microsoft.com/office/drawing/2014/main" id="{59AD0B29-193F-48ED-8F4A-916A3596D939}"/>
              </a:ext>
            </a:extLst>
          </p:cNvPr>
          <p:cNvSpPr>
            <a:spLocks noChangeArrowheads="1"/>
          </p:cNvSpPr>
          <p:nvPr/>
        </p:nvSpPr>
        <p:spPr bwMode="auto">
          <a:xfrm>
            <a:off x="1071466" y="6432015"/>
            <a:ext cx="497661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GB" altLang="en-KE" sz="16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Source: </a:t>
            </a:r>
            <a:r>
              <a:rPr lang="en-GB" altLang="en-KE" sz="1600" dirty="0">
                <a:ea typeface="Times New Roman" panose="02020603050405020304" pitchFamily="18" charset="0"/>
                <a:cs typeface="Times New Roman" panose="02020603050405020304" pitchFamily="18" charset="0"/>
              </a:rPr>
              <a:t>World Population Prospects 2024, </a:t>
            </a:r>
            <a:r>
              <a:rPr kumimoji="0" lang="en-GB" altLang="en-KE" sz="16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United Nations</a:t>
            </a:r>
            <a:endParaRPr kumimoji="0" lang="en-GB" altLang="en-KE" sz="1600" b="0" i="0" u="none" strike="noStrike" cap="none" normalizeH="0" baseline="0" dirty="0">
              <a:ln>
                <a:noFill/>
              </a:ln>
              <a:solidFill>
                <a:schemeClr val="tx1"/>
              </a:solidFill>
              <a:effectLst/>
              <a:ea typeface="Times New Roman" panose="02020603050405020304" pitchFamily="18" charset="0"/>
            </a:endParaRPr>
          </a:p>
        </p:txBody>
      </p:sp>
      <p:grpSp>
        <p:nvGrpSpPr>
          <p:cNvPr id="5" name="Group 4">
            <a:extLst>
              <a:ext uri="{FF2B5EF4-FFF2-40B4-BE49-F238E27FC236}">
                <a16:creationId xmlns:a16="http://schemas.microsoft.com/office/drawing/2014/main" id="{E9E680EE-1F67-49FD-A0DE-7E89A61A0E25}"/>
              </a:ext>
            </a:extLst>
          </p:cNvPr>
          <p:cNvGrpSpPr/>
          <p:nvPr/>
        </p:nvGrpSpPr>
        <p:grpSpPr>
          <a:xfrm>
            <a:off x="751404" y="1341782"/>
            <a:ext cx="10930518" cy="5011515"/>
            <a:chOff x="788728" y="910798"/>
            <a:chExt cx="10930518" cy="5442500"/>
          </a:xfrm>
        </p:grpSpPr>
        <p:pic>
          <p:nvPicPr>
            <p:cNvPr id="8" name="Picture 7">
              <a:extLst>
                <a:ext uri="{FF2B5EF4-FFF2-40B4-BE49-F238E27FC236}">
                  <a16:creationId xmlns:a16="http://schemas.microsoft.com/office/drawing/2014/main" id="{925BF1C7-5FD9-45AB-9253-968E4A9E8441}"/>
                </a:ext>
              </a:extLst>
            </p:cNvPr>
            <p:cNvPicPr>
              <a:picLocks noChangeAspect="1"/>
            </p:cNvPicPr>
            <p:nvPr/>
          </p:nvPicPr>
          <p:blipFill>
            <a:blip r:embed="rId2"/>
            <a:stretch>
              <a:fillRect/>
            </a:stretch>
          </p:blipFill>
          <p:spPr>
            <a:xfrm>
              <a:off x="788728" y="1096169"/>
              <a:ext cx="5307272" cy="5248275"/>
            </a:xfrm>
            <a:prstGeom prst="rect">
              <a:avLst/>
            </a:prstGeom>
          </p:spPr>
        </p:pic>
        <p:pic>
          <p:nvPicPr>
            <p:cNvPr id="9" name="Picture 8">
              <a:extLst>
                <a:ext uri="{FF2B5EF4-FFF2-40B4-BE49-F238E27FC236}">
                  <a16:creationId xmlns:a16="http://schemas.microsoft.com/office/drawing/2014/main" id="{75779A21-54C5-485B-92BD-BC7EA3EB35B9}"/>
                </a:ext>
              </a:extLst>
            </p:cNvPr>
            <p:cNvPicPr>
              <a:picLocks noChangeAspect="1"/>
            </p:cNvPicPr>
            <p:nvPr/>
          </p:nvPicPr>
          <p:blipFill>
            <a:blip r:embed="rId3"/>
            <a:stretch>
              <a:fillRect/>
            </a:stretch>
          </p:blipFill>
          <p:spPr>
            <a:xfrm>
              <a:off x="6148870" y="1085973"/>
              <a:ext cx="5570376" cy="5267325"/>
            </a:xfrm>
            <a:prstGeom prst="rect">
              <a:avLst/>
            </a:prstGeom>
          </p:spPr>
        </p:pic>
        <p:sp>
          <p:nvSpPr>
            <p:cNvPr id="12" name="Oval 11">
              <a:extLst>
                <a:ext uri="{FF2B5EF4-FFF2-40B4-BE49-F238E27FC236}">
                  <a16:creationId xmlns:a16="http://schemas.microsoft.com/office/drawing/2014/main" id="{3962417F-65FD-4CD1-8B1C-504F6F8E6A40}"/>
                </a:ext>
              </a:extLst>
            </p:cNvPr>
            <p:cNvSpPr/>
            <p:nvPr/>
          </p:nvSpPr>
          <p:spPr>
            <a:xfrm>
              <a:off x="8301809" y="1719470"/>
              <a:ext cx="1138335" cy="1490531"/>
            </a:xfrm>
            <a:prstGeom prst="ellipse">
              <a:avLst/>
            </a:prstGeom>
            <a:solidFill>
              <a:srgbClr val="FF0000">
                <a:alpha val="19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
          <p:nvSpPr>
            <p:cNvPr id="13" name="Oval 12">
              <a:extLst>
                <a:ext uri="{FF2B5EF4-FFF2-40B4-BE49-F238E27FC236}">
                  <a16:creationId xmlns:a16="http://schemas.microsoft.com/office/drawing/2014/main" id="{D4856D23-ABF7-4394-8D0E-CEE3EE3989B4}"/>
                </a:ext>
              </a:extLst>
            </p:cNvPr>
            <p:cNvSpPr/>
            <p:nvPr/>
          </p:nvSpPr>
          <p:spPr>
            <a:xfrm>
              <a:off x="2795803" y="1719470"/>
              <a:ext cx="1138335" cy="1490531"/>
            </a:xfrm>
            <a:prstGeom prst="ellipse">
              <a:avLst/>
            </a:prstGeom>
            <a:solidFill>
              <a:srgbClr val="FF0000">
                <a:alpha val="13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
          <p:nvSpPr>
            <p:cNvPr id="4" name="TextBox 3">
              <a:extLst>
                <a:ext uri="{FF2B5EF4-FFF2-40B4-BE49-F238E27FC236}">
                  <a16:creationId xmlns:a16="http://schemas.microsoft.com/office/drawing/2014/main" id="{655AB20C-7BA6-4E63-85A0-0ACBA28171F9}"/>
                </a:ext>
              </a:extLst>
            </p:cNvPr>
            <p:cNvSpPr txBox="1"/>
            <p:nvPr/>
          </p:nvSpPr>
          <p:spPr>
            <a:xfrm>
              <a:off x="1807616" y="910798"/>
              <a:ext cx="3079102" cy="307777"/>
            </a:xfrm>
            <a:prstGeom prst="rect">
              <a:avLst/>
            </a:prstGeom>
            <a:noFill/>
          </p:spPr>
          <p:txBody>
            <a:bodyPr wrap="square" rtlCol="0">
              <a:spAutoFit/>
            </a:bodyPr>
            <a:lstStyle/>
            <a:p>
              <a:r>
                <a:rPr lang="en-US" sz="1400" b="1" dirty="0">
                  <a:solidFill>
                    <a:srgbClr val="0070C0"/>
                  </a:solidFill>
                </a:rPr>
                <a:t>African population by age and sex 2023</a:t>
              </a:r>
              <a:endParaRPr lang="en-KE" sz="1400" b="1" dirty="0">
                <a:solidFill>
                  <a:srgbClr val="0070C0"/>
                </a:solidFill>
              </a:endParaRPr>
            </a:p>
          </p:txBody>
        </p:sp>
        <p:sp>
          <p:nvSpPr>
            <p:cNvPr id="14" name="TextBox 13">
              <a:extLst>
                <a:ext uri="{FF2B5EF4-FFF2-40B4-BE49-F238E27FC236}">
                  <a16:creationId xmlns:a16="http://schemas.microsoft.com/office/drawing/2014/main" id="{AD91F46E-A565-4D39-A040-527F9F417B5B}"/>
                </a:ext>
              </a:extLst>
            </p:cNvPr>
            <p:cNvSpPr txBox="1"/>
            <p:nvPr/>
          </p:nvSpPr>
          <p:spPr>
            <a:xfrm>
              <a:off x="7343701" y="912297"/>
              <a:ext cx="3079102" cy="307777"/>
            </a:xfrm>
            <a:prstGeom prst="rect">
              <a:avLst/>
            </a:prstGeom>
            <a:noFill/>
          </p:spPr>
          <p:txBody>
            <a:bodyPr wrap="square" rtlCol="0">
              <a:spAutoFit/>
            </a:bodyPr>
            <a:lstStyle/>
            <a:p>
              <a:r>
                <a:rPr lang="en-US" sz="1400" b="1" dirty="0">
                  <a:solidFill>
                    <a:srgbClr val="0070C0"/>
                  </a:solidFill>
                </a:rPr>
                <a:t>African population by age and sex 2050</a:t>
              </a:r>
              <a:endParaRPr lang="en-KE" sz="1400" b="1" dirty="0">
                <a:solidFill>
                  <a:srgbClr val="0070C0"/>
                </a:solidFill>
              </a:endParaRPr>
            </a:p>
          </p:txBody>
        </p:sp>
      </p:grpSp>
      <p:sp>
        <p:nvSpPr>
          <p:cNvPr id="15" name="Rectangle 14">
            <a:extLst>
              <a:ext uri="{FF2B5EF4-FFF2-40B4-BE49-F238E27FC236}">
                <a16:creationId xmlns:a16="http://schemas.microsoft.com/office/drawing/2014/main" id="{C421DCD6-4964-4E6A-AB59-43156FC3D2C9}"/>
              </a:ext>
            </a:extLst>
          </p:cNvPr>
          <p:cNvSpPr/>
          <p:nvPr/>
        </p:nvSpPr>
        <p:spPr>
          <a:xfrm>
            <a:off x="838200" y="818380"/>
            <a:ext cx="8654153" cy="369332"/>
          </a:xfrm>
          <a:prstGeom prst="rect">
            <a:avLst/>
          </a:prstGeom>
        </p:spPr>
        <p:txBody>
          <a:bodyPr wrap="square">
            <a:spAutoFit/>
          </a:bodyPr>
          <a:lstStyle/>
          <a:p>
            <a:r>
              <a:rPr lang="en-US" b="1" dirty="0">
                <a:solidFill>
                  <a:srgbClr val="0070C0"/>
                </a:solidFill>
                <a:latin typeface="Noto Sans"/>
              </a:rPr>
              <a:t>Figure 6: African population by age and sex 2023 and 2050</a:t>
            </a:r>
            <a:endParaRPr lang="en-KE" dirty="0">
              <a:solidFill>
                <a:srgbClr val="0070C0"/>
              </a:solidFill>
            </a:endParaRPr>
          </a:p>
        </p:txBody>
      </p:sp>
    </p:spTree>
    <p:extLst>
      <p:ext uri="{BB962C8B-B14F-4D97-AF65-F5344CB8AC3E}">
        <p14:creationId xmlns:p14="http://schemas.microsoft.com/office/powerpoint/2010/main" val="2130020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AF866-1F2B-4AE1-BFFB-94EACFC40916}"/>
              </a:ext>
            </a:extLst>
          </p:cNvPr>
          <p:cNvSpPr>
            <a:spLocks noGrp="1"/>
          </p:cNvSpPr>
          <p:nvPr>
            <p:ph type="title"/>
          </p:nvPr>
        </p:nvSpPr>
        <p:spPr>
          <a:xfrm>
            <a:off x="838200" y="365126"/>
            <a:ext cx="10515600" cy="1015806"/>
          </a:xfrm>
        </p:spPr>
        <p:txBody>
          <a:bodyPr/>
          <a:lstStyle/>
          <a:p>
            <a:r>
              <a:rPr lang="en-US" dirty="0">
                <a:solidFill>
                  <a:srgbClr val="002060"/>
                </a:solidFill>
              </a:rPr>
              <a:t>Outline</a:t>
            </a:r>
            <a:endParaRPr lang="en-KE" dirty="0">
              <a:solidFill>
                <a:srgbClr val="002060"/>
              </a:solidFill>
            </a:endParaRPr>
          </a:p>
        </p:txBody>
      </p:sp>
      <p:sp>
        <p:nvSpPr>
          <p:cNvPr id="3" name="Content Placeholder 2">
            <a:extLst>
              <a:ext uri="{FF2B5EF4-FFF2-40B4-BE49-F238E27FC236}">
                <a16:creationId xmlns:a16="http://schemas.microsoft.com/office/drawing/2014/main" id="{170728CD-3A1E-411C-B4CE-6F89EA5B1911}"/>
              </a:ext>
            </a:extLst>
          </p:cNvPr>
          <p:cNvSpPr>
            <a:spLocks noGrp="1"/>
          </p:cNvSpPr>
          <p:nvPr>
            <p:ph idx="1"/>
          </p:nvPr>
        </p:nvSpPr>
        <p:spPr>
          <a:xfrm>
            <a:off x="838200" y="1380932"/>
            <a:ext cx="10515600" cy="4796031"/>
          </a:xfrm>
        </p:spPr>
        <p:txBody>
          <a:bodyPr/>
          <a:lstStyle/>
          <a:p>
            <a:pPr marL="514350" indent="-514350">
              <a:lnSpc>
                <a:spcPct val="100000"/>
              </a:lnSpc>
              <a:spcBef>
                <a:spcPts val="1200"/>
              </a:spcBef>
              <a:spcAft>
                <a:spcPts val="1200"/>
              </a:spcAft>
              <a:buFont typeface="+mj-lt"/>
              <a:buAutoNum type="arabicPeriod"/>
            </a:pPr>
            <a:r>
              <a:rPr lang="en-GB" dirty="0">
                <a:solidFill>
                  <a:srgbClr val="002060"/>
                </a:solidFill>
              </a:rPr>
              <a:t>Introduction</a:t>
            </a:r>
          </a:p>
          <a:p>
            <a:pPr marL="514350" indent="-514350">
              <a:lnSpc>
                <a:spcPct val="100000"/>
              </a:lnSpc>
              <a:spcBef>
                <a:spcPts val="1200"/>
              </a:spcBef>
              <a:spcAft>
                <a:spcPts val="1200"/>
              </a:spcAft>
              <a:buFont typeface="+mj-lt"/>
              <a:buAutoNum type="arabicPeriod"/>
            </a:pPr>
            <a:r>
              <a:rPr lang="en-GB" dirty="0">
                <a:solidFill>
                  <a:srgbClr val="002060"/>
                </a:solidFill>
              </a:rPr>
              <a:t>Pension funds and resource mobilization</a:t>
            </a:r>
          </a:p>
          <a:p>
            <a:pPr marL="514350" indent="-514350">
              <a:lnSpc>
                <a:spcPct val="100000"/>
              </a:lnSpc>
              <a:spcBef>
                <a:spcPts val="1200"/>
              </a:spcBef>
              <a:spcAft>
                <a:spcPts val="1200"/>
              </a:spcAft>
              <a:buFont typeface="+mj-lt"/>
              <a:buAutoNum type="arabicPeriod"/>
            </a:pPr>
            <a:r>
              <a:rPr lang="en-GB" dirty="0">
                <a:solidFill>
                  <a:srgbClr val="002060"/>
                </a:solidFill>
              </a:rPr>
              <a:t>Status and performance of pensions</a:t>
            </a:r>
          </a:p>
          <a:p>
            <a:pPr marL="514350" indent="-514350">
              <a:lnSpc>
                <a:spcPct val="100000"/>
              </a:lnSpc>
              <a:spcBef>
                <a:spcPts val="1200"/>
              </a:spcBef>
              <a:spcAft>
                <a:spcPts val="1200"/>
              </a:spcAft>
              <a:buFont typeface="+mj-lt"/>
              <a:buAutoNum type="arabicPeriod"/>
            </a:pPr>
            <a:r>
              <a:rPr lang="en-GB" dirty="0">
                <a:solidFill>
                  <a:srgbClr val="002060"/>
                </a:solidFill>
              </a:rPr>
              <a:t>Opportunities</a:t>
            </a:r>
          </a:p>
          <a:p>
            <a:pPr marL="514350" indent="-514350">
              <a:lnSpc>
                <a:spcPct val="100000"/>
              </a:lnSpc>
              <a:spcBef>
                <a:spcPts val="1200"/>
              </a:spcBef>
              <a:spcAft>
                <a:spcPts val="1200"/>
              </a:spcAft>
              <a:buFont typeface="+mj-lt"/>
              <a:buAutoNum type="arabicPeriod"/>
            </a:pPr>
            <a:r>
              <a:rPr lang="en-GB" dirty="0">
                <a:solidFill>
                  <a:srgbClr val="002060"/>
                </a:solidFill>
              </a:rPr>
              <a:t>Challenges to pensions development</a:t>
            </a:r>
          </a:p>
        </p:txBody>
      </p:sp>
    </p:spTree>
    <p:extLst>
      <p:ext uri="{BB962C8B-B14F-4D97-AF65-F5344CB8AC3E}">
        <p14:creationId xmlns:p14="http://schemas.microsoft.com/office/powerpoint/2010/main" val="19871328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876D6-3DBA-4A5D-9FBF-0C83579A161E}"/>
              </a:ext>
            </a:extLst>
          </p:cNvPr>
          <p:cNvSpPr>
            <a:spLocks noGrp="1"/>
          </p:cNvSpPr>
          <p:nvPr>
            <p:ph type="title"/>
          </p:nvPr>
        </p:nvSpPr>
        <p:spPr>
          <a:xfrm>
            <a:off x="838200" y="365125"/>
            <a:ext cx="10515600" cy="627323"/>
          </a:xfrm>
        </p:spPr>
        <p:txBody>
          <a:bodyPr>
            <a:noAutofit/>
          </a:bodyPr>
          <a:lstStyle/>
          <a:p>
            <a:r>
              <a:rPr lang="en-US" sz="3500" dirty="0"/>
              <a:t>…is set to make the working age population much bigger.</a:t>
            </a:r>
            <a:endParaRPr lang="en-KE" sz="3500" dirty="0"/>
          </a:p>
        </p:txBody>
      </p:sp>
      <p:sp>
        <p:nvSpPr>
          <p:cNvPr id="3" name="Content Placeholder 2">
            <a:extLst>
              <a:ext uri="{FF2B5EF4-FFF2-40B4-BE49-F238E27FC236}">
                <a16:creationId xmlns:a16="http://schemas.microsoft.com/office/drawing/2014/main" id="{46EA4497-0328-43AB-95CF-EBFDA633E97F}"/>
              </a:ext>
            </a:extLst>
          </p:cNvPr>
          <p:cNvSpPr>
            <a:spLocks noGrp="1"/>
          </p:cNvSpPr>
          <p:nvPr>
            <p:ph idx="1"/>
          </p:nvPr>
        </p:nvSpPr>
        <p:spPr>
          <a:xfrm>
            <a:off x="838200" y="1073019"/>
            <a:ext cx="10515600" cy="5496745"/>
          </a:xfrm>
        </p:spPr>
        <p:txBody>
          <a:bodyPr>
            <a:normAutofit/>
          </a:bodyPr>
          <a:lstStyle/>
          <a:p>
            <a:pPr marL="0" indent="0">
              <a:buNone/>
            </a:pPr>
            <a:r>
              <a:rPr lang="en-US" dirty="0"/>
              <a:t> </a:t>
            </a:r>
          </a:p>
          <a:p>
            <a:endParaRPr lang="en-US" dirty="0"/>
          </a:p>
          <a:p>
            <a:endParaRPr lang="en-US" dirty="0"/>
          </a:p>
          <a:p>
            <a:endParaRPr lang="en-US" dirty="0"/>
          </a:p>
          <a:p>
            <a:endParaRPr lang="en-US" dirty="0"/>
          </a:p>
          <a:p>
            <a:endParaRPr lang="en-US" dirty="0"/>
          </a:p>
          <a:p>
            <a:endParaRPr lang="en-US" dirty="0"/>
          </a:p>
          <a:p>
            <a:endParaRPr lang="en-US" sz="2000" dirty="0"/>
          </a:p>
          <a:p>
            <a:endParaRPr lang="en-US" sz="2000" dirty="0"/>
          </a:p>
          <a:p>
            <a:endParaRPr lang="en-US" dirty="0"/>
          </a:p>
          <a:p>
            <a:r>
              <a:rPr lang="en-US" sz="2700" dirty="0"/>
              <a:t>Requires investment in sectors such as industry, education and health.</a:t>
            </a:r>
          </a:p>
        </p:txBody>
      </p:sp>
      <p:pic>
        <p:nvPicPr>
          <p:cNvPr id="5" name="Picture 4" descr="C:\Users\Owen\AppData\Local\Packages\Microsoft.Windows.Photos_8wekyb3d8bbwe\TempState\ShareServiceTempFolder\2-Population by broad age groups.jpeg">
            <a:extLst>
              <a:ext uri="{FF2B5EF4-FFF2-40B4-BE49-F238E27FC236}">
                <a16:creationId xmlns:a16="http://schemas.microsoft.com/office/drawing/2014/main" id="{62C51A59-D65A-4037-9115-7394C876670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81031" y="1454984"/>
            <a:ext cx="6921083" cy="3321132"/>
          </a:xfrm>
          <a:prstGeom prst="rect">
            <a:avLst/>
          </a:prstGeom>
          <a:noFill/>
          <a:ln>
            <a:noFill/>
          </a:ln>
        </p:spPr>
      </p:pic>
      <p:cxnSp>
        <p:nvCxnSpPr>
          <p:cNvPr id="6" name="Straight Connector 5">
            <a:extLst>
              <a:ext uri="{FF2B5EF4-FFF2-40B4-BE49-F238E27FC236}">
                <a16:creationId xmlns:a16="http://schemas.microsoft.com/office/drawing/2014/main" id="{5D6DDC70-F2FF-42E1-90A5-5E7A9495806F}"/>
              </a:ext>
            </a:extLst>
          </p:cNvPr>
          <p:cNvCxnSpPr>
            <a:cxnSpLocks/>
          </p:cNvCxnSpPr>
          <p:nvPr/>
        </p:nvCxnSpPr>
        <p:spPr>
          <a:xfrm flipV="1">
            <a:off x="4631634" y="1649893"/>
            <a:ext cx="0" cy="259411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Title 1">
            <a:extLst>
              <a:ext uri="{FF2B5EF4-FFF2-40B4-BE49-F238E27FC236}">
                <a16:creationId xmlns:a16="http://schemas.microsoft.com/office/drawing/2014/main" id="{EEABC3B3-E621-42E3-83F4-EFA26C71EB64}"/>
              </a:ext>
            </a:extLst>
          </p:cNvPr>
          <p:cNvSpPr txBox="1">
            <a:spLocks/>
          </p:cNvSpPr>
          <p:nvPr/>
        </p:nvSpPr>
        <p:spPr>
          <a:xfrm>
            <a:off x="838200" y="5208106"/>
            <a:ext cx="10515600" cy="6210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t>Improvements will depend on countries taking advantage of the demographic dividend.</a:t>
            </a:r>
            <a:endParaRPr lang="en-KE" sz="2800" dirty="0"/>
          </a:p>
        </p:txBody>
      </p:sp>
      <p:sp>
        <p:nvSpPr>
          <p:cNvPr id="9" name="Rectangle 8">
            <a:extLst>
              <a:ext uri="{FF2B5EF4-FFF2-40B4-BE49-F238E27FC236}">
                <a16:creationId xmlns:a16="http://schemas.microsoft.com/office/drawing/2014/main" id="{A090B32F-4D66-40E5-9491-7983A7704413}"/>
              </a:ext>
            </a:extLst>
          </p:cNvPr>
          <p:cNvSpPr/>
          <p:nvPr/>
        </p:nvSpPr>
        <p:spPr>
          <a:xfrm>
            <a:off x="1573697" y="1028830"/>
            <a:ext cx="8654153" cy="369332"/>
          </a:xfrm>
          <a:prstGeom prst="rect">
            <a:avLst/>
          </a:prstGeom>
        </p:spPr>
        <p:txBody>
          <a:bodyPr wrap="square">
            <a:spAutoFit/>
          </a:bodyPr>
          <a:lstStyle/>
          <a:p>
            <a:r>
              <a:rPr lang="en-US" b="1" dirty="0">
                <a:solidFill>
                  <a:srgbClr val="0070C0"/>
                </a:solidFill>
                <a:latin typeface="Noto Sans"/>
              </a:rPr>
              <a:t>Figure 7: African population dynamics by broad age groups</a:t>
            </a:r>
            <a:endParaRPr lang="en-KE" dirty="0">
              <a:solidFill>
                <a:srgbClr val="0070C0"/>
              </a:solidFill>
            </a:endParaRPr>
          </a:p>
        </p:txBody>
      </p:sp>
    </p:spTree>
    <p:extLst>
      <p:ext uri="{BB962C8B-B14F-4D97-AF65-F5344CB8AC3E}">
        <p14:creationId xmlns:p14="http://schemas.microsoft.com/office/powerpoint/2010/main" val="1018578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46652"/>
            <a:ext cx="10515600" cy="1050195"/>
          </a:xfrm>
        </p:spPr>
        <p:txBody>
          <a:bodyPr>
            <a:noAutofit/>
          </a:bodyPr>
          <a:lstStyle/>
          <a:p>
            <a:pPr>
              <a:lnSpc>
                <a:spcPct val="110000"/>
              </a:lnSpc>
              <a:spcBef>
                <a:spcPts val="600"/>
              </a:spcBef>
              <a:spcAft>
                <a:spcPts val="600"/>
              </a:spcAft>
            </a:pPr>
            <a:r>
              <a:rPr lang="en-GB" sz="3000" dirty="0"/>
              <a:t>The old-age dependency ratio is expected to rise from low levels with increase in the number of the old persons.</a:t>
            </a:r>
          </a:p>
        </p:txBody>
      </p:sp>
      <p:graphicFrame>
        <p:nvGraphicFramePr>
          <p:cNvPr id="9" name="Content Placeholder 8">
            <a:extLst>
              <a:ext uri="{FF2B5EF4-FFF2-40B4-BE49-F238E27FC236}">
                <a16:creationId xmlns:a16="http://schemas.microsoft.com/office/drawing/2014/main" id="{B29DAC7F-8F65-4DB2-B489-E55194FE68C5}"/>
              </a:ext>
            </a:extLst>
          </p:cNvPr>
          <p:cNvGraphicFramePr>
            <a:graphicFrameLocks noGrp="1"/>
          </p:cNvGraphicFramePr>
          <p:nvPr>
            <p:ph idx="1"/>
            <p:extLst>
              <p:ext uri="{D42A27DB-BD31-4B8C-83A1-F6EECF244321}">
                <p14:modId xmlns:p14="http://schemas.microsoft.com/office/powerpoint/2010/main" val="425924787"/>
              </p:ext>
            </p:extLst>
          </p:nvPr>
        </p:nvGraphicFramePr>
        <p:xfrm>
          <a:off x="1011981" y="2146852"/>
          <a:ext cx="9762038" cy="3257386"/>
        </p:xfrm>
        <a:graphic>
          <a:graphicData uri="http://schemas.openxmlformats.org/drawingml/2006/table">
            <a:tbl>
              <a:tblPr/>
              <a:tblGrid>
                <a:gridCol w="2737502">
                  <a:extLst>
                    <a:ext uri="{9D8B030D-6E8A-4147-A177-3AD203B41FA5}">
                      <a16:colId xmlns:a16="http://schemas.microsoft.com/office/drawing/2014/main" val="1030204646"/>
                    </a:ext>
                  </a:extLst>
                </a:gridCol>
                <a:gridCol w="878067">
                  <a:extLst>
                    <a:ext uri="{9D8B030D-6E8A-4147-A177-3AD203B41FA5}">
                      <a16:colId xmlns:a16="http://schemas.microsoft.com/office/drawing/2014/main" val="3528310986"/>
                    </a:ext>
                  </a:extLst>
                </a:gridCol>
                <a:gridCol w="878067">
                  <a:extLst>
                    <a:ext uri="{9D8B030D-6E8A-4147-A177-3AD203B41FA5}">
                      <a16:colId xmlns:a16="http://schemas.microsoft.com/office/drawing/2014/main" val="2931130071"/>
                    </a:ext>
                  </a:extLst>
                </a:gridCol>
                <a:gridCol w="878067">
                  <a:extLst>
                    <a:ext uri="{9D8B030D-6E8A-4147-A177-3AD203B41FA5}">
                      <a16:colId xmlns:a16="http://schemas.microsoft.com/office/drawing/2014/main" val="2473434140"/>
                    </a:ext>
                  </a:extLst>
                </a:gridCol>
                <a:gridCol w="878067">
                  <a:extLst>
                    <a:ext uri="{9D8B030D-6E8A-4147-A177-3AD203B41FA5}">
                      <a16:colId xmlns:a16="http://schemas.microsoft.com/office/drawing/2014/main" val="2617488992"/>
                    </a:ext>
                  </a:extLst>
                </a:gridCol>
                <a:gridCol w="878067">
                  <a:extLst>
                    <a:ext uri="{9D8B030D-6E8A-4147-A177-3AD203B41FA5}">
                      <a16:colId xmlns:a16="http://schemas.microsoft.com/office/drawing/2014/main" val="3190424576"/>
                    </a:ext>
                  </a:extLst>
                </a:gridCol>
                <a:gridCol w="878067">
                  <a:extLst>
                    <a:ext uri="{9D8B030D-6E8A-4147-A177-3AD203B41FA5}">
                      <a16:colId xmlns:a16="http://schemas.microsoft.com/office/drawing/2014/main" val="453608237"/>
                    </a:ext>
                  </a:extLst>
                </a:gridCol>
                <a:gridCol w="878067">
                  <a:extLst>
                    <a:ext uri="{9D8B030D-6E8A-4147-A177-3AD203B41FA5}">
                      <a16:colId xmlns:a16="http://schemas.microsoft.com/office/drawing/2014/main" val="953413909"/>
                    </a:ext>
                  </a:extLst>
                </a:gridCol>
                <a:gridCol w="878067">
                  <a:extLst>
                    <a:ext uri="{9D8B030D-6E8A-4147-A177-3AD203B41FA5}">
                      <a16:colId xmlns:a16="http://schemas.microsoft.com/office/drawing/2014/main" val="3799193113"/>
                    </a:ext>
                  </a:extLst>
                </a:gridCol>
              </a:tblGrid>
              <a:tr h="296126">
                <a:tc>
                  <a:txBody>
                    <a:bodyPr/>
                    <a:lstStyle/>
                    <a:p>
                      <a:pPr algn="l" fontAlgn="b"/>
                      <a:endParaRPr lang="en-GB" sz="1800" b="1"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800" b="0" i="0" u="none" strike="noStrike" dirty="0">
                          <a:solidFill>
                            <a:srgbClr val="000000"/>
                          </a:solidFill>
                          <a:effectLst/>
                          <a:latin typeface="Calibri" panose="020F0502020204030204" pitchFamily="34" charset="0"/>
                        </a:rPr>
                        <a:t>1990</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800" b="0" i="0" u="none" strike="noStrike" dirty="0">
                          <a:solidFill>
                            <a:srgbClr val="000000"/>
                          </a:solidFill>
                          <a:effectLst/>
                          <a:latin typeface="Calibri" panose="020F0502020204030204" pitchFamily="34" charset="0"/>
                        </a:rPr>
                        <a:t>1995</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800" b="0" i="0" u="none" strike="noStrike" dirty="0">
                          <a:solidFill>
                            <a:srgbClr val="000000"/>
                          </a:solidFill>
                          <a:effectLst/>
                          <a:latin typeface="Calibri" panose="020F0502020204030204" pitchFamily="34" charset="0"/>
                        </a:rPr>
                        <a:t>2000</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800" b="0" i="0" u="none" strike="noStrike" dirty="0">
                          <a:solidFill>
                            <a:srgbClr val="000000"/>
                          </a:solidFill>
                          <a:effectLst/>
                          <a:latin typeface="Calibri" panose="020F0502020204030204" pitchFamily="34" charset="0"/>
                        </a:rPr>
                        <a:t>2005</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800" b="0" i="0" u="none" strike="noStrike" dirty="0">
                          <a:solidFill>
                            <a:srgbClr val="000000"/>
                          </a:solidFill>
                          <a:effectLst/>
                          <a:latin typeface="Calibri" panose="020F0502020204030204" pitchFamily="34" charset="0"/>
                        </a:rPr>
                        <a:t>2010</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800" b="0" i="0" u="none" strike="noStrike" dirty="0">
                          <a:solidFill>
                            <a:srgbClr val="000000"/>
                          </a:solidFill>
                          <a:effectLst/>
                          <a:latin typeface="Calibri" panose="020F0502020204030204" pitchFamily="34" charset="0"/>
                        </a:rPr>
                        <a:t>2015</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800" b="0" i="0" u="none" strike="noStrike" dirty="0">
                          <a:solidFill>
                            <a:srgbClr val="000000"/>
                          </a:solidFill>
                          <a:effectLst/>
                          <a:latin typeface="Calibri" panose="020F0502020204030204" pitchFamily="34" charset="0"/>
                        </a:rPr>
                        <a:t>2020</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800" b="0" i="0" u="none" strike="noStrike" dirty="0">
                          <a:solidFill>
                            <a:srgbClr val="000000"/>
                          </a:solidFill>
                          <a:effectLst/>
                          <a:latin typeface="Calibri" panose="020F0502020204030204" pitchFamily="34" charset="0"/>
                        </a:rPr>
                        <a:t>2023</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9077271"/>
                  </a:ext>
                </a:extLst>
              </a:tr>
              <a:tr h="296126">
                <a:tc>
                  <a:txBody>
                    <a:bodyPr/>
                    <a:lstStyle/>
                    <a:p>
                      <a:pPr algn="l" fontAlgn="b"/>
                      <a:r>
                        <a:rPr lang="en-GB" sz="1800" b="0" i="0" u="none" strike="noStrike" dirty="0">
                          <a:solidFill>
                            <a:schemeClr val="tx1"/>
                          </a:solidFill>
                          <a:effectLst/>
                          <a:latin typeface="Calibri" panose="020F0502020204030204" pitchFamily="34" charset="0"/>
                        </a:rPr>
                        <a:t>Africa</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KE" sz="1800" b="0" i="0" u="none" strike="noStrike" dirty="0">
                          <a:solidFill>
                            <a:schemeClr val="tx1"/>
                          </a:solidFill>
                          <a:effectLst/>
                          <a:latin typeface="Calibri" panose="020F0502020204030204" pitchFamily="34" charset="0"/>
                        </a:rPr>
                        <a:t>6.0</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KE" sz="1800" b="0" i="0" u="none" strike="noStrike" dirty="0">
                          <a:solidFill>
                            <a:schemeClr val="tx1"/>
                          </a:solidFill>
                          <a:effectLst/>
                          <a:latin typeface="Calibri" panose="020F0502020204030204" pitchFamily="34" charset="0"/>
                        </a:rPr>
                        <a:t>6.0</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KE" sz="1800" b="0" i="0" u="none" strike="noStrike" dirty="0">
                          <a:solidFill>
                            <a:schemeClr val="tx1"/>
                          </a:solidFill>
                          <a:effectLst/>
                          <a:latin typeface="Calibri" panose="020F0502020204030204" pitchFamily="34" charset="0"/>
                        </a:rPr>
                        <a:t>6.0</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KE" sz="1800" b="0" i="0" u="none" strike="noStrike" dirty="0">
                          <a:solidFill>
                            <a:schemeClr val="tx1"/>
                          </a:solidFill>
                          <a:effectLst/>
                          <a:latin typeface="Calibri" panose="020F0502020204030204" pitchFamily="34" charset="0"/>
                        </a:rPr>
                        <a:t>5.9</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KE" sz="1800" b="0" i="0" u="none" strike="noStrike" dirty="0">
                          <a:solidFill>
                            <a:schemeClr val="tx1"/>
                          </a:solidFill>
                          <a:effectLst/>
                          <a:latin typeface="Calibri" panose="020F0502020204030204" pitchFamily="34" charset="0"/>
                        </a:rPr>
                        <a:t>5.8</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KE" sz="1800" b="0" i="0" u="none" strike="noStrike">
                          <a:solidFill>
                            <a:schemeClr val="tx1"/>
                          </a:solidFill>
                          <a:effectLst/>
                          <a:latin typeface="Calibri" panose="020F0502020204030204" pitchFamily="34" charset="0"/>
                        </a:rPr>
                        <a:t>5.9</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KE" sz="1800" b="0" i="0" u="none" strike="noStrike">
                          <a:solidFill>
                            <a:schemeClr val="tx1"/>
                          </a:solidFill>
                          <a:effectLst/>
                          <a:latin typeface="Calibri" panose="020F0502020204030204" pitchFamily="34" charset="0"/>
                        </a:rPr>
                        <a:t>6.2</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KE" sz="1800" b="0" i="0" u="none" strike="noStrike" dirty="0">
                          <a:solidFill>
                            <a:schemeClr val="tx1"/>
                          </a:solidFill>
                          <a:effectLst/>
                          <a:latin typeface="Calibri" panose="020F0502020204030204" pitchFamily="34" charset="0"/>
                        </a:rPr>
                        <a:t>6.3</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672573577"/>
                  </a:ext>
                </a:extLst>
              </a:tr>
              <a:tr h="296126">
                <a:tc>
                  <a:txBody>
                    <a:bodyPr/>
                    <a:lstStyle/>
                    <a:p>
                      <a:pPr algn="l" fontAlgn="b"/>
                      <a:r>
                        <a:rPr lang="en-GB" sz="1800" b="0" i="0" u="none" strike="noStrike" dirty="0">
                          <a:solidFill>
                            <a:srgbClr val="000000"/>
                          </a:solidFill>
                          <a:effectLst/>
                          <a:latin typeface="Calibri" panose="020F0502020204030204" pitchFamily="34" charset="0"/>
                        </a:rPr>
                        <a:t>     Eastern Africa</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5.7</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5.5</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5.3</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5.2</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5.0</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5.1</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5.3</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5.3</a:t>
                      </a:r>
                    </a:p>
                  </a:txBody>
                  <a:tcPr marL="7315" marR="7315" marT="7315" marB="0" anchor="b">
                    <a:lnL>
                      <a:noFill/>
                    </a:lnL>
                    <a:lnR>
                      <a:noFill/>
                    </a:lnR>
                    <a:lnT>
                      <a:noFill/>
                    </a:lnT>
                    <a:lnB>
                      <a:noFill/>
                    </a:lnB>
                  </a:tcPr>
                </a:tc>
                <a:extLst>
                  <a:ext uri="{0D108BD9-81ED-4DB2-BD59-A6C34878D82A}">
                    <a16:rowId xmlns:a16="http://schemas.microsoft.com/office/drawing/2014/main" val="1317936848"/>
                  </a:ext>
                </a:extLst>
              </a:tr>
              <a:tr h="296126">
                <a:tc>
                  <a:txBody>
                    <a:bodyPr/>
                    <a:lstStyle/>
                    <a:p>
                      <a:pPr algn="l" fontAlgn="b"/>
                      <a:r>
                        <a:rPr lang="en-GB" sz="1800" b="0" i="0" u="none" strike="noStrike" dirty="0">
                          <a:solidFill>
                            <a:srgbClr val="000000"/>
                          </a:solidFill>
                          <a:effectLst/>
                          <a:latin typeface="Calibri" panose="020F0502020204030204" pitchFamily="34" charset="0"/>
                        </a:rPr>
                        <a:t>     Middle Africa</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5.8</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5.7</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5.8</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5.7</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5.6</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5.6</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5.5</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5.5</a:t>
                      </a:r>
                    </a:p>
                  </a:txBody>
                  <a:tcPr marL="7315" marR="7315" marT="7315" marB="0" anchor="b">
                    <a:lnL>
                      <a:noFill/>
                    </a:lnL>
                    <a:lnR>
                      <a:noFill/>
                    </a:lnR>
                    <a:lnT>
                      <a:noFill/>
                    </a:lnT>
                    <a:lnB>
                      <a:noFill/>
                    </a:lnB>
                  </a:tcPr>
                </a:tc>
                <a:extLst>
                  <a:ext uri="{0D108BD9-81ED-4DB2-BD59-A6C34878D82A}">
                    <a16:rowId xmlns:a16="http://schemas.microsoft.com/office/drawing/2014/main" val="1488653118"/>
                  </a:ext>
                </a:extLst>
              </a:tr>
              <a:tr h="296126">
                <a:tc>
                  <a:txBody>
                    <a:bodyPr/>
                    <a:lstStyle/>
                    <a:p>
                      <a:pPr algn="l" fontAlgn="b"/>
                      <a:r>
                        <a:rPr lang="en-GB" sz="1800" b="0" i="0" u="none" strike="noStrike" dirty="0">
                          <a:solidFill>
                            <a:srgbClr val="000000"/>
                          </a:solidFill>
                          <a:effectLst/>
                          <a:latin typeface="Calibri" panose="020F0502020204030204" pitchFamily="34" charset="0"/>
                        </a:rPr>
                        <a:t>     Southern Africa</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6.8</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7.1</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7.7</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7.8</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7.8</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7.9</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8.8</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9.3</a:t>
                      </a:r>
                    </a:p>
                  </a:txBody>
                  <a:tcPr marL="7315" marR="7315" marT="7315" marB="0" anchor="b">
                    <a:lnL>
                      <a:noFill/>
                    </a:lnL>
                    <a:lnR>
                      <a:noFill/>
                    </a:lnR>
                    <a:lnT>
                      <a:noFill/>
                    </a:lnT>
                    <a:lnB>
                      <a:noFill/>
                    </a:lnB>
                  </a:tcPr>
                </a:tc>
                <a:extLst>
                  <a:ext uri="{0D108BD9-81ED-4DB2-BD59-A6C34878D82A}">
                    <a16:rowId xmlns:a16="http://schemas.microsoft.com/office/drawing/2014/main" val="2111927229"/>
                  </a:ext>
                </a:extLst>
              </a:tr>
              <a:tr h="296126">
                <a:tc>
                  <a:txBody>
                    <a:bodyPr/>
                    <a:lstStyle/>
                    <a:p>
                      <a:pPr algn="l" fontAlgn="b"/>
                      <a:r>
                        <a:rPr lang="en-GB" sz="1800" b="0" i="0" u="none" strike="noStrike">
                          <a:solidFill>
                            <a:srgbClr val="000000"/>
                          </a:solidFill>
                          <a:effectLst/>
                          <a:latin typeface="Calibri" panose="020F0502020204030204" pitchFamily="34" charset="0"/>
                        </a:rPr>
                        <a:t>     Western Africa</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6.1</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5.9</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5.7</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5.7</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5.7</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5.6</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5.5</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5.4</a:t>
                      </a:r>
                    </a:p>
                  </a:txBody>
                  <a:tcPr marL="7315" marR="7315" marT="7315" marB="0" anchor="b">
                    <a:lnL>
                      <a:noFill/>
                    </a:lnL>
                    <a:lnR>
                      <a:noFill/>
                    </a:lnR>
                    <a:lnT>
                      <a:noFill/>
                    </a:lnT>
                    <a:lnB>
                      <a:noFill/>
                    </a:lnB>
                  </a:tcPr>
                </a:tc>
                <a:extLst>
                  <a:ext uri="{0D108BD9-81ED-4DB2-BD59-A6C34878D82A}">
                    <a16:rowId xmlns:a16="http://schemas.microsoft.com/office/drawing/2014/main" val="3142561385"/>
                  </a:ext>
                </a:extLst>
              </a:tr>
              <a:tr h="296126">
                <a:tc>
                  <a:txBody>
                    <a:bodyPr/>
                    <a:lstStyle/>
                    <a:p>
                      <a:pPr algn="l" fontAlgn="b"/>
                      <a:r>
                        <a:rPr lang="en-GB" sz="1800" b="0" i="0" u="none" strike="noStrike">
                          <a:solidFill>
                            <a:srgbClr val="000000"/>
                          </a:solidFill>
                          <a:effectLst/>
                          <a:latin typeface="Calibri" panose="020F0502020204030204" pitchFamily="34" charset="0"/>
                        </a:rPr>
                        <a:t>     Northern Africa</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6.3</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6.6</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6.8</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6.7</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6.7</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7.2</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8.2</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8.8</a:t>
                      </a:r>
                    </a:p>
                  </a:txBody>
                  <a:tcPr marL="7315" marR="7315" marT="7315" marB="0" anchor="b">
                    <a:lnL>
                      <a:noFill/>
                    </a:lnL>
                    <a:lnR>
                      <a:noFill/>
                    </a:lnR>
                    <a:lnT>
                      <a:noFill/>
                    </a:lnT>
                    <a:lnB>
                      <a:noFill/>
                    </a:lnB>
                  </a:tcPr>
                </a:tc>
                <a:extLst>
                  <a:ext uri="{0D108BD9-81ED-4DB2-BD59-A6C34878D82A}">
                    <a16:rowId xmlns:a16="http://schemas.microsoft.com/office/drawing/2014/main" val="2226113226"/>
                  </a:ext>
                </a:extLst>
              </a:tr>
              <a:tr h="296126">
                <a:tc>
                  <a:txBody>
                    <a:bodyPr/>
                    <a:lstStyle/>
                    <a:p>
                      <a:pPr algn="l" fontAlgn="b"/>
                      <a:r>
                        <a:rPr lang="en-GB" sz="1800" b="0" i="0" u="none" strike="noStrike">
                          <a:solidFill>
                            <a:srgbClr val="000000"/>
                          </a:solidFill>
                          <a:effectLst/>
                          <a:latin typeface="Calibri" panose="020F0502020204030204" pitchFamily="34" charset="0"/>
                        </a:rPr>
                        <a:t>Sub-Saharan Africa</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6.0</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5.8</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5.7</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5.7</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5.6</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5.6</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5.6</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5.7</a:t>
                      </a:r>
                    </a:p>
                  </a:txBody>
                  <a:tcPr marL="7315" marR="7315" marT="7315" marB="0" anchor="b">
                    <a:lnL>
                      <a:noFill/>
                    </a:lnL>
                    <a:lnR>
                      <a:noFill/>
                    </a:lnR>
                    <a:lnT>
                      <a:noFill/>
                    </a:lnT>
                    <a:lnB>
                      <a:noFill/>
                    </a:lnB>
                  </a:tcPr>
                </a:tc>
                <a:extLst>
                  <a:ext uri="{0D108BD9-81ED-4DB2-BD59-A6C34878D82A}">
                    <a16:rowId xmlns:a16="http://schemas.microsoft.com/office/drawing/2014/main" val="3126764930"/>
                  </a:ext>
                </a:extLst>
              </a:tr>
              <a:tr h="296126">
                <a:tc>
                  <a:txBody>
                    <a:bodyPr/>
                    <a:lstStyle/>
                    <a:p>
                      <a:pPr algn="l" fontAlgn="b"/>
                      <a:r>
                        <a:rPr lang="en-GB" sz="1800" b="0" i="0" u="none" strike="noStrike">
                          <a:solidFill>
                            <a:srgbClr val="000000"/>
                          </a:solidFill>
                          <a:effectLst/>
                          <a:latin typeface="Calibri" panose="020F0502020204030204" pitchFamily="34" charset="0"/>
                        </a:rPr>
                        <a:t>Low Income Countries</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5.8</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5.8</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5.8</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5.9</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5.8</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5.9</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5.8</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5.9</a:t>
                      </a:r>
                    </a:p>
                  </a:txBody>
                  <a:tcPr marL="7315" marR="7315" marT="7315" marB="0" anchor="b">
                    <a:lnL>
                      <a:noFill/>
                    </a:lnL>
                    <a:lnR>
                      <a:noFill/>
                    </a:lnR>
                    <a:lnT>
                      <a:noFill/>
                    </a:lnT>
                    <a:lnB>
                      <a:noFill/>
                    </a:lnB>
                  </a:tcPr>
                </a:tc>
                <a:extLst>
                  <a:ext uri="{0D108BD9-81ED-4DB2-BD59-A6C34878D82A}">
                    <a16:rowId xmlns:a16="http://schemas.microsoft.com/office/drawing/2014/main" val="1613411267"/>
                  </a:ext>
                </a:extLst>
              </a:tr>
              <a:tr h="296126">
                <a:tc>
                  <a:txBody>
                    <a:bodyPr/>
                    <a:lstStyle/>
                    <a:p>
                      <a:pPr algn="l" fontAlgn="b"/>
                      <a:r>
                        <a:rPr lang="en-GB" sz="1800" b="0" i="0" u="none" strike="noStrike">
                          <a:solidFill>
                            <a:srgbClr val="000000"/>
                          </a:solidFill>
                          <a:effectLst/>
                          <a:latin typeface="Calibri" panose="020F0502020204030204" pitchFamily="34" charset="0"/>
                        </a:rPr>
                        <a:t>More Developed Regions</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18.6</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20.3</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21.3</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22.5</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23.6</a:t>
                      </a:r>
                    </a:p>
                  </a:txBody>
                  <a:tcPr marL="7315" marR="7315" marT="7315" marB="0" anchor="b">
                    <a:lnL>
                      <a:noFill/>
                    </a:lnL>
                    <a:lnR>
                      <a:noFill/>
                    </a:lnR>
                    <a:lnT>
                      <a:noFill/>
                    </a:lnT>
                    <a:lnB>
                      <a:noFill/>
                    </a:lnB>
                  </a:tcPr>
                </a:tc>
                <a:tc>
                  <a:txBody>
                    <a:bodyPr/>
                    <a:lstStyle/>
                    <a:p>
                      <a:pPr algn="r" fontAlgn="b"/>
                      <a:r>
                        <a:rPr lang="en-KE" sz="1800" b="0" i="0" u="none" strike="noStrike">
                          <a:solidFill>
                            <a:srgbClr val="000000"/>
                          </a:solidFill>
                          <a:effectLst/>
                          <a:latin typeface="Calibri" panose="020F0502020204030204" pitchFamily="34" charset="0"/>
                        </a:rPr>
                        <a:t>26.6</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29.6</a:t>
                      </a:r>
                    </a:p>
                  </a:txBody>
                  <a:tcPr marL="7315" marR="7315" marT="7315" marB="0" anchor="b">
                    <a:lnL>
                      <a:noFill/>
                    </a:lnL>
                    <a:lnR>
                      <a:noFill/>
                    </a:lnR>
                    <a:lnT>
                      <a:noFill/>
                    </a:lnT>
                    <a:lnB>
                      <a:noFill/>
                    </a:lnB>
                  </a:tcPr>
                </a:tc>
                <a:tc>
                  <a:txBody>
                    <a:bodyPr/>
                    <a:lstStyle/>
                    <a:p>
                      <a:pPr algn="r" fontAlgn="b"/>
                      <a:r>
                        <a:rPr lang="en-KE" sz="1800" b="0" i="0" u="none" strike="noStrike" dirty="0">
                          <a:solidFill>
                            <a:srgbClr val="000000"/>
                          </a:solidFill>
                          <a:effectLst/>
                          <a:latin typeface="Calibri" panose="020F0502020204030204" pitchFamily="34" charset="0"/>
                        </a:rPr>
                        <a:t>31.5</a:t>
                      </a:r>
                    </a:p>
                  </a:txBody>
                  <a:tcPr marL="7315" marR="7315" marT="7315" marB="0" anchor="b">
                    <a:lnL>
                      <a:noFill/>
                    </a:lnL>
                    <a:lnR>
                      <a:noFill/>
                    </a:lnR>
                    <a:lnT>
                      <a:noFill/>
                    </a:lnT>
                    <a:lnB>
                      <a:noFill/>
                    </a:lnB>
                  </a:tcPr>
                </a:tc>
                <a:extLst>
                  <a:ext uri="{0D108BD9-81ED-4DB2-BD59-A6C34878D82A}">
                    <a16:rowId xmlns:a16="http://schemas.microsoft.com/office/drawing/2014/main" val="2552959566"/>
                  </a:ext>
                </a:extLst>
              </a:tr>
              <a:tr h="296126">
                <a:tc>
                  <a:txBody>
                    <a:bodyPr/>
                    <a:lstStyle/>
                    <a:p>
                      <a:pPr algn="l" fontAlgn="b"/>
                      <a:r>
                        <a:rPr lang="en-GB" sz="1800" b="0" i="0" u="none" strike="noStrike" dirty="0">
                          <a:solidFill>
                            <a:schemeClr val="tx1"/>
                          </a:solidFill>
                          <a:effectLst/>
                          <a:latin typeface="Calibri" panose="020F0502020204030204" pitchFamily="34" charset="0"/>
                        </a:rPr>
                        <a:t>World</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800" b="0" i="0" u="none" strike="noStrike" dirty="0">
                          <a:solidFill>
                            <a:schemeClr val="tx1"/>
                          </a:solidFill>
                          <a:effectLst/>
                          <a:latin typeface="Calibri" panose="020F0502020204030204" pitchFamily="34" charset="0"/>
                        </a:rPr>
                        <a:t>10.0</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800" b="0" i="0" u="none" strike="noStrike" dirty="0">
                          <a:solidFill>
                            <a:schemeClr val="tx1"/>
                          </a:solidFill>
                          <a:effectLst/>
                          <a:latin typeface="Calibri" panose="020F0502020204030204" pitchFamily="34" charset="0"/>
                        </a:rPr>
                        <a:t>10.5</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800" b="0" i="0" u="none" strike="noStrike" dirty="0">
                          <a:solidFill>
                            <a:schemeClr val="tx1"/>
                          </a:solidFill>
                          <a:effectLst/>
                          <a:latin typeface="Calibri" panose="020F0502020204030204" pitchFamily="34" charset="0"/>
                        </a:rPr>
                        <a:t>10.9</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800" b="0" i="0" u="none" strike="noStrike" dirty="0">
                          <a:solidFill>
                            <a:schemeClr val="tx1"/>
                          </a:solidFill>
                          <a:effectLst/>
                          <a:latin typeface="Calibri" panose="020F0502020204030204" pitchFamily="34" charset="0"/>
                        </a:rPr>
                        <a:t>11.3</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800" b="0" i="0" u="none" strike="noStrike" dirty="0">
                          <a:solidFill>
                            <a:schemeClr val="tx1"/>
                          </a:solidFill>
                          <a:effectLst/>
                          <a:latin typeface="Calibri" panose="020F0502020204030204" pitchFamily="34" charset="0"/>
                        </a:rPr>
                        <a:t>11.6</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800" b="0" i="0" u="none" strike="noStrike" dirty="0">
                          <a:solidFill>
                            <a:schemeClr val="tx1"/>
                          </a:solidFill>
                          <a:effectLst/>
                          <a:latin typeface="Calibri" panose="020F0502020204030204" pitchFamily="34" charset="0"/>
                        </a:rPr>
                        <a:t>12.7</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800" b="0" i="0" u="none" strike="noStrike" dirty="0">
                          <a:solidFill>
                            <a:schemeClr val="tx1"/>
                          </a:solidFill>
                          <a:effectLst/>
                          <a:latin typeface="Calibri" panose="020F0502020204030204" pitchFamily="34" charset="0"/>
                        </a:rPr>
                        <a:t>14.4</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KE" sz="1800" b="0" i="0" u="none" strike="noStrike" dirty="0">
                          <a:solidFill>
                            <a:schemeClr val="tx1"/>
                          </a:solidFill>
                          <a:effectLst/>
                          <a:latin typeface="Calibri" panose="020F0502020204030204" pitchFamily="34" charset="0"/>
                        </a:rPr>
                        <a:t>15.4</a:t>
                      </a:r>
                    </a:p>
                  </a:txBody>
                  <a:tcPr marL="7315" marR="7315" marT="731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1241257"/>
                  </a:ext>
                </a:extLst>
              </a:tr>
            </a:tbl>
          </a:graphicData>
        </a:graphic>
      </p:graphicFrame>
      <p:sp>
        <p:nvSpPr>
          <p:cNvPr id="5" name="Rectangle 1">
            <a:extLst>
              <a:ext uri="{FF2B5EF4-FFF2-40B4-BE49-F238E27FC236}">
                <a16:creationId xmlns:a16="http://schemas.microsoft.com/office/drawing/2014/main" id="{43CC08E7-929F-453E-9B8A-A85F67C2898D}"/>
              </a:ext>
            </a:extLst>
          </p:cNvPr>
          <p:cNvSpPr>
            <a:spLocks noChangeArrowheads="1"/>
          </p:cNvSpPr>
          <p:nvPr/>
        </p:nvSpPr>
        <p:spPr bwMode="auto">
          <a:xfrm>
            <a:off x="838200" y="5402547"/>
            <a:ext cx="940937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GB" altLang="en-KE"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Source: </a:t>
            </a:r>
            <a:r>
              <a:rPr lang="en-GB" altLang="en-KE" dirty="0">
                <a:ea typeface="Times New Roman" panose="02020603050405020304" pitchFamily="18" charset="0"/>
                <a:cs typeface="Times New Roman" panose="02020603050405020304" pitchFamily="18" charset="0"/>
              </a:rPr>
              <a:t>World Population Prospects 2024, </a:t>
            </a:r>
            <a:r>
              <a:rPr kumimoji="0" lang="en-GB" altLang="en-KE"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United Nations</a:t>
            </a:r>
            <a:endParaRPr kumimoji="0" lang="en-GB" altLang="en-KE"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KE" b="0" i="0" u="none" strike="noStrike" cap="none" normalizeH="0" baseline="0" dirty="0">
                <a:ln>
                  <a:noFill/>
                </a:ln>
                <a:solidFill>
                  <a:schemeClr val="tx1"/>
                </a:solidFill>
                <a:effectLst/>
                <a:ea typeface="Times New Roman" panose="02020603050405020304" pitchFamily="18" charset="0"/>
              </a:rPr>
              <a:t>Note: Old-age dependency ratio is the ratio of population aged 65+ per 100 population age 15-64.</a:t>
            </a:r>
            <a:r>
              <a:rPr kumimoji="0" lang="en-GB" altLang="en-KE" b="0" i="0" u="none" strike="noStrike" cap="none" normalizeH="0" baseline="0" dirty="0">
                <a:ln>
                  <a:noFill/>
                </a:ln>
                <a:solidFill>
                  <a:schemeClr val="tx1"/>
                </a:solidFill>
                <a:effectLst/>
              </a:rPr>
              <a:t> </a:t>
            </a:r>
          </a:p>
        </p:txBody>
      </p:sp>
      <p:sp>
        <p:nvSpPr>
          <p:cNvPr id="6" name="Rectangle 5">
            <a:extLst>
              <a:ext uri="{FF2B5EF4-FFF2-40B4-BE49-F238E27FC236}">
                <a16:creationId xmlns:a16="http://schemas.microsoft.com/office/drawing/2014/main" id="{942298C6-5AC7-4A3E-8CD9-FC013AE2DF2F}"/>
              </a:ext>
            </a:extLst>
          </p:cNvPr>
          <p:cNvSpPr/>
          <p:nvPr/>
        </p:nvSpPr>
        <p:spPr>
          <a:xfrm>
            <a:off x="907773" y="1805681"/>
            <a:ext cx="4397829" cy="430887"/>
          </a:xfrm>
          <a:prstGeom prst="rect">
            <a:avLst/>
          </a:prstGeom>
        </p:spPr>
        <p:txBody>
          <a:bodyPr wrap="square">
            <a:spAutoFit/>
          </a:bodyPr>
          <a:lstStyle/>
          <a:p>
            <a:r>
              <a:rPr lang="en-GB" sz="2200" dirty="0">
                <a:solidFill>
                  <a:srgbClr val="0070C0"/>
                </a:solidFill>
              </a:rPr>
              <a:t>Table 7</a:t>
            </a:r>
            <a:r>
              <a:rPr lang="en-GB" sz="2200" dirty="0">
                <a:solidFill>
                  <a:srgbClr val="0070C0"/>
                </a:solidFill>
                <a:ea typeface="Times New Roman" panose="02020603050405020304" pitchFamily="18" charset="0"/>
              </a:rPr>
              <a:t>: Old-age dependency ratio</a:t>
            </a:r>
            <a:endParaRPr lang="en-KE" sz="2200" dirty="0">
              <a:solidFill>
                <a:srgbClr val="0070C0"/>
              </a:solidFill>
            </a:endParaRPr>
          </a:p>
        </p:txBody>
      </p:sp>
      <p:sp>
        <p:nvSpPr>
          <p:cNvPr id="3" name="Rectangle 2">
            <a:extLst>
              <a:ext uri="{FF2B5EF4-FFF2-40B4-BE49-F238E27FC236}">
                <a16:creationId xmlns:a16="http://schemas.microsoft.com/office/drawing/2014/main" id="{E883EB46-9D39-4B61-BA67-6B87F9C8AD59}"/>
              </a:ext>
            </a:extLst>
          </p:cNvPr>
          <p:cNvSpPr/>
          <p:nvPr/>
        </p:nvSpPr>
        <p:spPr>
          <a:xfrm>
            <a:off x="1003852" y="2514601"/>
            <a:ext cx="9755414" cy="218661"/>
          </a:xfrm>
          <a:prstGeom prst="rect">
            <a:avLst/>
          </a:prstGeom>
          <a:solidFill>
            <a:srgbClr val="FF0000">
              <a:alpha val="1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
        <p:nvSpPr>
          <p:cNvPr id="7" name="Rectangle 6">
            <a:extLst>
              <a:ext uri="{FF2B5EF4-FFF2-40B4-BE49-F238E27FC236}">
                <a16:creationId xmlns:a16="http://schemas.microsoft.com/office/drawing/2014/main" id="{EA8B2698-B8B0-491A-9256-6DB48E4FA503}"/>
              </a:ext>
            </a:extLst>
          </p:cNvPr>
          <p:cNvSpPr/>
          <p:nvPr/>
        </p:nvSpPr>
        <p:spPr>
          <a:xfrm>
            <a:off x="1007167" y="5171655"/>
            <a:ext cx="9762038" cy="218661"/>
          </a:xfrm>
          <a:prstGeom prst="rect">
            <a:avLst/>
          </a:prstGeom>
          <a:solidFill>
            <a:srgbClr val="FF0000">
              <a:alpha val="1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Tree>
    <p:extLst>
      <p:ext uri="{BB962C8B-B14F-4D97-AF65-F5344CB8AC3E}">
        <p14:creationId xmlns:p14="http://schemas.microsoft.com/office/powerpoint/2010/main" val="4005316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EA4497-0328-43AB-95CF-EBFDA633E97F}"/>
              </a:ext>
            </a:extLst>
          </p:cNvPr>
          <p:cNvSpPr>
            <a:spLocks noGrp="1"/>
          </p:cNvSpPr>
          <p:nvPr>
            <p:ph idx="1"/>
          </p:nvPr>
        </p:nvSpPr>
        <p:spPr>
          <a:xfrm>
            <a:off x="838200" y="349492"/>
            <a:ext cx="10515600" cy="6321896"/>
          </a:xfrm>
        </p:spPr>
        <p:txBody>
          <a:bodyPr>
            <a:noAutofit/>
          </a:bodyPr>
          <a:lstStyle/>
          <a:p>
            <a:pPr marL="0" indent="0">
              <a:lnSpc>
                <a:spcPct val="100000"/>
              </a:lnSpc>
              <a:buNone/>
            </a:pPr>
            <a:r>
              <a:rPr lang="en-US" sz="2500" dirty="0">
                <a:solidFill>
                  <a:srgbClr val="0070C0"/>
                </a:solidFill>
              </a:rPr>
              <a:t>(ii). Advances in technology and innovations</a:t>
            </a:r>
          </a:p>
          <a:p>
            <a:pPr>
              <a:lnSpc>
                <a:spcPct val="100000"/>
              </a:lnSpc>
            </a:pPr>
            <a:r>
              <a:rPr lang="en-US" sz="2500" dirty="0"/>
              <a:t>Use of technology in pensions regulation and management through innovation and digitization.</a:t>
            </a:r>
          </a:p>
          <a:p>
            <a:pPr>
              <a:lnSpc>
                <a:spcPct val="100000"/>
              </a:lnSpc>
            </a:pPr>
            <a:r>
              <a:rPr lang="en-US" sz="2500" dirty="0"/>
              <a:t>High adoption of mobile technology in African countries (mobile penetration rate est. at 50% by 2030 – GSMA 2023). =&gt; can be harnessed to increase coverage of pensions, especially in the informal sector.</a:t>
            </a:r>
          </a:p>
          <a:p>
            <a:pPr marL="0" indent="0">
              <a:lnSpc>
                <a:spcPct val="100000"/>
              </a:lnSpc>
              <a:buNone/>
            </a:pPr>
            <a:r>
              <a:rPr lang="en-US" sz="2500" dirty="0">
                <a:solidFill>
                  <a:srgbClr val="0070C0"/>
                </a:solidFill>
              </a:rPr>
              <a:t>(iii). Financial services integration</a:t>
            </a:r>
          </a:p>
          <a:p>
            <a:pPr>
              <a:lnSpc>
                <a:spcPct val="100000"/>
              </a:lnSpc>
            </a:pPr>
            <a:r>
              <a:rPr lang="en-US" sz="2500" dirty="0"/>
              <a:t>Allows for bundling of pension with other financial products e.g. insurance and pension. Requires increased awareness on pensions.</a:t>
            </a:r>
          </a:p>
          <a:p>
            <a:pPr marL="0" indent="0">
              <a:lnSpc>
                <a:spcPct val="100000"/>
              </a:lnSpc>
              <a:buNone/>
            </a:pPr>
            <a:r>
              <a:rPr lang="en-US" sz="2500" dirty="0">
                <a:solidFill>
                  <a:srgbClr val="0070C0"/>
                </a:solidFill>
              </a:rPr>
              <a:t>(iv). </a:t>
            </a:r>
            <a:r>
              <a:rPr lang="en-GB" sz="2500" dirty="0">
                <a:solidFill>
                  <a:srgbClr val="0070C0"/>
                </a:solidFill>
              </a:rPr>
              <a:t>Resource and capacity constraints on infrastructure financing</a:t>
            </a:r>
            <a:endParaRPr lang="en-GB" sz="2500" dirty="0"/>
          </a:p>
          <a:p>
            <a:pPr>
              <a:lnSpc>
                <a:spcPct val="100000"/>
              </a:lnSpc>
            </a:pPr>
            <a:r>
              <a:rPr lang="en-GB" sz="2500" dirty="0"/>
              <a:t>Pension funds can provide long-term investment resources given their long-term investment horizon.</a:t>
            </a:r>
          </a:p>
          <a:p>
            <a:pPr>
              <a:lnSpc>
                <a:spcPct val="100000"/>
              </a:lnSpc>
            </a:pPr>
            <a:r>
              <a:rPr lang="en-GB" sz="2500" dirty="0"/>
              <a:t>This can be by directly investing in projects and infrastructure funds/bonds; or indirectly through listed equity, debt and co-investments. </a:t>
            </a:r>
          </a:p>
        </p:txBody>
      </p:sp>
    </p:spTree>
    <p:extLst>
      <p:ext uri="{BB962C8B-B14F-4D97-AF65-F5344CB8AC3E}">
        <p14:creationId xmlns:p14="http://schemas.microsoft.com/office/powerpoint/2010/main" val="5016326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876D6-3DBA-4A5D-9FBF-0C83579A161E}"/>
              </a:ext>
            </a:extLst>
          </p:cNvPr>
          <p:cNvSpPr>
            <a:spLocks noGrp="1"/>
          </p:cNvSpPr>
          <p:nvPr>
            <p:ph type="title"/>
          </p:nvPr>
        </p:nvSpPr>
        <p:spPr>
          <a:xfrm>
            <a:off x="838200" y="214603"/>
            <a:ext cx="10515600" cy="727789"/>
          </a:xfrm>
        </p:spPr>
        <p:txBody>
          <a:bodyPr>
            <a:normAutofit/>
          </a:bodyPr>
          <a:lstStyle/>
          <a:p>
            <a:r>
              <a:rPr lang="en-US" sz="4100" dirty="0">
                <a:solidFill>
                  <a:schemeClr val="accent1">
                    <a:lumMod val="75000"/>
                  </a:schemeClr>
                </a:solidFill>
              </a:rPr>
              <a:t>5. Challenges to pensions development</a:t>
            </a:r>
            <a:endParaRPr lang="en-KE" sz="4100" dirty="0">
              <a:solidFill>
                <a:schemeClr val="accent1">
                  <a:lumMod val="75000"/>
                </a:schemeClr>
              </a:solidFill>
            </a:endParaRPr>
          </a:p>
        </p:txBody>
      </p:sp>
      <p:sp>
        <p:nvSpPr>
          <p:cNvPr id="3" name="Content Placeholder 2">
            <a:extLst>
              <a:ext uri="{FF2B5EF4-FFF2-40B4-BE49-F238E27FC236}">
                <a16:creationId xmlns:a16="http://schemas.microsoft.com/office/drawing/2014/main" id="{46EA4497-0328-43AB-95CF-EBFDA633E97F}"/>
              </a:ext>
            </a:extLst>
          </p:cNvPr>
          <p:cNvSpPr>
            <a:spLocks noGrp="1"/>
          </p:cNvSpPr>
          <p:nvPr>
            <p:ph idx="1"/>
          </p:nvPr>
        </p:nvSpPr>
        <p:spPr>
          <a:xfrm>
            <a:off x="838200" y="1073021"/>
            <a:ext cx="10515600" cy="5570376"/>
          </a:xfrm>
        </p:spPr>
        <p:txBody>
          <a:bodyPr>
            <a:noAutofit/>
          </a:bodyPr>
          <a:lstStyle/>
          <a:p>
            <a:pPr marL="0" indent="0">
              <a:spcBef>
                <a:spcPts val="1200"/>
              </a:spcBef>
              <a:spcAft>
                <a:spcPts val="200"/>
              </a:spcAft>
              <a:buNone/>
            </a:pPr>
            <a:r>
              <a:rPr lang="en-US" sz="2600" dirty="0">
                <a:solidFill>
                  <a:srgbClr val="0070C0"/>
                </a:solidFill>
              </a:rPr>
              <a:t>(</a:t>
            </a:r>
            <a:r>
              <a:rPr lang="en-US" sz="2600" dirty="0" err="1">
                <a:solidFill>
                  <a:srgbClr val="0070C0"/>
                </a:solidFill>
              </a:rPr>
              <a:t>i</a:t>
            </a:r>
            <a:r>
              <a:rPr lang="en-US" sz="2600" dirty="0">
                <a:solidFill>
                  <a:srgbClr val="0070C0"/>
                </a:solidFill>
              </a:rPr>
              <a:t>). Low financial literacy rates </a:t>
            </a:r>
            <a:r>
              <a:rPr lang="en-US" sz="2600" dirty="0"/>
              <a:t>– Limited knowledge of pension products and awareness on retirement savings. </a:t>
            </a:r>
          </a:p>
          <a:p>
            <a:pPr>
              <a:spcBef>
                <a:spcPts val="1200"/>
              </a:spcBef>
              <a:spcAft>
                <a:spcPts val="200"/>
              </a:spcAft>
            </a:pPr>
            <a:r>
              <a:rPr lang="en-US" sz="2600" dirty="0"/>
              <a:t>=&gt; Affects access and usage of financial products =&gt; low pension uptake. </a:t>
            </a:r>
          </a:p>
          <a:p>
            <a:pPr marL="0" indent="0">
              <a:spcBef>
                <a:spcPts val="1200"/>
              </a:spcBef>
              <a:spcAft>
                <a:spcPts val="200"/>
              </a:spcAft>
              <a:buNone/>
            </a:pPr>
            <a:r>
              <a:rPr lang="en-GB" sz="2600" dirty="0">
                <a:solidFill>
                  <a:srgbClr val="0070C0"/>
                </a:solidFill>
              </a:rPr>
              <a:t>(ii). High levels of unemployment and informality</a:t>
            </a:r>
          </a:p>
          <a:p>
            <a:pPr>
              <a:spcBef>
                <a:spcPts val="1200"/>
              </a:spcBef>
              <a:spcAft>
                <a:spcPts val="200"/>
              </a:spcAft>
            </a:pPr>
            <a:r>
              <a:rPr lang="en-GB" sz="2600" dirty="0"/>
              <a:t> =&gt; Low incomes hence inability to mobilize considerable savings that can be used to support economic activities.</a:t>
            </a:r>
          </a:p>
          <a:p>
            <a:pPr marL="0" indent="0">
              <a:lnSpc>
                <a:spcPct val="114000"/>
              </a:lnSpc>
              <a:spcBef>
                <a:spcPts val="1200"/>
              </a:spcBef>
              <a:spcAft>
                <a:spcPts val="200"/>
              </a:spcAft>
              <a:buNone/>
            </a:pPr>
            <a:r>
              <a:rPr lang="en-GB" sz="2600" dirty="0">
                <a:solidFill>
                  <a:srgbClr val="0070C0"/>
                </a:solidFill>
              </a:rPr>
              <a:t>(iii). Restrictive regulatory environment</a:t>
            </a:r>
            <a:r>
              <a:rPr lang="en-GB" sz="2600" dirty="0"/>
              <a:t> – may not be supportive of pension innovation and growth. </a:t>
            </a:r>
          </a:p>
          <a:p>
            <a:pPr>
              <a:lnSpc>
                <a:spcPct val="114000"/>
              </a:lnSpc>
              <a:spcBef>
                <a:spcPts val="1200"/>
              </a:spcBef>
              <a:spcAft>
                <a:spcPts val="200"/>
              </a:spcAft>
            </a:pPr>
            <a:r>
              <a:rPr lang="en-GB" sz="2600" dirty="0"/>
              <a:t>=&gt; e.g. restrictions on type and investment to be held in various asset classes - limits diversification and returns generated. </a:t>
            </a:r>
          </a:p>
          <a:p>
            <a:pPr>
              <a:lnSpc>
                <a:spcPct val="114000"/>
              </a:lnSpc>
              <a:spcBef>
                <a:spcPts val="1200"/>
              </a:spcBef>
              <a:spcAft>
                <a:spcPts val="200"/>
              </a:spcAft>
            </a:pPr>
            <a:r>
              <a:rPr lang="en-GB" sz="2600" dirty="0"/>
              <a:t>Most pension policies do not guarantee universal pension systems;</a:t>
            </a:r>
          </a:p>
        </p:txBody>
      </p:sp>
    </p:spTree>
    <p:extLst>
      <p:ext uri="{BB962C8B-B14F-4D97-AF65-F5344CB8AC3E}">
        <p14:creationId xmlns:p14="http://schemas.microsoft.com/office/powerpoint/2010/main" val="26760593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EA4497-0328-43AB-95CF-EBFDA633E97F}"/>
              </a:ext>
            </a:extLst>
          </p:cNvPr>
          <p:cNvSpPr>
            <a:spLocks noGrp="1"/>
          </p:cNvSpPr>
          <p:nvPr>
            <p:ph idx="1"/>
          </p:nvPr>
        </p:nvSpPr>
        <p:spPr>
          <a:xfrm>
            <a:off x="838200" y="506895"/>
            <a:ext cx="10515600" cy="6182139"/>
          </a:xfrm>
        </p:spPr>
        <p:txBody>
          <a:bodyPr>
            <a:noAutofit/>
          </a:bodyPr>
          <a:lstStyle/>
          <a:p>
            <a:pPr marL="0" indent="0">
              <a:lnSpc>
                <a:spcPct val="100000"/>
              </a:lnSpc>
              <a:spcBef>
                <a:spcPts val="1200"/>
              </a:spcBef>
              <a:spcAft>
                <a:spcPts val="200"/>
              </a:spcAft>
              <a:buNone/>
            </a:pPr>
            <a:r>
              <a:rPr lang="en-US" sz="2600" dirty="0">
                <a:solidFill>
                  <a:srgbClr val="0070C0"/>
                </a:solidFill>
              </a:rPr>
              <a:t>(iv). Fiscal/budgetary constraints </a:t>
            </a:r>
            <a:r>
              <a:rPr lang="en-US" sz="2600" dirty="0"/>
              <a:t>- </a:t>
            </a:r>
            <a:r>
              <a:rPr lang="en-GB" sz="2600" dirty="0"/>
              <a:t>Most public pensions are financed by revenues, which leads to fiscal constraints due to competing budgetary needs, limiting adoption of universal pension systems.</a:t>
            </a:r>
            <a:endParaRPr lang="en-US" sz="2600" dirty="0"/>
          </a:p>
          <a:p>
            <a:pPr marL="0" indent="0">
              <a:lnSpc>
                <a:spcPct val="100000"/>
              </a:lnSpc>
              <a:spcBef>
                <a:spcPts val="1200"/>
              </a:spcBef>
              <a:spcAft>
                <a:spcPts val="200"/>
              </a:spcAft>
              <a:buNone/>
            </a:pPr>
            <a:r>
              <a:rPr lang="en-US" sz="2600" dirty="0">
                <a:solidFill>
                  <a:srgbClr val="0070C0"/>
                </a:solidFill>
              </a:rPr>
              <a:t>(v). Cybersecurity and technology-related risks</a:t>
            </a:r>
            <a:r>
              <a:rPr lang="en-US" sz="2600" dirty="0"/>
              <a:t> - Use of technology in pension management and adopting technology-driven pension products increase the risk of cyber security; risk of down-time due to unreliable infrastructure etc.</a:t>
            </a:r>
          </a:p>
          <a:p>
            <a:pPr marL="0" indent="0">
              <a:lnSpc>
                <a:spcPct val="100000"/>
              </a:lnSpc>
              <a:spcBef>
                <a:spcPts val="1200"/>
              </a:spcBef>
              <a:spcAft>
                <a:spcPts val="200"/>
              </a:spcAft>
              <a:buNone/>
            </a:pPr>
            <a:r>
              <a:rPr lang="en-US" sz="2600" dirty="0">
                <a:solidFill>
                  <a:srgbClr val="0070C0"/>
                </a:solidFill>
              </a:rPr>
              <a:t>(vi). Intergenerational family structures</a:t>
            </a:r>
            <a:r>
              <a:rPr lang="en-US" sz="2600" dirty="0"/>
              <a:t> – leads to low or no savings;</a:t>
            </a:r>
          </a:p>
          <a:p>
            <a:pPr marL="0" indent="0">
              <a:lnSpc>
                <a:spcPct val="100000"/>
              </a:lnSpc>
              <a:spcBef>
                <a:spcPts val="1200"/>
              </a:spcBef>
              <a:spcAft>
                <a:spcPts val="200"/>
              </a:spcAft>
              <a:buNone/>
            </a:pPr>
            <a:r>
              <a:rPr lang="en-US" sz="2600" dirty="0">
                <a:solidFill>
                  <a:srgbClr val="0070C0"/>
                </a:solidFill>
              </a:rPr>
              <a:t>(vii). Climate change risk</a:t>
            </a:r>
            <a:r>
              <a:rPr lang="en-US" sz="2600" dirty="0"/>
              <a:t> - Increase in climate-related risk due to extreme and unpredictable weather conditions;</a:t>
            </a:r>
          </a:p>
          <a:p>
            <a:pPr>
              <a:lnSpc>
                <a:spcPct val="100000"/>
              </a:lnSpc>
              <a:spcBef>
                <a:spcPts val="1200"/>
              </a:spcBef>
              <a:spcAft>
                <a:spcPts val="200"/>
              </a:spcAft>
            </a:pPr>
            <a:r>
              <a:rPr lang="en-US" sz="2600" dirty="0"/>
              <a:t>=&gt; Extreme weather effects lead to resource competition, displacement, loss of livelihoods, increase investment risk and may have high fiscal costs.</a:t>
            </a:r>
          </a:p>
          <a:p>
            <a:pPr marL="0" indent="0">
              <a:lnSpc>
                <a:spcPct val="100000"/>
              </a:lnSpc>
              <a:spcBef>
                <a:spcPts val="1200"/>
              </a:spcBef>
              <a:spcAft>
                <a:spcPts val="200"/>
              </a:spcAft>
              <a:buNone/>
            </a:pPr>
            <a:r>
              <a:rPr lang="en-US" sz="2600" dirty="0">
                <a:solidFill>
                  <a:srgbClr val="0070C0"/>
                </a:solidFill>
              </a:rPr>
              <a:t>(viii). Data limitations/requirements</a:t>
            </a:r>
            <a:r>
              <a:rPr lang="en-US" sz="2600" dirty="0"/>
              <a:t> - Data informs policy actions/decisions (regulators) and helps drive product innovation (providers). </a:t>
            </a:r>
          </a:p>
        </p:txBody>
      </p:sp>
    </p:spTree>
    <p:extLst>
      <p:ext uri="{BB962C8B-B14F-4D97-AF65-F5344CB8AC3E}">
        <p14:creationId xmlns:p14="http://schemas.microsoft.com/office/powerpoint/2010/main" val="26643791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4B5C9-3A44-4D16-94B7-97C6F75AE3FD}"/>
              </a:ext>
            </a:extLst>
          </p:cNvPr>
          <p:cNvSpPr>
            <a:spLocks noGrp="1"/>
          </p:cNvSpPr>
          <p:nvPr>
            <p:ph type="ctrTitle"/>
          </p:nvPr>
        </p:nvSpPr>
        <p:spPr/>
        <p:txBody>
          <a:bodyPr/>
          <a:lstStyle/>
          <a:p>
            <a:r>
              <a:rPr lang="en-US" dirty="0"/>
              <a:t>Thank You</a:t>
            </a:r>
            <a:endParaRPr lang="en-KE" dirty="0"/>
          </a:p>
        </p:txBody>
      </p:sp>
    </p:spTree>
    <p:extLst>
      <p:ext uri="{BB962C8B-B14F-4D97-AF65-F5344CB8AC3E}">
        <p14:creationId xmlns:p14="http://schemas.microsoft.com/office/powerpoint/2010/main" val="1912631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0123"/>
            <a:ext cx="10515600" cy="764276"/>
          </a:xfrm>
        </p:spPr>
        <p:txBody>
          <a:bodyPr>
            <a:normAutofit/>
          </a:bodyPr>
          <a:lstStyle/>
          <a:p>
            <a:r>
              <a:rPr lang="en-GB" dirty="0">
                <a:solidFill>
                  <a:schemeClr val="accent1">
                    <a:lumMod val="75000"/>
                  </a:schemeClr>
                </a:solidFill>
              </a:rPr>
              <a:t>1. Introduction</a:t>
            </a:r>
          </a:p>
        </p:txBody>
      </p:sp>
      <p:sp>
        <p:nvSpPr>
          <p:cNvPr id="3" name="Content Placeholder 2"/>
          <p:cNvSpPr>
            <a:spLocks noGrp="1"/>
          </p:cNvSpPr>
          <p:nvPr>
            <p:ph idx="1"/>
          </p:nvPr>
        </p:nvSpPr>
        <p:spPr>
          <a:xfrm>
            <a:off x="838200" y="914400"/>
            <a:ext cx="10515600" cy="5704764"/>
          </a:xfrm>
        </p:spPr>
        <p:txBody>
          <a:bodyPr>
            <a:noAutofit/>
          </a:bodyPr>
          <a:lstStyle/>
          <a:p>
            <a:pPr>
              <a:lnSpc>
                <a:spcPct val="100000"/>
              </a:lnSpc>
              <a:spcBef>
                <a:spcPts val="1200"/>
              </a:spcBef>
            </a:pPr>
            <a:r>
              <a:rPr lang="en-GB" sz="2500" dirty="0"/>
              <a:t>Social pension provides social protection for the elderly, ensures some level of basic income, redistributes income among generations and provide insurance (</a:t>
            </a:r>
            <a:r>
              <a:rPr lang="en-GB" sz="2500" dirty="0" err="1"/>
              <a:t>Juergens</a:t>
            </a:r>
            <a:r>
              <a:rPr lang="en-GB" sz="2500" dirty="0"/>
              <a:t> and Galvani, 2020). </a:t>
            </a:r>
          </a:p>
          <a:p>
            <a:pPr>
              <a:lnSpc>
                <a:spcPct val="100000"/>
              </a:lnSpc>
              <a:spcBef>
                <a:spcPts val="1200"/>
              </a:spcBef>
            </a:pPr>
            <a:r>
              <a:rPr lang="en-GB" sz="2500" dirty="0"/>
              <a:t>Pensions for the elderly is the most common form of social protection in the world; 77.5% of people above retirement age receive some form of old-age pension (ILO, 2021).</a:t>
            </a:r>
          </a:p>
          <a:p>
            <a:pPr>
              <a:lnSpc>
                <a:spcPct val="100000"/>
              </a:lnSpc>
              <a:spcBef>
                <a:spcPts val="1200"/>
              </a:spcBef>
            </a:pPr>
            <a:r>
              <a:rPr lang="en-GB" sz="2500" dirty="0"/>
              <a:t>Old-age social pension provides an alternative source of income for elderly people not covered by contributory schemes (World Bank, 2018). </a:t>
            </a:r>
          </a:p>
          <a:p>
            <a:pPr>
              <a:lnSpc>
                <a:spcPct val="100000"/>
              </a:lnSpc>
              <a:spcBef>
                <a:spcPts val="1200"/>
              </a:spcBef>
            </a:pPr>
            <a:r>
              <a:rPr lang="en-GB" sz="2500" dirty="0"/>
              <a:t>Only 32.5% of the working-age population contribute to a pension scheme globally (SSA - 6.1%); labour force contribution is at 53.7%, compared to only 8.9% in SSA (ILO, 2021).</a:t>
            </a:r>
          </a:p>
          <a:p>
            <a:pPr>
              <a:lnSpc>
                <a:spcPct val="100000"/>
              </a:lnSpc>
              <a:spcBef>
                <a:spcPts val="1200"/>
              </a:spcBef>
            </a:pPr>
            <a:r>
              <a:rPr lang="en-GB" sz="2500" dirty="0"/>
              <a:t>Less than 10% of the older population in SSA has a contributory pension since most labour is in the informal sector (ILO, 2010; Dorfman, 2015).</a:t>
            </a:r>
          </a:p>
        </p:txBody>
      </p:sp>
    </p:spTree>
    <p:extLst>
      <p:ext uri="{BB962C8B-B14F-4D97-AF65-F5344CB8AC3E}">
        <p14:creationId xmlns:p14="http://schemas.microsoft.com/office/powerpoint/2010/main" val="684960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0123"/>
            <a:ext cx="10515600" cy="764276"/>
          </a:xfrm>
        </p:spPr>
        <p:txBody>
          <a:bodyPr>
            <a:normAutofit/>
          </a:bodyPr>
          <a:lstStyle/>
          <a:p>
            <a:r>
              <a:rPr lang="en-GB" dirty="0">
                <a:solidFill>
                  <a:schemeClr val="accent1">
                    <a:lumMod val="75000"/>
                  </a:schemeClr>
                </a:solidFill>
              </a:rPr>
              <a:t>Why pension funds?</a:t>
            </a:r>
          </a:p>
        </p:txBody>
      </p:sp>
      <p:sp>
        <p:nvSpPr>
          <p:cNvPr id="3" name="Content Placeholder 2"/>
          <p:cNvSpPr>
            <a:spLocks noGrp="1"/>
          </p:cNvSpPr>
          <p:nvPr>
            <p:ph idx="1"/>
          </p:nvPr>
        </p:nvSpPr>
        <p:spPr>
          <a:xfrm>
            <a:off x="838200" y="914400"/>
            <a:ext cx="10515600" cy="5704764"/>
          </a:xfrm>
        </p:spPr>
        <p:txBody>
          <a:bodyPr>
            <a:noAutofit/>
          </a:bodyPr>
          <a:lstStyle/>
          <a:p>
            <a:pPr>
              <a:lnSpc>
                <a:spcPct val="114000"/>
              </a:lnSpc>
              <a:spcBef>
                <a:spcPts val="1200"/>
              </a:spcBef>
              <a:spcAft>
                <a:spcPts val="600"/>
              </a:spcAft>
              <a:buFont typeface="Wingdings" panose="05000000000000000000" pitchFamily="2" charset="2"/>
              <a:buChar char="§"/>
            </a:pPr>
            <a:r>
              <a:rPr lang="en-GB" sz="2700" dirty="0"/>
              <a:t>The main source of livelihood for the elderly;</a:t>
            </a:r>
          </a:p>
          <a:p>
            <a:pPr lvl="1">
              <a:lnSpc>
                <a:spcPct val="114000"/>
              </a:lnSpc>
              <a:spcBef>
                <a:spcPts val="600"/>
              </a:spcBef>
              <a:spcAft>
                <a:spcPts val="600"/>
              </a:spcAft>
              <a:buFont typeface="Wingdings" panose="05000000000000000000" pitchFamily="2" charset="2"/>
              <a:buChar char="§"/>
            </a:pPr>
            <a:r>
              <a:rPr lang="en-GB" dirty="0"/>
              <a:t>Provide Income security in old age, that is; consumption smoothing, insurance (or risk sharing), poverty relief, and redistribution (</a:t>
            </a:r>
            <a:r>
              <a:rPr lang="en-GB" dirty="0" err="1"/>
              <a:t>Sojo</a:t>
            </a:r>
            <a:r>
              <a:rPr lang="en-GB" dirty="0"/>
              <a:t>, 2014). </a:t>
            </a:r>
          </a:p>
          <a:p>
            <a:pPr>
              <a:lnSpc>
                <a:spcPct val="114000"/>
              </a:lnSpc>
              <a:spcBef>
                <a:spcPts val="1200"/>
              </a:spcBef>
              <a:spcAft>
                <a:spcPts val="600"/>
              </a:spcAft>
              <a:buFont typeface="Wingdings" panose="05000000000000000000" pitchFamily="2" charset="2"/>
              <a:buChar char="§"/>
            </a:pPr>
            <a:r>
              <a:rPr lang="en-GB" sz="2700" dirty="0"/>
              <a:t>Address social inequality (Stewart and </a:t>
            </a:r>
            <a:r>
              <a:rPr lang="en-GB" sz="2700" dirty="0" err="1"/>
              <a:t>Yermo</a:t>
            </a:r>
            <a:r>
              <a:rPr lang="en-GB" sz="2700" dirty="0"/>
              <a:t>, 2009; ILO, 2017; </a:t>
            </a:r>
            <a:r>
              <a:rPr lang="en-GB" sz="2700" dirty="0" err="1"/>
              <a:t>Juergens</a:t>
            </a:r>
            <a:r>
              <a:rPr lang="en-GB" sz="2700" dirty="0"/>
              <a:t> and Galvani, 2020) and reduce poverty gap ratio among the elderly (</a:t>
            </a:r>
            <a:r>
              <a:rPr lang="en-GB" sz="2700" dirty="0" err="1"/>
              <a:t>Kakwani</a:t>
            </a:r>
            <a:r>
              <a:rPr lang="en-GB" sz="2700" dirty="0"/>
              <a:t> and Subbarao, 2005). </a:t>
            </a:r>
          </a:p>
          <a:p>
            <a:pPr>
              <a:lnSpc>
                <a:spcPct val="114000"/>
              </a:lnSpc>
              <a:spcBef>
                <a:spcPts val="1200"/>
              </a:spcBef>
              <a:spcAft>
                <a:spcPts val="600"/>
              </a:spcAft>
              <a:buFont typeface="Wingdings" panose="05000000000000000000" pitchFamily="2" charset="2"/>
              <a:buChar char="§"/>
            </a:pPr>
            <a:r>
              <a:rPr lang="en-GB" sz="2700" dirty="0"/>
              <a:t>Protects against socioeconomic risks and vulnerabilities associated with older age (</a:t>
            </a:r>
            <a:r>
              <a:rPr lang="en-GB" sz="2700" dirty="0" err="1"/>
              <a:t>Juergens</a:t>
            </a:r>
            <a:r>
              <a:rPr lang="en-GB" sz="2700" dirty="0"/>
              <a:t> and Galvani, 2020). </a:t>
            </a:r>
          </a:p>
          <a:p>
            <a:pPr>
              <a:lnSpc>
                <a:spcPct val="114000"/>
              </a:lnSpc>
              <a:spcBef>
                <a:spcPts val="1200"/>
              </a:spcBef>
              <a:spcAft>
                <a:spcPts val="600"/>
              </a:spcAft>
              <a:buFont typeface="Wingdings" panose="05000000000000000000" pitchFamily="2" charset="2"/>
              <a:buChar char="§"/>
            </a:pPr>
            <a:r>
              <a:rPr lang="en-GB" sz="2700" dirty="0"/>
              <a:t>Support resource mobilization for long-term investment (AfDB, 2021). </a:t>
            </a:r>
          </a:p>
        </p:txBody>
      </p:sp>
    </p:spTree>
    <p:extLst>
      <p:ext uri="{BB962C8B-B14F-4D97-AF65-F5344CB8AC3E}">
        <p14:creationId xmlns:p14="http://schemas.microsoft.com/office/powerpoint/2010/main" val="1474190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0123"/>
            <a:ext cx="10515600" cy="764276"/>
          </a:xfrm>
        </p:spPr>
        <p:txBody>
          <a:bodyPr>
            <a:normAutofit/>
          </a:bodyPr>
          <a:lstStyle/>
          <a:p>
            <a:r>
              <a:rPr lang="en-GB" dirty="0">
                <a:solidFill>
                  <a:schemeClr val="accent1">
                    <a:lumMod val="75000"/>
                  </a:schemeClr>
                </a:solidFill>
              </a:rPr>
              <a:t>2. Pension funds and resource mobilization</a:t>
            </a:r>
          </a:p>
        </p:txBody>
      </p:sp>
      <p:sp>
        <p:nvSpPr>
          <p:cNvPr id="3" name="Content Placeholder 2"/>
          <p:cNvSpPr>
            <a:spLocks noGrp="1"/>
          </p:cNvSpPr>
          <p:nvPr>
            <p:ph idx="1"/>
          </p:nvPr>
        </p:nvSpPr>
        <p:spPr>
          <a:xfrm>
            <a:off x="838200" y="1033670"/>
            <a:ext cx="10515600" cy="5674207"/>
          </a:xfrm>
        </p:spPr>
        <p:txBody>
          <a:bodyPr>
            <a:noAutofit/>
          </a:bodyPr>
          <a:lstStyle/>
          <a:p>
            <a:pPr>
              <a:lnSpc>
                <a:spcPct val="114000"/>
              </a:lnSpc>
              <a:spcBef>
                <a:spcPts val="1200"/>
              </a:spcBef>
              <a:spcAft>
                <a:spcPts val="600"/>
              </a:spcAft>
            </a:pPr>
            <a:r>
              <a:rPr lang="en-GB" sz="2600" dirty="0"/>
              <a:t>SSA countries are characterised by low levels of development and many socio-economic challenges. =&gt; face a challenge in mobilization of resources and capacity constraints on lending to infrastructure projects. </a:t>
            </a:r>
          </a:p>
          <a:p>
            <a:pPr>
              <a:lnSpc>
                <a:spcPct val="114000"/>
              </a:lnSpc>
              <a:spcBef>
                <a:spcPts val="1200"/>
              </a:spcBef>
              <a:spcAft>
                <a:spcPts val="600"/>
              </a:spcAft>
            </a:pPr>
            <a:r>
              <a:rPr lang="en-GB" sz="2600" dirty="0"/>
              <a:t>The annual infrastructure funding gap in Africa is estimated at between $68 billion to $108 billion (AfDB, 2018), and is expected to widen over the medium term (Juvonen et al., 2019). </a:t>
            </a:r>
          </a:p>
          <a:p>
            <a:pPr>
              <a:lnSpc>
                <a:spcPct val="114000"/>
              </a:lnSpc>
              <a:spcBef>
                <a:spcPts val="1200"/>
              </a:spcBef>
              <a:spcAft>
                <a:spcPts val="600"/>
              </a:spcAft>
            </a:pPr>
            <a:r>
              <a:rPr lang="en-GB" sz="2600" dirty="0"/>
              <a:t>The need for resource mobilization to meet the funding gap provides an opportunity for pension funds in SSA (Juvonen et al., 2019). </a:t>
            </a:r>
          </a:p>
          <a:p>
            <a:pPr>
              <a:lnSpc>
                <a:spcPct val="114000"/>
              </a:lnSpc>
              <a:spcBef>
                <a:spcPts val="600"/>
              </a:spcBef>
              <a:spcAft>
                <a:spcPts val="600"/>
              </a:spcAft>
            </a:pPr>
            <a:r>
              <a:rPr lang="en-GB" sz="2600" dirty="0"/>
              <a:t>Infrastructure investment provides avenue for diversification and protects institutional investors against inflation and interest rate (Suzuki et al., 2016). </a:t>
            </a:r>
          </a:p>
        </p:txBody>
      </p:sp>
    </p:spTree>
    <p:extLst>
      <p:ext uri="{BB962C8B-B14F-4D97-AF65-F5344CB8AC3E}">
        <p14:creationId xmlns:p14="http://schemas.microsoft.com/office/powerpoint/2010/main" val="619812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4513A46-47C5-4DF7-BA8B-0A983ED0898B}"/>
              </a:ext>
            </a:extLst>
          </p:cNvPr>
          <p:cNvSpPr>
            <a:spLocks noGrp="1"/>
          </p:cNvSpPr>
          <p:nvPr>
            <p:ph type="title"/>
          </p:nvPr>
        </p:nvSpPr>
        <p:spPr>
          <a:xfrm>
            <a:off x="1285460" y="927060"/>
            <a:ext cx="10515600" cy="791204"/>
          </a:xfrm>
        </p:spPr>
        <p:txBody>
          <a:bodyPr>
            <a:noAutofit/>
          </a:bodyPr>
          <a:lstStyle/>
          <a:p>
            <a:pPr>
              <a:lnSpc>
                <a:spcPct val="114000"/>
              </a:lnSpc>
              <a:spcBef>
                <a:spcPts val="600"/>
              </a:spcBef>
            </a:pPr>
            <a:r>
              <a:rPr lang="en-GB" sz="2900" dirty="0"/>
              <a:t>Pension </a:t>
            </a:r>
            <a:r>
              <a:rPr lang="en-US" sz="2900" dirty="0"/>
              <a:t>coverage in Africa is low in comparison to other regions</a:t>
            </a:r>
            <a:endParaRPr lang="en-GB" sz="2900" dirty="0"/>
          </a:p>
        </p:txBody>
      </p:sp>
      <p:sp>
        <p:nvSpPr>
          <p:cNvPr id="3" name="Content Placeholder 2">
            <a:extLst>
              <a:ext uri="{FF2B5EF4-FFF2-40B4-BE49-F238E27FC236}">
                <a16:creationId xmlns:a16="http://schemas.microsoft.com/office/drawing/2014/main" id="{46EA4497-0328-43AB-95CF-EBFDA633E97F}"/>
              </a:ext>
            </a:extLst>
          </p:cNvPr>
          <p:cNvSpPr>
            <a:spLocks noGrp="1"/>
          </p:cNvSpPr>
          <p:nvPr>
            <p:ph idx="1"/>
          </p:nvPr>
        </p:nvSpPr>
        <p:spPr>
          <a:xfrm>
            <a:off x="838200" y="606490"/>
            <a:ext cx="10515600" cy="5570473"/>
          </a:xfrm>
        </p:spPr>
        <p:txBody>
          <a:bodyPr/>
          <a:lstStyle/>
          <a:p>
            <a:pPr marL="0" indent="0">
              <a:buNone/>
            </a:pPr>
            <a:r>
              <a:rPr lang="en-US" dirty="0"/>
              <a:t> </a:t>
            </a:r>
            <a:endParaRPr lang="en-KE" dirty="0"/>
          </a:p>
        </p:txBody>
      </p:sp>
      <p:graphicFrame>
        <p:nvGraphicFramePr>
          <p:cNvPr id="4" name="Chart 3">
            <a:extLst>
              <a:ext uri="{FF2B5EF4-FFF2-40B4-BE49-F238E27FC236}">
                <a16:creationId xmlns:a16="http://schemas.microsoft.com/office/drawing/2014/main" id="{EAE9CF8F-E13E-4119-AE8A-F451E31F5B83}"/>
              </a:ext>
            </a:extLst>
          </p:cNvPr>
          <p:cNvGraphicFramePr>
            <a:graphicFrameLocks/>
          </p:cNvGraphicFramePr>
          <p:nvPr>
            <p:extLst>
              <p:ext uri="{D42A27DB-BD31-4B8C-83A1-F6EECF244321}">
                <p14:modId xmlns:p14="http://schemas.microsoft.com/office/powerpoint/2010/main" val="2867833479"/>
              </p:ext>
            </p:extLst>
          </p:nvPr>
        </p:nvGraphicFramePr>
        <p:xfrm>
          <a:off x="1727041" y="1797776"/>
          <a:ext cx="6969699" cy="3979325"/>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2366EFDB-F28F-497F-AFF0-52BBD72B055D}"/>
              </a:ext>
            </a:extLst>
          </p:cNvPr>
          <p:cNvSpPr/>
          <p:nvPr/>
        </p:nvSpPr>
        <p:spPr>
          <a:xfrm>
            <a:off x="1617710" y="5826708"/>
            <a:ext cx="7560906" cy="307777"/>
          </a:xfrm>
          <a:prstGeom prst="rect">
            <a:avLst/>
          </a:prstGeom>
        </p:spPr>
        <p:txBody>
          <a:bodyPr wrap="square">
            <a:spAutoFit/>
          </a:bodyPr>
          <a:lstStyle/>
          <a:p>
            <a:r>
              <a:rPr lang="en-GB" sz="1400" dirty="0">
                <a:solidFill>
                  <a:srgbClr val="000000"/>
                </a:solidFill>
                <a:latin typeface="Noto Sans"/>
              </a:rPr>
              <a:t>Source: ILO, World Social Protection Database</a:t>
            </a:r>
            <a:endParaRPr lang="en-KE" sz="1400" dirty="0"/>
          </a:p>
        </p:txBody>
      </p:sp>
      <p:sp>
        <p:nvSpPr>
          <p:cNvPr id="6" name="Title 1">
            <a:extLst>
              <a:ext uri="{FF2B5EF4-FFF2-40B4-BE49-F238E27FC236}">
                <a16:creationId xmlns:a16="http://schemas.microsoft.com/office/drawing/2014/main" id="{B4F088E1-9C67-4730-ADEC-C0B8803F3011}"/>
              </a:ext>
            </a:extLst>
          </p:cNvPr>
          <p:cNvSpPr txBox="1">
            <a:spLocks/>
          </p:cNvSpPr>
          <p:nvPr/>
        </p:nvSpPr>
        <p:spPr>
          <a:xfrm>
            <a:off x="838200" y="168965"/>
            <a:ext cx="10515600" cy="89452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chemeClr val="accent1">
                    <a:lumMod val="75000"/>
                  </a:schemeClr>
                </a:solidFill>
              </a:rPr>
              <a:t>3. Status and performance of pensions sector</a:t>
            </a:r>
            <a:endParaRPr lang="en-KE" dirty="0">
              <a:solidFill>
                <a:schemeClr val="accent1">
                  <a:lumMod val="75000"/>
                </a:schemeClr>
              </a:solidFill>
            </a:endParaRPr>
          </a:p>
        </p:txBody>
      </p:sp>
    </p:spTree>
    <p:extLst>
      <p:ext uri="{BB962C8B-B14F-4D97-AF65-F5344CB8AC3E}">
        <p14:creationId xmlns:p14="http://schemas.microsoft.com/office/powerpoint/2010/main" val="3537011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EA4497-0328-43AB-95CF-EBFDA633E97F}"/>
              </a:ext>
            </a:extLst>
          </p:cNvPr>
          <p:cNvSpPr>
            <a:spLocks noGrp="1"/>
          </p:cNvSpPr>
          <p:nvPr>
            <p:ph idx="1"/>
          </p:nvPr>
        </p:nvSpPr>
        <p:spPr>
          <a:xfrm>
            <a:off x="838200" y="1073020"/>
            <a:ext cx="10515600" cy="5103943"/>
          </a:xfrm>
        </p:spPr>
        <p:txBody>
          <a:bodyPr/>
          <a:lstStyle/>
          <a:p>
            <a:pPr marL="0" indent="0">
              <a:buNone/>
            </a:pPr>
            <a:r>
              <a:rPr lang="en-US" dirty="0"/>
              <a:t> </a:t>
            </a:r>
            <a:endParaRPr lang="en-KE" dirty="0"/>
          </a:p>
        </p:txBody>
      </p:sp>
      <p:graphicFrame>
        <p:nvGraphicFramePr>
          <p:cNvPr id="4" name="Chart 3">
            <a:extLst>
              <a:ext uri="{FF2B5EF4-FFF2-40B4-BE49-F238E27FC236}">
                <a16:creationId xmlns:a16="http://schemas.microsoft.com/office/drawing/2014/main" id="{5734CC5C-A81D-4685-80E9-D46769AAE9DF}"/>
              </a:ext>
            </a:extLst>
          </p:cNvPr>
          <p:cNvGraphicFramePr>
            <a:graphicFrameLocks/>
          </p:cNvGraphicFramePr>
          <p:nvPr>
            <p:extLst>
              <p:ext uri="{D42A27DB-BD31-4B8C-83A1-F6EECF244321}">
                <p14:modId xmlns:p14="http://schemas.microsoft.com/office/powerpoint/2010/main" val="4062616236"/>
              </p:ext>
            </p:extLst>
          </p:nvPr>
        </p:nvGraphicFramePr>
        <p:xfrm>
          <a:off x="944283" y="1487175"/>
          <a:ext cx="10177604" cy="4575695"/>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a:extLst>
              <a:ext uri="{FF2B5EF4-FFF2-40B4-BE49-F238E27FC236}">
                <a16:creationId xmlns:a16="http://schemas.microsoft.com/office/drawing/2014/main" id="{3CA3F720-3313-4AC4-86DD-C7F93B8CFA21}"/>
              </a:ext>
            </a:extLst>
          </p:cNvPr>
          <p:cNvSpPr txBox="1">
            <a:spLocks/>
          </p:cNvSpPr>
          <p:nvPr/>
        </p:nvSpPr>
        <p:spPr>
          <a:xfrm>
            <a:off x="838200" y="552821"/>
            <a:ext cx="10515600" cy="8283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14000"/>
              </a:lnSpc>
              <a:spcBef>
                <a:spcPts val="600"/>
              </a:spcBef>
            </a:pPr>
            <a:r>
              <a:rPr lang="en-US" sz="3000" dirty="0"/>
              <a:t>There is a wide variation in coverage across African countries</a:t>
            </a:r>
            <a:r>
              <a:rPr lang="en-GB" sz="3000" dirty="0"/>
              <a:t>. </a:t>
            </a:r>
          </a:p>
        </p:txBody>
      </p:sp>
      <p:sp>
        <p:nvSpPr>
          <p:cNvPr id="6" name="Rectangle 5">
            <a:extLst>
              <a:ext uri="{FF2B5EF4-FFF2-40B4-BE49-F238E27FC236}">
                <a16:creationId xmlns:a16="http://schemas.microsoft.com/office/drawing/2014/main" id="{088896B3-892A-4760-9ABE-496824ED8DEF}"/>
              </a:ext>
            </a:extLst>
          </p:cNvPr>
          <p:cNvSpPr/>
          <p:nvPr/>
        </p:nvSpPr>
        <p:spPr>
          <a:xfrm>
            <a:off x="944283" y="6169248"/>
            <a:ext cx="7560906" cy="307777"/>
          </a:xfrm>
          <a:prstGeom prst="rect">
            <a:avLst/>
          </a:prstGeom>
        </p:spPr>
        <p:txBody>
          <a:bodyPr wrap="square">
            <a:spAutoFit/>
          </a:bodyPr>
          <a:lstStyle/>
          <a:p>
            <a:r>
              <a:rPr lang="en-GB" sz="1400" dirty="0">
                <a:solidFill>
                  <a:srgbClr val="000000"/>
                </a:solidFill>
                <a:latin typeface="Noto Sans"/>
              </a:rPr>
              <a:t>Source: ILO, World Social Protection Database</a:t>
            </a:r>
            <a:endParaRPr lang="en-KE" sz="1400" dirty="0"/>
          </a:p>
        </p:txBody>
      </p:sp>
    </p:spTree>
    <p:extLst>
      <p:ext uri="{BB962C8B-B14F-4D97-AF65-F5344CB8AC3E}">
        <p14:creationId xmlns:p14="http://schemas.microsoft.com/office/powerpoint/2010/main" val="3914903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876D6-3DBA-4A5D-9FBF-0C83579A161E}"/>
              </a:ext>
            </a:extLst>
          </p:cNvPr>
          <p:cNvSpPr>
            <a:spLocks noGrp="1"/>
          </p:cNvSpPr>
          <p:nvPr>
            <p:ph type="title"/>
          </p:nvPr>
        </p:nvSpPr>
        <p:spPr>
          <a:xfrm>
            <a:off x="838200" y="553966"/>
            <a:ext cx="10515600" cy="707895"/>
          </a:xfrm>
        </p:spPr>
        <p:txBody>
          <a:bodyPr>
            <a:noAutofit/>
          </a:bodyPr>
          <a:lstStyle/>
          <a:p>
            <a:r>
              <a:rPr lang="en-US" sz="3000" dirty="0"/>
              <a:t>Coverage has increased over the last decade, though most countries are still at the lower end</a:t>
            </a:r>
            <a:endParaRPr lang="en-KE" sz="3000" dirty="0"/>
          </a:p>
        </p:txBody>
      </p:sp>
      <p:sp>
        <p:nvSpPr>
          <p:cNvPr id="3" name="Content Placeholder 2">
            <a:extLst>
              <a:ext uri="{FF2B5EF4-FFF2-40B4-BE49-F238E27FC236}">
                <a16:creationId xmlns:a16="http://schemas.microsoft.com/office/drawing/2014/main" id="{46EA4497-0328-43AB-95CF-EBFDA633E97F}"/>
              </a:ext>
            </a:extLst>
          </p:cNvPr>
          <p:cNvSpPr>
            <a:spLocks noGrp="1"/>
          </p:cNvSpPr>
          <p:nvPr>
            <p:ph idx="1"/>
          </p:nvPr>
        </p:nvSpPr>
        <p:spPr>
          <a:xfrm>
            <a:off x="838200" y="1252330"/>
            <a:ext cx="10515600" cy="4924633"/>
          </a:xfrm>
        </p:spPr>
        <p:txBody>
          <a:bodyPr/>
          <a:lstStyle/>
          <a:p>
            <a:pPr marL="0" indent="0">
              <a:buNone/>
            </a:pPr>
            <a:r>
              <a:rPr lang="en-US" dirty="0"/>
              <a:t> </a:t>
            </a:r>
            <a:endParaRPr lang="en-KE" dirty="0"/>
          </a:p>
        </p:txBody>
      </p:sp>
      <p:graphicFrame>
        <p:nvGraphicFramePr>
          <p:cNvPr id="4" name="Chart 3">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2868687382"/>
              </p:ext>
            </p:extLst>
          </p:nvPr>
        </p:nvGraphicFramePr>
        <p:xfrm>
          <a:off x="1208567" y="2107096"/>
          <a:ext cx="9217581" cy="4212952"/>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F7711E72-2A4E-4BC1-A4D9-AEAD2157851F}"/>
              </a:ext>
            </a:extLst>
          </p:cNvPr>
          <p:cNvSpPr/>
          <p:nvPr/>
        </p:nvSpPr>
        <p:spPr>
          <a:xfrm>
            <a:off x="1603030" y="1534071"/>
            <a:ext cx="8654153" cy="646331"/>
          </a:xfrm>
          <a:prstGeom prst="rect">
            <a:avLst/>
          </a:prstGeom>
        </p:spPr>
        <p:txBody>
          <a:bodyPr wrap="square">
            <a:spAutoFit/>
          </a:bodyPr>
          <a:lstStyle/>
          <a:p>
            <a:r>
              <a:rPr lang="en-US" b="1" dirty="0">
                <a:solidFill>
                  <a:srgbClr val="0070C0"/>
                </a:solidFill>
                <a:latin typeface="Noto Sans"/>
              </a:rPr>
              <a:t>Figure 3: Effective coverage for old-age protection: Comparison of percentage of persons above statutory retirement age receiving an old-age pension, 2000 and 2015–20</a:t>
            </a:r>
            <a:r>
              <a:rPr lang="en-US" dirty="0">
                <a:solidFill>
                  <a:srgbClr val="0070C0"/>
                </a:solidFill>
              </a:rPr>
              <a:t> </a:t>
            </a:r>
            <a:endParaRPr lang="en-KE" dirty="0">
              <a:solidFill>
                <a:srgbClr val="0070C0"/>
              </a:solidFill>
            </a:endParaRPr>
          </a:p>
        </p:txBody>
      </p:sp>
      <p:sp>
        <p:nvSpPr>
          <p:cNvPr id="6" name="Rectangle 5">
            <a:extLst>
              <a:ext uri="{FF2B5EF4-FFF2-40B4-BE49-F238E27FC236}">
                <a16:creationId xmlns:a16="http://schemas.microsoft.com/office/drawing/2014/main" id="{11AAE98B-B9AC-46AD-AEE4-4179F64EDE67}"/>
              </a:ext>
            </a:extLst>
          </p:cNvPr>
          <p:cNvSpPr/>
          <p:nvPr/>
        </p:nvSpPr>
        <p:spPr>
          <a:xfrm>
            <a:off x="1517780" y="6319387"/>
            <a:ext cx="7560906" cy="307777"/>
          </a:xfrm>
          <a:prstGeom prst="rect">
            <a:avLst/>
          </a:prstGeom>
        </p:spPr>
        <p:txBody>
          <a:bodyPr wrap="square">
            <a:spAutoFit/>
          </a:bodyPr>
          <a:lstStyle/>
          <a:p>
            <a:r>
              <a:rPr lang="en-GB" sz="1400" dirty="0">
                <a:solidFill>
                  <a:srgbClr val="000000"/>
                </a:solidFill>
                <a:latin typeface="Noto Sans"/>
              </a:rPr>
              <a:t>Source: ILO, World Social Protection Database</a:t>
            </a:r>
            <a:endParaRPr lang="en-KE" sz="1400" dirty="0"/>
          </a:p>
        </p:txBody>
      </p:sp>
      <p:sp>
        <p:nvSpPr>
          <p:cNvPr id="7" name="Oval 6">
            <a:extLst>
              <a:ext uri="{FF2B5EF4-FFF2-40B4-BE49-F238E27FC236}">
                <a16:creationId xmlns:a16="http://schemas.microsoft.com/office/drawing/2014/main" id="{FC6D4BD1-6A9C-4A41-B555-94C9F05659AB}"/>
              </a:ext>
            </a:extLst>
          </p:cNvPr>
          <p:cNvSpPr/>
          <p:nvPr/>
        </p:nvSpPr>
        <p:spPr>
          <a:xfrm>
            <a:off x="1838739" y="4731028"/>
            <a:ext cx="1620078" cy="1302026"/>
          </a:xfrm>
          <a:prstGeom prst="ellipse">
            <a:avLst/>
          </a:prstGeom>
          <a:solidFill>
            <a:schemeClr val="accent1">
              <a:alpha val="2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Tree>
    <p:extLst>
      <p:ext uri="{BB962C8B-B14F-4D97-AF65-F5344CB8AC3E}">
        <p14:creationId xmlns:p14="http://schemas.microsoft.com/office/powerpoint/2010/main" val="989641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A8B8F-9C94-4B60-886F-536087521B63}"/>
              </a:ext>
            </a:extLst>
          </p:cNvPr>
          <p:cNvSpPr>
            <a:spLocks noGrp="1"/>
          </p:cNvSpPr>
          <p:nvPr>
            <p:ph type="title"/>
          </p:nvPr>
        </p:nvSpPr>
        <p:spPr>
          <a:xfrm>
            <a:off x="838200" y="238540"/>
            <a:ext cx="10515600" cy="795130"/>
          </a:xfrm>
        </p:spPr>
        <p:txBody>
          <a:bodyPr>
            <a:normAutofit fontScale="90000"/>
          </a:bodyPr>
          <a:lstStyle/>
          <a:p>
            <a:r>
              <a:rPr lang="en-GB" sz="3200" dirty="0"/>
              <a:t>Participation has remained low with pension contributions forming a very small proportion of GDP…</a:t>
            </a:r>
            <a:endParaRPr lang="en-KE" sz="3200" dirty="0"/>
          </a:p>
        </p:txBody>
      </p:sp>
      <p:sp>
        <p:nvSpPr>
          <p:cNvPr id="6" name="Title 1">
            <a:extLst>
              <a:ext uri="{FF2B5EF4-FFF2-40B4-BE49-F238E27FC236}">
                <a16:creationId xmlns:a16="http://schemas.microsoft.com/office/drawing/2014/main" id="{B71E9CB9-D8BB-443C-914E-2EEDCB28A3E5}"/>
              </a:ext>
            </a:extLst>
          </p:cNvPr>
          <p:cNvSpPr txBox="1">
            <a:spLocks/>
          </p:cNvSpPr>
          <p:nvPr/>
        </p:nvSpPr>
        <p:spPr>
          <a:xfrm>
            <a:off x="838199" y="1171229"/>
            <a:ext cx="10655710" cy="36933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000" dirty="0">
                <a:solidFill>
                  <a:srgbClr val="0070C0"/>
                </a:solidFill>
                <a:latin typeface="+mn-lt"/>
              </a:rPr>
              <a:t>Table 1: Contributions to retirement savings plans, 2014-2022 (% of GDP)</a:t>
            </a:r>
          </a:p>
        </p:txBody>
      </p:sp>
      <p:graphicFrame>
        <p:nvGraphicFramePr>
          <p:cNvPr id="9" name="Content Placeholder 8">
            <a:extLst>
              <a:ext uri="{FF2B5EF4-FFF2-40B4-BE49-F238E27FC236}">
                <a16:creationId xmlns:a16="http://schemas.microsoft.com/office/drawing/2014/main" id="{5763CDA0-36BC-41E1-9A50-CC98A7ECBBF0}"/>
              </a:ext>
            </a:extLst>
          </p:cNvPr>
          <p:cNvGraphicFramePr>
            <a:graphicFrameLocks noGrp="1"/>
          </p:cNvGraphicFramePr>
          <p:nvPr>
            <p:ph idx="1"/>
            <p:extLst>
              <p:ext uri="{D42A27DB-BD31-4B8C-83A1-F6EECF244321}">
                <p14:modId xmlns:p14="http://schemas.microsoft.com/office/powerpoint/2010/main" val="3400880200"/>
              </p:ext>
            </p:extLst>
          </p:nvPr>
        </p:nvGraphicFramePr>
        <p:xfrm>
          <a:off x="838199" y="1519806"/>
          <a:ext cx="10422836" cy="4854850"/>
        </p:xfrm>
        <a:graphic>
          <a:graphicData uri="http://schemas.openxmlformats.org/drawingml/2006/table">
            <a:tbl>
              <a:tblPr/>
              <a:tblGrid>
                <a:gridCol w="1563425">
                  <a:extLst>
                    <a:ext uri="{9D8B030D-6E8A-4147-A177-3AD203B41FA5}">
                      <a16:colId xmlns:a16="http://schemas.microsoft.com/office/drawing/2014/main" val="851361591"/>
                    </a:ext>
                  </a:extLst>
                </a:gridCol>
                <a:gridCol w="984379">
                  <a:extLst>
                    <a:ext uri="{9D8B030D-6E8A-4147-A177-3AD203B41FA5}">
                      <a16:colId xmlns:a16="http://schemas.microsoft.com/office/drawing/2014/main" val="1138695960"/>
                    </a:ext>
                  </a:extLst>
                </a:gridCol>
                <a:gridCol w="984379">
                  <a:extLst>
                    <a:ext uri="{9D8B030D-6E8A-4147-A177-3AD203B41FA5}">
                      <a16:colId xmlns:a16="http://schemas.microsoft.com/office/drawing/2014/main" val="1696758041"/>
                    </a:ext>
                  </a:extLst>
                </a:gridCol>
                <a:gridCol w="984379">
                  <a:extLst>
                    <a:ext uri="{9D8B030D-6E8A-4147-A177-3AD203B41FA5}">
                      <a16:colId xmlns:a16="http://schemas.microsoft.com/office/drawing/2014/main" val="2806194628"/>
                    </a:ext>
                  </a:extLst>
                </a:gridCol>
                <a:gridCol w="984379">
                  <a:extLst>
                    <a:ext uri="{9D8B030D-6E8A-4147-A177-3AD203B41FA5}">
                      <a16:colId xmlns:a16="http://schemas.microsoft.com/office/drawing/2014/main" val="257736244"/>
                    </a:ext>
                  </a:extLst>
                </a:gridCol>
                <a:gridCol w="984379">
                  <a:extLst>
                    <a:ext uri="{9D8B030D-6E8A-4147-A177-3AD203B41FA5}">
                      <a16:colId xmlns:a16="http://schemas.microsoft.com/office/drawing/2014/main" val="2480848794"/>
                    </a:ext>
                  </a:extLst>
                </a:gridCol>
                <a:gridCol w="984379">
                  <a:extLst>
                    <a:ext uri="{9D8B030D-6E8A-4147-A177-3AD203B41FA5}">
                      <a16:colId xmlns:a16="http://schemas.microsoft.com/office/drawing/2014/main" val="3965303021"/>
                    </a:ext>
                  </a:extLst>
                </a:gridCol>
                <a:gridCol w="984379">
                  <a:extLst>
                    <a:ext uri="{9D8B030D-6E8A-4147-A177-3AD203B41FA5}">
                      <a16:colId xmlns:a16="http://schemas.microsoft.com/office/drawing/2014/main" val="1689074884"/>
                    </a:ext>
                  </a:extLst>
                </a:gridCol>
                <a:gridCol w="984379">
                  <a:extLst>
                    <a:ext uri="{9D8B030D-6E8A-4147-A177-3AD203B41FA5}">
                      <a16:colId xmlns:a16="http://schemas.microsoft.com/office/drawing/2014/main" val="3599098599"/>
                    </a:ext>
                  </a:extLst>
                </a:gridCol>
                <a:gridCol w="984379">
                  <a:extLst>
                    <a:ext uri="{9D8B030D-6E8A-4147-A177-3AD203B41FA5}">
                      <a16:colId xmlns:a16="http://schemas.microsoft.com/office/drawing/2014/main" val="1701076785"/>
                    </a:ext>
                  </a:extLst>
                </a:gridCol>
              </a:tblGrid>
              <a:tr h="212955">
                <a:tc>
                  <a:txBody>
                    <a:bodyPr/>
                    <a:lstStyle/>
                    <a:p>
                      <a:pPr algn="ctr" fontAlgn="b"/>
                      <a:r>
                        <a:rPr lang="en-KE" sz="1400" b="0" i="0" u="none" strike="noStrike" dirty="0">
                          <a:solidFill>
                            <a:srgbClr val="000000"/>
                          </a:solidFill>
                          <a:effectLst/>
                          <a:latin typeface="Arial" panose="020B0604020202020204" pitchFamily="34" charset="0"/>
                        </a:rPr>
                        <a:t> </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400" b="0" i="0" u="none" strike="noStrike" dirty="0">
                          <a:solidFill>
                            <a:srgbClr val="000000"/>
                          </a:solidFill>
                          <a:effectLst/>
                          <a:latin typeface="Arial" panose="020B0604020202020204" pitchFamily="34" charset="0"/>
                        </a:rPr>
                        <a:t>2014</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400" b="0" i="0" u="none" strike="noStrike" dirty="0">
                          <a:solidFill>
                            <a:srgbClr val="000000"/>
                          </a:solidFill>
                          <a:effectLst/>
                          <a:latin typeface="Arial" panose="020B0604020202020204" pitchFamily="34" charset="0"/>
                        </a:rPr>
                        <a:t>2015</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400" b="0" i="0" u="none" strike="noStrike" dirty="0">
                          <a:solidFill>
                            <a:srgbClr val="000000"/>
                          </a:solidFill>
                          <a:effectLst/>
                          <a:latin typeface="Arial" panose="020B0604020202020204" pitchFamily="34" charset="0"/>
                        </a:rPr>
                        <a:t>2016</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400" b="0" i="0" u="none" strike="noStrike" dirty="0">
                          <a:solidFill>
                            <a:srgbClr val="000000"/>
                          </a:solidFill>
                          <a:effectLst/>
                          <a:latin typeface="Arial" panose="020B0604020202020204" pitchFamily="34" charset="0"/>
                        </a:rPr>
                        <a:t>2017</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400" b="0" i="0" u="none" strike="noStrike" dirty="0">
                          <a:solidFill>
                            <a:srgbClr val="000000"/>
                          </a:solidFill>
                          <a:effectLst/>
                          <a:latin typeface="Arial" panose="020B0604020202020204" pitchFamily="34" charset="0"/>
                        </a:rPr>
                        <a:t>2018</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400" b="0" i="0" u="none" strike="noStrike" dirty="0">
                          <a:solidFill>
                            <a:srgbClr val="000000"/>
                          </a:solidFill>
                          <a:effectLst/>
                          <a:latin typeface="Arial" panose="020B0604020202020204" pitchFamily="34" charset="0"/>
                        </a:rPr>
                        <a:t>2019</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400" b="0" i="0" u="none" strike="noStrike">
                          <a:solidFill>
                            <a:srgbClr val="000000"/>
                          </a:solidFill>
                          <a:effectLst/>
                          <a:latin typeface="Arial" panose="020B0604020202020204" pitchFamily="34" charset="0"/>
                        </a:rPr>
                        <a:t>2020</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400" b="0" i="0" u="none" strike="noStrike">
                          <a:solidFill>
                            <a:srgbClr val="000000"/>
                          </a:solidFill>
                          <a:effectLst/>
                          <a:latin typeface="Arial" panose="020B0604020202020204" pitchFamily="34" charset="0"/>
                        </a:rPr>
                        <a:t>2021</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KE" sz="1400" b="0" i="0" u="none" strike="noStrike" dirty="0">
                          <a:solidFill>
                            <a:srgbClr val="000000"/>
                          </a:solidFill>
                          <a:effectLst/>
                          <a:latin typeface="Arial" panose="020B0604020202020204" pitchFamily="34" charset="0"/>
                        </a:rPr>
                        <a:t>2022</a:t>
                      </a:r>
                    </a:p>
                  </a:txBody>
                  <a:tcPr marL="7315" marR="7315" marT="731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1645428"/>
                  </a:ext>
                </a:extLst>
              </a:tr>
              <a:tr h="212955">
                <a:tc>
                  <a:txBody>
                    <a:bodyPr/>
                    <a:lstStyle/>
                    <a:p>
                      <a:pPr algn="l" fontAlgn="b"/>
                      <a:r>
                        <a:rPr lang="en-GB" sz="1400" b="1" i="0" u="none" strike="noStrike" dirty="0">
                          <a:solidFill>
                            <a:srgbClr val="000000"/>
                          </a:solidFill>
                          <a:effectLst/>
                          <a:latin typeface="Arial" panose="020B0604020202020204" pitchFamily="34" charset="0"/>
                        </a:rPr>
                        <a:t>Southern Africa</a:t>
                      </a: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4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4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4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4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400" b="0" i="0" u="none" strike="noStrike">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4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4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4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KE" sz="1400" b="0" i="0" u="none" strike="noStrike" dirty="0">
                        <a:solidFill>
                          <a:srgbClr val="000000"/>
                        </a:solidFill>
                        <a:effectLst/>
                        <a:latin typeface="Arial" panose="020B060402020202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524985038"/>
                  </a:ext>
                </a:extLst>
              </a:tr>
              <a:tr h="212955">
                <a:tc>
                  <a:txBody>
                    <a:bodyPr/>
                    <a:lstStyle/>
                    <a:p>
                      <a:pPr algn="l" fontAlgn="t"/>
                      <a:r>
                        <a:rPr lang="en-GB" sz="1400" b="0" i="0" u="none" strike="noStrike" dirty="0">
                          <a:solidFill>
                            <a:srgbClr val="000000"/>
                          </a:solidFill>
                          <a:effectLst/>
                          <a:latin typeface="Arial" panose="020B0604020202020204" pitchFamily="34" charset="0"/>
                        </a:rPr>
                        <a:t>Angola</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0.2</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0.2</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0.1</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0.1</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0.2</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0.4</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0.2</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0.2</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0.5</a:t>
                      </a:r>
                    </a:p>
                  </a:txBody>
                  <a:tcPr marL="7315" marR="7315" marT="7315" marB="0">
                    <a:lnL>
                      <a:noFill/>
                    </a:lnL>
                    <a:lnR>
                      <a:noFill/>
                    </a:lnR>
                    <a:lnT>
                      <a:noFill/>
                    </a:lnT>
                    <a:lnB>
                      <a:noFill/>
                    </a:lnB>
                  </a:tcPr>
                </a:tc>
                <a:extLst>
                  <a:ext uri="{0D108BD9-81ED-4DB2-BD59-A6C34878D82A}">
                    <a16:rowId xmlns:a16="http://schemas.microsoft.com/office/drawing/2014/main" val="2289694368"/>
                  </a:ext>
                </a:extLst>
              </a:tr>
              <a:tr h="212955">
                <a:tc>
                  <a:txBody>
                    <a:bodyPr/>
                    <a:lstStyle/>
                    <a:p>
                      <a:pPr algn="l" fontAlgn="t"/>
                      <a:r>
                        <a:rPr lang="en-GB" sz="1400" b="0" i="0" u="none" strike="noStrike" dirty="0">
                          <a:solidFill>
                            <a:srgbClr val="000000"/>
                          </a:solidFill>
                          <a:effectLst/>
                          <a:latin typeface="Arial" panose="020B0604020202020204" pitchFamily="34" charset="0"/>
                        </a:rPr>
                        <a:t>Botswana</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2.5</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2.5</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3.1</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2.7</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2.7</a:t>
                      </a:r>
                    </a:p>
                  </a:txBody>
                  <a:tcPr marL="7315" marR="7315" marT="7315" marB="0">
                    <a:lnL>
                      <a:noFill/>
                    </a:lnL>
                    <a:lnR>
                      <a:noFill/>
                    </a:lnR>
                    <a:lnT>
                      <a:noFill/>
                    </a:lnT>
                    <a:lnB>
                      <a:noFill/>
                    </a:lnB>
                  </a:tcPr>
                </a:tc>
                <a:extLst>
                  <a:ext uri="{0D108BD9-81ED-4DB2-BD59-A6C34878D82A}">
                    <a16:rowId xmlns:a16="http://schemas.microsoft.com/office/drawing/2014/main" val="2059496278"/>
                  </a:ext>
                </a:extLst>
              </a:tr>
              <a:tr h="212955">
                <a:tc>
                  <a:txBody>
                    <a:bodyPr/>
                    <a:lstStyle/>
                    <a:p>
                      <a:pPr algn="l" fontAlgn="t"/>
                      <a:r>
                        <a:rPr lang="en-GB" sz="1400" b="0" i="0" u="none" strike="noStrike">
                          <a:solidFill>
                            <a:srgbClr val="000000"/>
                          </a:solidFill>
                          <a:effectLst/>
                          <a:latin typeface="Arial" panose="020B0604020202020204" pitchFamily="34" charset="0"/>
                        </a:rPr>
                        <a:t>Lesotho</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0.5</a:t>
                      </a:r>
                    </a:p>
                  </a:txBody>
                  <a:tcPr marL="7315" marR="7315" marT="7315" marB="0">
                    <a:lnL>
                      <a:noFill/>
                    </a:lnL>
                    <a:lnR>
                      <a:noFill/>
                    </a:lnR>
                    <a:lnT>
                      <a:noFill/>
                    </a:lnT>
                    <a:lnB>
                      <a:noFill/>
                    </a:lnB>
                  </a:tcPr>
                </a:tc>
                <a:extLst>
                  <a:ext uri="{0D108BD9-81ED-4DB2-BD59-A6C34878D82A}">
                    <a16:rowId xmlns:a16="http://schemas.microsoft.com/office/drawing/2014/main" val="2387397432"/>
                  </a:ext>
                </a:extLst>
              </a:tr>
              <a:tr h="212955">
                <a:tc>
                  <a:txBody>
                    <a:bodyPr/>
                    <a:lstStyle/>
                    <a:p>
                      <a:pPr algn="l" fontAlgn="t"/>
                      <a:r>
                        <a:rPr lang="en-GB" sz="1400" b="0" i="0" u="none" strike="noStrike">
                          <a:solidFill>
                            <a:srgbClr val="000000"/>
                          </a:solidFill>
                          <a:effectLst/>
                          <a:latin typeface="Arial" panose="020B0604020202020204" pitchFamily="34" charset="0"/>
                        </a:rPr>
                        <a:t>Malawi</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0.8</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0.9</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0.9</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1.0</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1.4</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1.4</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1.3</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1.4</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1.4</a:t>
                      </a:r>
                    </a:p>
                  </a:txBody>
                  <a:tcPr marL="7315" marR="7315" marT="7315" marB="0">
                    <a:lnL>
                      <a:noFill/>
                    </a:lnL>
                    <a:lnR>
                      <a:noFill/>
                    </a:lnR>
                    <a:lnT>
                      <a:noFill/>
                    </a:lnT>
                    <a:lnB>
                      <a:noFill/>
                    </a:lnB>
                  </a:tcPr>
                </a:tc>
                <a:extLst>
                  <a:ext uri="{0D108BD9-81ED-4DB2-BD59-A6C34878D82A}">
                    <a16:rowId xmlns:a16="http://schemas.microsoft.com/office/drawing/2014/main" val="3416172332"/>
                  </a:ext>
                </a:extLst>
              </a:tr>
              <a:tr h="212955">
                <a:tc>
                  <a:txBody>
                    <a:bodyPr/>
                    <a:lstStyle/>
                    <a:p>
                      <a:pPr algn="l" fontAlgn="t"/>
                      <a:r>
                        <a:rPr lang="en-GB" sz="1400" b="0" i="0" u="none" strike="noStrike">
                          <a:solidFill>
                            <a:srgbClr val="000000"/>
                          </a:solidFill>
                          <a:effectLst/>
                          <a:latin typeface="Arial" panose="020B0604020202020204" pitchFamily="34" charset="0"/>
                        </a:rPr>
                        <a:t>Mauritius</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0.5</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0.3</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0.7</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0.9</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1.2</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0.8</a:t>
                      </a:r>
                    </a:p>
                  </a:txBody>
                  <a:tcPr marL="7315" marR="7315" marT="7315" marB="0">
                    <a:lnL>
                      <a:noFill/>
                    </a:lnL>
                    <a:lnR>
                      <a:noFill/>
                    </a:lnR>
                    <a:lnT>
                      <a:noFill/>
                    </a:lnT>
                    <a:lnB>
                      <a:noFill/>
                    </a:lnB>
                  </a:tcPr>
                </a:tc>
                <a:extLst>
                  <a:ext uri="{0D108BD9-81ED-4DB2-BD59-A6C34878D82A}">
                    <a16:rowId xmlns:a16="http://schemas.microsoft.com/office/drawing/2014/main" val="2208238339"/>
                  </a:ext>
                </a:extLst>
              </a:tr>
              <a:tr h="212955">
                <a:tc>
                  <a:txBody>
                    <a:bodyPr/>
                    <a:lstStyle/>
                    <a:p>
                      <a:pPr algn="l" fontAlgn="t"/>
                      <a:r>
                        <a:rPr lang="en-GB" sz="1400" b="0" i="0" u="none" strike="noStrike">
                          <a:solidFill>
                            <a:srgbClr val="000000"/>
                          </a:solidFill>
                          <a:effectLst/>
                          <a:latin typeface="Arial" panose="020B0604020202020204" pitchFamily="34" charset="0"/>
                        </a:rPr>
                        <a:t>Mozambique</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0.0</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0.0</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0.1</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0.1</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0.1</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0.1</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0.2</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extLst>
                  <a:ext uri="{0D108BD9-81ED-4DB2-BD59-A6C34878D82A}">
                    <a16:rowId xmlns:a16="http://schemas.microsoft.com/office/drawing/2014/main" val="4257869694"/>
                  </a:ext>
                </a:extLst>
              </a:tr>
              <a:tr h="212955">
                <a:tc>
                  <a:txBody>
                    <a:bodyPr/>
                    <a:lstStyle/>
                    <a:p>
                      <a:pPr algn="l" fontAlgn="t"/>
                      <a:r>
                        <a:rPr lang="en-GB" sz="1400" b="0" i="0" u="none" strike="noStrike">
                          <a:solidFill>
                            <a:srgbClr val="000000"/>
                          </a:solidFill>
                          <a:effectLst/>
                          <a:latin typeface="Arial" panose="020B0604020202020204" pitchFamily="34" charset="0"/>
                        </a:rPr>
                        <a:t>Namibia</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4.2</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4.3</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extLst>
                  <a:ext uri="{0D108BD9-81ED-4DB2-BD59-A6C34878D82A}">
                    <a16:rowId xmlns:a16="http://schemas.microsoft.com/office/drawing/2014/main" val="1640113124"/>
                  </a:ext>
                </a:extLst>
              </a:tr>
              <a:tr h="212955">
                <a:tc>
                  <a:txBody>
                    <a:bodyPr/>
                    <a:lstStyle/>
                    <a:p>
                      <a:pPr algn="l" fontAlgn="t"/>
                      <a:r>
                        <a:rPr lang="en-GB" sz="1400" b="0" i="0" u="none" strike="noStrike" dirty="0">
                          <a:solidFill>
                            <a:srgbClr val="000000"/>
                          </a:solidFill>
                          <a:effectLst/>
                          <a:latin typeface="Arial" panose="020B0604020202020204" pitchFamily="34" charset="0"/>
                        </a:rPr>
                        <a:t>South Africa</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4.7</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4.8</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4.8</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4.7</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4.8</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4.8</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5.0</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a:noFill/>
                    </a:lnB>
                  </a:tcPr>
                </a:tc>
                <a:extLst>
                  <a:ext uri="{0D108BD9-81ED-4DB2-BD59-A6C34878D82A}">
                    <a16:rowId xmlns:a16="http://schemas.microsoft.com/office/drawing/2014/main" val="2876239789"/>
                  </a:ext>
                </a:extLst>
              </a:tr>
              <a:tr h="212955">
                <a:tc>
                  <a:txBody>
                    <a:bodyPr/>
                    <a:lstStyle/>
                    <a:p>
                      <a:pPr algn="l" fontAlgn="t"/>
                      <a:r>
                        <a:rPr lang="en-GB" sz="1400" b="0" i="0" u="none" strike="noStrike">
                          <a:solidFill>
                            <a:srgbClr val="000000"/>
                          </a:solidFill>
                          <a:effectLst/>
                          <a:latin typeface="Arial" panose="020B0604020202020204" pitchFamily="34" charset="0"/>
                        </a:rPr>
                        <a:t>Zambia</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0.4</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0.4</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0.4</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0.3</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0.3</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0.3</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0.4</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0.4</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0.4</a:t>
                      </a:r>
                    </a:p>
                  </a:txBody>
                  <a:tcPr marL="7315" marR="7315" marT="7315" marB="0">
                    <a:lnL>
                      <a:noFill/>
                    </a:lnL>
                    <a:lnR>
                      <a:noFill/>
                    </a:lnR>
                    <a:lnT>
                      <a:noFill/>
                    </a:lnT>
                    <a:lnB>
                      <a:noFill/>
                    </a:lnB>
                  </a:tcPr>
                </a:tc>
                <a:extLst>
                  <a:ext uri="{0D108BD9-81ED-4DB2-BD59-A6C34878D82A}">
                    <a16:rowId xmlns:a16="http://schemas.microsoft.com/office/drawing/2014/main" val="1488191732"/>
                  </a:ext>
                </a:extLst>
              </a:tr>
              <a:tr h="212955">
                <a:tc>
                  <a:txBody>
                    <a:bodyPr/>
                    <a:lstStyle/>
                    <a:p>
                      <a:pPr algn="l" fontAlgn="t"/>
                      <a:r>
                        <a:rPr lang="en-GB" sz="1400" b="0" i="0" u="none" strike="noStrike">
                          <a:solidFill>
                            <a:srgbClr val="000000"/>
                          </a:solidFill>
                          <a:effectLst/>
                          <a:latin typeface="Arial" panose="020B0604020202020204" pitchFamily="34" charset="0"/>
                        </a:rPr>
                        <a:t>Zimbabwe</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0.6</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2782583"/>
                  </a:ext>
                </a:extLst>
              </a:tr>
              <a:tr h="212955">
                <a:tc>
                  <a:txBody>
                    <a:bodyPr/>
                    <a:lstStyle/>
                    <a:p>
                      <a:pPr algn="l" fontAlgn="t"/>
                      <a:r>
                        <a:rPr lang="en-GB" sz="1400" b="1" i="0" u="none" strike="noStrike">
                          <a:solidFill>
                            <a:srgbClr val="000000"/>
                          </a:solidFill>
                          <a:effectLst/>
                          <a:latin typeface="Arial" panose="020B0604020202020204" pitchFamily="34" charset="0"/>
                        </a:rPr>
                        <a:t>Western Africa</a:t>
                      </a: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4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400" b="0"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4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400" b="0" i="0" u="none" strike="noStrike" dirty="0">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4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4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4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4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KE" sz="1400" b="0" i="0" u="none" strike="noStrike">
                        <a:solidFill>
                          <a:srgbClr val="000000"/>
                        </a:solidFill>
                        <a:effectLst/>
                        <a:latin typeface="Calibri" panose="020F0502020204030204" pitchFamily="34" charset="0"/>
                      </a:endParaRPr>
                    </a:p>
                  </a:txBody>
                  <a:tcPr marL="7315" marR="7315" marT="731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750141570"/>
                  </a:ext>
                </a:extLst>
              </a:tr>
              <a:tr h="212955">
                <a:tc>
                  <a:txBody>
                    <a:bodyPr/>
                    <a:lstStyle/>
                    <a:p>
                      <a:pPr algn="l" fontAlgn="t"/>
                      <a:r>
                        <a:rPr lang="en-GB" sz="1400" b="0" i="0" u="none" strike="noStrike">
                          <a:solidFill>
                            <a:srgbClr val="000000"/>
                          </a:solidFill>
                          <a:effectLst/>
                          <a:latin typeface="Arial" panose="020B0604020202020204" pitchFamily="34" charset="0"/>
                        </a:rPr>
                        <a:t>Ghana</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1.2</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2.0</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0.7</a:t>
                      </a:r>
                    </a:p>
                  </a:txBody>
                  <a:tcPr marL="7315" marR="7315" marT="7315" marB="0">
                    <a:lnL>
                      <a:noFill/>
                    </a:lnL>
                    <a:lnR>
                      <a:noFill/>
                    </a:lnR>
                    <a:lnT>
                      <a:noFill/>
                    </a:lnT>
                    <a:lnB>
                      <a:noFill/>
                    </a:lnB>
                  </a:tcPr>
                </a:tc>
                <a:extLst>
                  <a:ext uri="{0D108BD9-81ED-4DB2-BD59-A6C34878D82A}">
                    <a16:rowId xmlns:a16="http://schemas.microsoft.com/office/drawing/2014/main" val="1513908488"/>
                  </a:ext>
                </a:extLst>
              </a:tr>
              <a:tr h="212955">
                <a:tc>
                  <a:txBody>
                    <a:bodyPr/>
                    <a:lstStyle/>
                    <a:p>
                      <a:pPr algn="l" fontAlgn="t"/>
                      <a:r>
                        <a:rPr lang="en-GB" sz="1400" b="0" i="0" u="none" strike="noStrike">
                          <a:solidFill>
                            <a:srgbClr val="000000"/>
                          </a:solidFill>
                          <a:effectLst/>
                          <a:latin typeface="Arial" panose="020B0604020202020204" pitchFamily="34" charset="0"/>
                        </a:rPr>
                        <a:t>Nigeria</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0.8</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dirty="0">
                          <a:solidFill>
                            <a:srgbClr val="000000"/>
                          </a:solidFill>
                          <a:effectLst/>
                          <a:latin typeface="Arial" panose="020B0604020202020204" pitchFamily="34" charset="0"/>
                        </a:rPr>
                        <a:t>0.6</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0.6</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dirty="0">
                          <a:solidFill>
                            <a:srgbClr val="000000"/>
                          </a:solidFill>
                          <a:effectLst/>
                          <a:latin typeface="Arial" panose="020B0604020202020204" pitchFamily="34" charset="0"/>
                        </a:rPr>
                        <a:t>0.6</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0.8</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1.0</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1.0</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4489769"/>
                  </a:ext>
                </a:extLst>
              </a:tr>
              <a:tr h="212955">
                <a:tc>
                  <a:txBody>
                    <a:bodyPr/>
                    <a:lstStyle/>
                    <a:p>
                      <a:pPr algn="l" fontAlgn="t"/>
                      <a:r>
                        <a:rPr lang="en-GB" sz="1400" b="1" i="0" u="none" strike="noStrike">
                          <a:solidFill>
                            <a:srgbClr val="000000"/>
                          </a:solidFill>
                          <a:effectLst/>
                          <a:latin typeface="Arial" panose="020B0604020202020204" pitchFamily="34" charset="0"/>
                        </a:rPr>
                        <a:t>Eastern Africa</a:t>
                      </a: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dirty="0">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dirty="0">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dirty="0">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379398092"/>
                  </a:ext>
                </a:extLst>
              </a:tr>
              <a:tr h="212955">
                <a:tc>
                  <a:txBody>
                    <a:bodyPr/>
                    <a:lstStyle/>
                    <a:p>
                      <a:pPr algn="l" fontAlgn="t"/>
                      <a:r>
                        <a:rPr lang="en-GB" sz="1400" b="0" i="0" u="none" strike="noStrike">
                          <a:solidFill>
                            <a:srgbClr val="000000"/>
                          </a:solidFill>
                          <a:effectLst/>
                          <a:latin typeface="Arial" panose="020B0604020202020204" pitchFamily="34" charset="0"/>
                        </a:rPr>
                        <a:t>Kenya</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1.0</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1.1</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1.1</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1.1</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1.0</a:t>
                      </a:r>
                    </a:p>
                  </a:txBody>
                  <a:tcPr marL="7315" marR="7315" marT="7315" marB="0">
                    <a:lnL>
                      <a:noFill/>
                    </a:lnL>
                    <a:lnR>
                      <a:noFill/>
                    </a:lnR>
                    <a:lnT>
                      <a:noFill/>
                    </a:lnT>
                    <a:lnB>
                      <a:noFill/>
                    </a:lnB>
                  </a:tcPr>
                </a:tc>
                <a:extLst>
                  <a:ext uri="{0D108BD9-81ED-4DB2-BD59-A6C34878D82A}">
                    <a16:rowId xmlns:a16="http://schemas.microsoft.com/office/drawing/2014/main" val="4104666976"/>
                  </a:ext>
                </a:extLst>
              </a:tr>
              <a:tr h="212955">
                <a:tc>
                  <a:txBody>
                    <a:bodyPr/>
                    <a:lstStyle/>
                    <a:p>
                      <a:pPr algn="l" fontAlgn="t"/>
                      <a:r>
                        <a:rPr lang="en-GB" sz="1400" b="0" i="0" u="none" strike="noStrike">
                          <a:solidFill>
                            <a:srgbClr val="000000"/>
                          </a:solidFill>
                          <a:effectLst/>
                          <a:latin typeface="Arial" panose="020B0604020202020204" pitchFamily="34" charset="0"/>
                        </a:rPr>
                        <a:t>Tanzania</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2.4</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1.7</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2.2</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1.8</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extLst>
                  <a:ext uri="{0D108BD9-81ED-4DB2-BD59-A6C34878D82A}">
                    <a16:rowId xmlns:a16="http://schemas.microsoft.com/office/drawing/2014/main" val="2627188067"/>
                  </a:ext>
                </a:extLst>
              </a:tr>
              <a:tr h="212955">
                <a:tc>
                  <a:txBody>
                    <a:bodyPr/>
                    <a:lstStyle/>
                    <a:p>
                      <a:pPr algn="l" fontAlgn="t"/>
                      <a:r>
                        <a:rPr lang="en-GB" sz="1400" b="0" i="0" u="none" strike="noStrike">
                          <a:solidFill>
                            <a:srgbClr val="000000"/>
                          </a:solidFill>
                          <a:effectLst/>
                          <a:latin typeface="Arial" panose="020B0604020202020204" pitchFamily="34" charset="0"/>
                        </a:rPr>
                        <a:t>Uganda</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0.9</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0.9</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0.9</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1.0</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dirty="0">
                          <a:solidFill>
                            <a:srgbClr val="000000"/>
                          </a:solidFill>
                          <a:effectLst/>
                          <a:latin typeface="Arial" panose="020B0604020202020204" pitchFamily="34" charset="0"/>
                        </a:rPr>
                        <a:t>1.0</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dirty="0">
                          <a:solidFill>
                            <a:srgbClr val="000000"/>
                          </a:solidFill>
                          <a:effectLst/>
                          <a:latin typeface="Arial" panose="020B0604020202020204" pitchFamily="34" charset="0"/>
                        </a:rPr>
                        <a:t>1.1</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dirty="0">
                          <a:solidFill>
                            <a:srgbClr val="000000"/>
                          </a:solidFill>
                          <a:effectLst/>
                          <a:latin typeface="Arial" panose="020B0604020202020204" pitchFamily="34" charset="0"/>
                        </a:rPr>
                        <a:t>1.1</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1.2</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9894017"/>
                  </a:ext>
                </a:extLst>
              </a:tr>
              <a:tr h="212955">
                <a:tc>
                  <a:txBody>
                    <a:bodyPr/>
                    <a:lstStyle/>
                    <a:p>
                      <a:pPr algn="l" fontAlgn="t"/>
                      <a:r>
                        <a:rPr lang="en-GB" sz="1400" b="1" i="0" u="none" strike="noStrike">
                          <a:solidFill>
                            <a:srgbClr val="000000"/>
                          </a:solidFill>
                          <a:effectLst/>
                          <a:latin typeface="Arial" panose="020B0604020202020204" pitchFamily="34" charset="0"/>
                        </a:rPr>
                        <a:t>Northern Africa</a:t>
                      </a: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dirty="0">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dirty="0">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dirty="0">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dirty="0">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dirty="0">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en-KE" sz="1400" b="0" i="0" u="none" strike="noStrike">
                        <a:solidFill>
                          <a:srgbClr val="000000"/>
                        </a:solidFill>
                        <a:effectLst/>
                        <a:latin typeface="Arial" panose="020B0604020202020204" pitchFamily="34" charset="0"/>
                      </a:endParaRPr>
                    </a:p>
                  </a:txBody>
                  <a:tcPr marL="7315" marR="7315" marT="7315" marB="0">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966024813"/>
                  </a:ext>
                </a:extLst>
              </a:tr>
              <a:tr h="212955">
                <a:tc>
                  <a:txBody>
                    <a:bodyPr/>
                    <a:lstStyle/>
                    <a:p>
                      <a:pPr algn="l" fontAlgn="t"/>
                      <a:r>
                        <a:rPr lang="en-GB" sz="1400" b="0" i="0" u="none" strike="noStrike">
                          <a:solidFill>
                            <a:srgbClr val="000000"/>
                          </a:solidFill>
                          <a:effectLst/>
                          <a:latin typeface="Arial" panose="020B0604020202020204" pitchFamily="34" charset="0"/>
                        </a:rPr>
                        <a:t>Egypt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0.2</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0.2</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0.2</a:t>
                      </a:r>
                    </a:p>
                  </a:txBody>
                  <a:tcPr marL="7315" marR="7315" marT="7315" marB="0">
                    <a:lnL>
                      <a:noFill/>
                    </a:lnL>
                    <a:lnR>
                      <a:noFill/>
                    </a:lnR>
                    <a:lnT>
                      <a:noFill/>
                    </a:lnT>
                    <a:lnB>
                      <a:noFill/>
                    </a:lnB>
                  </a:tcPr>
                </a:tc>
                <a:tc>
                  <a:txBody>
                    <a:bodyPr/>
                    <a:lstStyle/>
                    <a:p>
                      <a:pPr algn="r" fontAlgn="t"/>
                      <a:r>
                        <a:rPr lang="en-KE" sz="1400" b="0" i="0" u="none" strike="noStrike" dirty="0">
                          <a:solidFill>
                            <a:srgbClr val="000000"/>
                          </a:solidFill>
                          <a:effectLst/>
                          <a:latin typeface="Arial" panose="020B0604020202020204" pitchFamily="34" charset="0"/>
                        </a:rPr>
                        <a:t>0.2</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0.2</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0.2</a:t>
                      </a:r>
                    </a:p>
                  </a:txBody>
                  <a:tcPr marL="7315" marR="7315" marT="7315" marB="0">
                    <a:lnL>
                      <a:noFill/>
                    </a:lnL>
                    <a:lnR>
                      <a:noFill/>
                    </a:lnR>
                    <a:lnT>
                      <a:noFill/>
                    </a:lnT>
                    <a:lnB>
                      <a:noFill/>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a:noFill/>
                    </a:lnB>
                  </a:tcPr>
                </a:tc>
                <a:extLst>
                  <a:ext uri="{0D108BD9-81ED-4DB2-BD59-A6C34878D82A}">
                    <a16:rowId xmlns:a16="http://schemas.microsoft.com/office/drawing/2014/main" val="3847336979"/>
                  </a:ext>
                </a:extLst>
              </a:tr>
              <a:tr h="212955">
                <a:tc>
                  <a:txBody>
                    <a:bodyPr/>
                    <a:lstStyle/>
                    <a:p>
                      <a:pPr algn="l" fontAlgn="t"/>
                      <a:r>
                        <a:rPr lang="en-GB" sz="1400" b="0" i="0" u="none" strike="noStrike">
                          <a:solidFill>
                            <a:srgbClr val="000000"/>
                          </a:solidFill>
                          <a:effectLst/>
                          <a:latin typeface="Arial" panose="020B0604020202020204" pitchFamily="34" charset="0"/>
                        </a:rPr>
                        <a:t>Morocco</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0.6</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dirty="0">
                          <a:solidFill>
                            <a:srgbClr val="000000"/>
                          </a:solidFill>
                          <a:effectLst/>
                          <a:latin typeface="Arial" panose="020B0604020202020204" pitchFamily="34" charset="0"/>
                        </a:rPr>
                        <a:t>..</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dirty="0">
                          <a:solidFill>
                            <a:srgbClr val="000000"/>
                          </a:solidFill>
                          <a:effectLst/>
                          <a:latin typeface="Arial" panose="020B0604020202020204" pitchFamily="34" charset="0"/>
                        </a:rPr>
                        <a:t>0.7</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t"/>
                      <a:r>
                        <a:rPr lang="en-KE" sz="1400" b="0" i="0" u="none" strike="noStrike" dirty="0">
                          <a:solidFill>
                            <a:srgbClr val="000000"/>
                          </a:solidFill>
                          <a:effectLst/>
                          <a:latin typeface="Arial" panose="020B0604020202020204" pitchFamily="34" charset="0"/>
                        </a:rPr>
                        <a:t>0.7</a:t>
                      </a:r>
                    </a:p>
                  </a:txBody>
                  <a:tcPr marL="7315" marR="7315" marT="7315" marB="0">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7317331"/>
                  </a:ext>
                </a:extLst>
              </a:tr>
            </a:tbl>
          </a:graphicData>
        </a:graphic>
      </p:graphicFrame>
      <p:sp>
        <p:nvSpPr>
          <p:cNvPr id="10" name="Rectangle 1">
            <a:extLst>
              <a:ext uri="{FF2B5EF4-FFF2-40B4-BE49-F238E27FC236}">
                <a16:creationId xmlns:a16="http://schemas.microsoft.com/office/drawing/2014/main" id="{EFF29CC9-A98F-4317-8DE2-C95C7218FC83}"/>
              </a:ext>
            </a:extLst>
          </p:cNvPr>
          <p:cNvSpPr>
            <a:spLocks noChangeArrowheads="1"/>
          </p:cNvSpPr>
          <p:nvPr/>
        </p:nvSpPr>
        <p:spPr bwMode="auto">
          <a:xfrm>
            <a:off x="728869" y="6338025"/>
            <a:ext cx="385015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KE"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Source: OECD Global Pension Statistics</a:t>
            </a:r>
            <a:endParaRPr kumimoji="0" lang="en-GB" altLang="en-KE" b="0" i="0" u="none" strike="noStrike" cap="none" normalizeH="0" baseline="0" dirty="0">
              <a:ln>
                <a:noFill/>
              </a:ln>
              <a:solidFill>
                <a:schemeClr val="tx1"/>
              </a:solidFill>
              <a:effectLst/>
              <a:latin typeface="Arial" panose="020B0604020202020204" pitchFamily="34" charset="0"/>
            </a:endParaRPr>
          </a:p>
        </p:txBody>
      </p:sp>
      <p:sp>
        <p:nvSpPr>
          <p:cNvPr id="11" name="Rectangle 10">
            <a:extLst>
              <a:ext uri="{FF2B5EF4-FFF2-40B4-BE49-F238E27FC236}">
                <a16:creationId xmlns:a16="http://schemas.microsoft.com/office/drawing/2014/main" id="{4E3573C4-AEF8-41B4-8A2A-53931F527111}"/>
              </a:ext>
            </a:extLst>
          </p:cNvPr>
          <p:cNvSpPr/>
          <p:nvPr/>
        </p:nvSpPr>
        <p:spPr>
          <a:xfrm>
            <a:off x="844828" y="3301202"/>
            <a:ext cx="10422836" cy="406265"/>
          </a:xfrm>
          <a:prstGeom prst="rect">
            <a:avLst/>
          </a:prstGeom>
          <a:solidFill>
            <a:srgbClr val="FF0000">
              <a:alpha val="1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KE"/>
          </a:p>
        </p:txBody>
      </p:sp>
    </p:spTree>
    <p:extLst>
      <p:ext uri="{BB962C8B-B14F-4D97-AF65-F5344CB8AC3E}">
        <p14:creationId xmlns:p14="http://schemas.microsoft.com/office/powerpoint/2010/main" val="2156393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Wisp</Template>
  <TotalTime>3161</TotalTime>
  <Words>2856</Words>
  <Application>Microsoft Office PowerPoint</Application>
  <PresentationFormat>Widescreen</PresentationFormat>
  <Paragraphs>1107</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Calibri Light</vt:lpstr>
      <vt:lpstr>Noto Sans</vt:lpstr>
      <vt:lpstr>Wingdings</vt:lpstr>
      <vt:lpstr>Office Theme</vt:lpstr>
      <vt:lpstr>Africa’s pension landscape: The current situation, opportunities, and challenges</vt:lpstr>
      <vt:lpstr>Outline</vt:lpstr>
      <vt:lpstr>1. Introduction</vt:lpstr>
      <vt:lpstr>Why pension funds?</vt:lpstr>
      <vt:lpstr>2. Pension funds and resource mobilization</vt:lpstr>
      <vt:lpstr>Pension coverage in Africa is low in comparison to other regions</vt:lpstr>
      <vt:lpstr>PowerPoint Presentation</vt:lpstr>
      <vt:lpstr>Coverage has increased over the last decade, though most countries are still at the lower end</vt:lpstr>
      <vt:lpstr>Participation has remained low with pension contributions forming a very small proportion of GDP…</vt:lpstr>
      <vt:lpstr>SSA has the lowest ratio of population above statutory pensionable age that are receiving pension, but with high variation across regions.</vt:lpstr>
      <vt:lpstr>PowerPoint Presentation</vt:lpstr>
      <vt:lpstr>Low participation rates are mainly driven by high levels of informal employment, high unemployment rates and low financial literacy rates</vt:lpstr>
      <vt:lpstr>Table 3: Total assets in retirement savings plans 2014-2022, USD millions</vt:lpstr>
      <vt:lpstr>Table 4: Total assets in retirement savings plans 2014-2022 (% of GDP)</vt:lpstr>
      <vt:lpstr>PowerPoint Presentation</vt:lpstr>
      <vt:lpstr>Table 5: Annual nominal investment rates of return of retirement savings plans (%)</vt:lpstr>
      <vt:lpstr>Returns made worse by high inflation rates in most African countries leading to negative real returns </vt:lpstr>
      <vt:lpstr>A much younger population and relatively high population growth rate… </vt:lpstr>
      <vt:lpstr>..and a changing population structure …..</vt:lpstr>
      <vt:lpstr>…is set to make the working age population much bigger.</vt:lpstr>
      <vt:lpstr>The old-age dependency ratio is expected to rise from low levels with increase in the number of the old persons.</vt:lpstr>
      <vt:lpstr>PowerPoint Presentation</vt:lpstr>
      <vt:lpstr>5. Challenges to pensions development</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Africa's Pension Landscape, the current situation, opportunities, and challenges</dc:title>
  <dc:creator>Owen</dc:creator>
  <cp:lastModifiedBy>Leonard Audi Apiyo</cp:lastModifiedBy>
  <cp:revision>96</cp:revision>
  <dcterms:created xsi:type="dcterms:W3CDTF">2024-07-19T12:02:47Z</dcterms:created>
  <dcterms:modified xsi:type="dcterms:W3CDTF">2024-07-25T12:43:27Z</dcterms:modified>
</cp:coreProperties>
</file>