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4"/>
    <p:sldMasterId id="2147483776" r:id="rId5"/>
    <p:sldMasterId id="2147483766" r:id="rId6"/>
  </p:sldMasterIdLst>
  <p:notesMasterIdLst>
    <p:notesMasterId r:id="rId21"/>
  </p:notesMasterIdLst>
  <p:handoutMasterIdLst>
    <p:handoutMasterId r:id="rId22"/>
  </p:handoutMasterIdLst>
  <p:sldIdLst>
    <p:sldId id="2147469732" r:id="rId7"/>
    <p:sldId id="2147479127" r:id="rId8"/>
    <p:sldId id="2147469714" r:id="rId9"/>
    <p:sldId id="2147469646" r:id="rId10"/>
    <p:sldId id="1251" r:id="rId11"/>
    <p:sldId id="2147469692" r:id="rId12"/>
    <p:sldId id="2147479137" r:id="rId13"/>
    <p:sldId id="2147469665" r:id="rId14"/>
    <p:sldId id="2147479136" r:id="rId15"/>
    <p:sldId id="2147479125" r:id="rId16"/>
    <p:sldId id="2147479138" r:id="rId17"/>
    <p:sldId id="2147479139" r:id="rId18"/>
    <p:sldId id="2147479129" r:id="rId19"/>
    <p:sldId id="21474697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a Cornaro" initials="L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B46"/>
    <a:srgbClr val="0E463F"/>
    <a:srgbClr val="6699FF"/>
    <a:srgbClr val="66CCFF"/>
    <a:srgbClr val="CCCCFF"/>
    <a:srgbClr val="41AAE5"/>
    <a:srgbClr val="A2C12E"/>
    <a:srgbClr val="81C0EA"/>
    <a:srgbClr val="3D81B3"/>
    <a:srgbClr val="457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5833"/>
  </p:normalViewPr>
  <p:slideViewPr>
    <p:cSldViewPr snapToGrid="0" snapToObjects="1" showGuides="1">
      <p:cViewPr varScale="1">
        <p:scale>
          <a:sx n="59" d="100"/>
          <a:sy n="59" d="100"/>
        </p:scale>
        <p:origin x="892" y="60"/>
      </p:cViewPr>
      <p:guideLst/>
    </p:cSldViewPr>
  </p:slideViewPr>
  <p:outlineViewPr>
    <p:cViewPr>
      <p:scale>
        <a:sx n="33" d="100"/>
        <a:sy n="33" d="100"/>
      </p:scale>
      <p:origin x="0" y="-5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44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fsdafrica1-my.sharepoint.com/personal/amugi_fsdafrica_org/Documents/Desktop/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ZA" sz="1800" b="1" i="0" kern="1200" dirty="0">
                <a:solidFill>
                  <a:schemeClr val="bg1">
                    <a:lumMod val="25000"/>
                  </a:schemeClr>
                </a:solidFill>
                <a:latin typeface="Aptos" panose="020B0004020202020204" pitchFamily="34" charset="0"/>
                <a:ea typeface="+mj-ea"/>
                <a:cs typeface="+mj-cs"/>
              </a:defRPr>
            </a:pPr>
            <a:r>
              <a:rPr lang="en-ZA" sz="1800" b="1" i="0" kern="1200" dirty="0">
                <a:solidFill>
                  <a:schemeClr val="bg1">
                    <a:lumMod val="25000"/>
                  </a:schemeClr>
                </a:solidFill>
                <a:latin typeface="Aptos" panose="020B0004020202020204" pitchFamily="34" charset="0"/>
                <a:ea typeface="+mj-ea"/>
                <a:cs typeface="+mj-cs"/>
              </a:rPr>
              <a:t>Institutional investors AUM in Africa  </a:t>
            </a:r>
          </a:p>
        </c:rich>
      </c:tx>
      <c:layout>
        <c:manualLayout>
          <c:xMode val="edge"/>
          <c:yMode val="edge"/>
          <c:x val="4.4759698390472225E-2"/>
          <c:y val="6.087304716351404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089182569086842E-3"/>
          <c:y val="3.2179569017429015E-2"/>
          <c:w val="0.86556960425944685"/>
          <c:h val="0.8782746733226463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AUM!$B$2</c:f>
              <c:strCache>
                <c:ptCount val="1"/>
                <c:pt idx="0">
                  <c:v>Banks</c:v>
                </c:pt>
              </c:strCache>
            </c:strRef>
          </c:tx>
          <c:spPr>
            <a:solidFill>
              <a:srgbClr val="92D050"/>
            </a:solidFill>
            <a:ln cmpd="sng">
              <a:noFill/>
            </a:ln>
          </c:spPr>
          <c:invertIfNegative val="1"/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E08C-40EC-8DA6-4E46C064E1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Aptos" panose="020B0004020202020204" pitchFamily="34" charset="0"/>
                  </a:defRPr>
                </a:pPr>
                <a:endParaRPr lang="en-K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AUM!$A$3:$A$5</c:f>
              <c:numCache>
                <c:formatCode>General</c:formatCode>
                <c:ptCount val="3"/>
                <c:pt idx="0">
                  <c:v>2022</c:v>
                </c:pt>
                <c:pt idx="1">
                  <c:v>2030</c:v>
                </c:pt>
                <c:pt idx="2">
                  <c:v>2040</c:v>
                </c:pt>
              </c:numCache>
            </c:numRef>
          </c:cat>
          <c:val>
            <c:numRef>
              <c:f>AUM!$B$3:$B$5</c:f>
              <c:numCache>
                <c:formatCode>General</c:formatCode>
                <c:ptCount val="3"/>
                <c:pt idx="0">
                  <c:v>1.5</c:v>
                </c:pt>
                <c:pt idx="1">
                  <c:v>2.5</c:v>
                </c:pt>
                <c:pt idx="2">
                  <c:v>4.3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E08C-40EC-8DA6-4E46C064E1EA}"/>
            </c:ext>
          </c:extLst>
        </c:ser>
        <c:ser>
          <c:idx val="1"/>
          <c:order val="1"/>
          <c:tx>
            <c:strRef>
              <c:f>AUM!$C$2</c:f>
              <c:strCache>
                <c:ptCount val="1"/>
                <c:pt idx="0">
                  <c:v>Insurance</c:v>
                </c:pt>
              </c:strCache>
            </c:strRef>
          </c:tx>
          <c:spPr>
            <a:solidFill>
              <a:srgbClr val="8EB6F8"/>
            </a:solidFill>
            <a:ln cmpd="sng"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Aptos" panose="020B0004020202020204" pitchFamily="34" charset="0"/>
                  </a:defRPr>
                </a:pPr>
                <a:endParaRPr lang="en-K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AUM!$A$3:$A$5</c:f>
              <c:numCache>
                <c:formatCode>General</c:formatCode>
                <c:ptCount val="3"/>
                <c:pt idx="0">
                  <c:v>2022</c:v>
                </c:pt>
                <c:pt idx="1">
                  <c:v>2030</c:v>
                </c:pt>
                <c:pt idx="2">
                  <c:v>2040</c:v>
                </c:pt>
              </c:numCache>
            </c:numRef>
          </c:cat>
          <c:val>
            <c:numRef>
              <c:f>AUM!$C$3:$C$5</c:f>
              <c:numCache>
                <c:formatCode>General</c:formatCode>
                <c:ptCount val="3"/>
                <c:pt idx="0">
                  <c:v>0.4</c:v>
                </c:pt>
                <c:pt idx="1">
                  <c:v>0.6</c:v>
                </c:pt>
                <c:pt idx="2">
                  <c:v>0.7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E08C-40EC-8DA6-4E46C064E1EA}"/>
            </c:ext>
          </c:extLst>
        </c:ser>
        <c:ser>
          <c:idx val="2"/>
          <c:order val="2"/>
          <c:tx>
            <c:strRef>
              <c:f>AUM!$D$2</c:f>
              <c:strCache>
                <c:ptCount val="1"/>
                <c:pt idx="0">
                  <c:v>Pensions</c:v>
                </c:pt>
              </c:strCache>
            </c:strRef>
          </c:tx>
          <c:spPr>
            <a:solidFill>
              <a:srgbClr val="FFC000"/>
            </a:solidFill>
            <a:ln cmpd="sng">
              <a:noFill/>
            </a:ln>
          </c:spPr>
          <c:invertIfNegative val="1"/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E08C-40EC-8DA6-4E46C064E1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Aptos" panose="020B0004020202020204" pitchFamily="34" charset="0"/>
                  </a:defRPr>
                </a:pPr>
                <a:endParaRPr lang="en-K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AUM!$A$3:$A$5</c:f>
              <c:numCache>
                <c:formatCode>General</c:formatCode>
                <c:ptCount val="3"/>
                <c:pt idx="0">
                  <c:v>2022</c:v>
                </c:pt>
                <c:pt idx="1">
                  <c:v>2030</c:v>
                </c:pt>
                <c:pt idx="2">
                  <c:v>2040</c:v>
                </c:pt>
              </c:numCache>
            </c:numRef>
          </c:cat>
          <c:val>
            <c:numRef>
              <c:f>AUM!$D$3:$D$5</c:f>
              <c:numCache>
                <c:formatCode>General</c:formatCode>
                <c:ptCount val="3"/>
                <c:pt idx="0">
                  <c:v>0.5</c:v>
                </c:pt>
                <c:pt idx="1">
                  <c:v>0.8</c:v>
                </c:pt>
                <c:pt idx="2">
                  <c:v>1.6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E08C-40EC-8DA6-4E46C064E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4662391"/>
        <c:axId val="1734237340"/>
      </c:barChart>
      <c:catAx>
        <c:axId val="434662391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KE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pPr>
            <a:endParaRPr lang="en-KE"/>
          </a:p>
        </c:txPr>
        <c:crossAx val="1734237340"/>
        <c:crosses val="autoZero"/>
        <c:auto val="1"/>
        <c:lblAlgn val="ctr"/>
        <c:lblOffset val="100"/>
        <c:noMultiLvlLbl val="1"/>
      </c:catAx>
      <c:valAx>
        <c:axId val="173423734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endParaRPr lang="en-KE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34662391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530684115059461"/>
          <c:y val="0.41152478425941469"/>
          <c:w val="0.16550564826929967"/>
          <c:h val="0.17695043148117065"/>
        </c:manualLayout>
      </c:layout>
      <c:overlay val="0"/>
      <c:txPr>
        <a:bodyPr/>
        <a:lstStyle/>
        <a:p>
          <a:pPr>
            <a:defRPr sz="1400" b="0">
              <a:solidFill>
                <a:schemeClr val="tx1"/>
              </a:solidFill>
              <a:latin typeface="Aptos" panose="020B0004020202020204" pitchFamily="34" charset="0"/>
            </a:defRPr>
          </a:pPr>
          <a:endParaRPr lang="en-KE"/>
        </a:p>
      </c:txPr>
    </c:legend>
    <c:plotVisOnly val="1"/>
    <c:dispBlanksAs val="zero"/>
    <c:showDLblsOverMax val="1"/>
  </c:chart>
  <c:txPr>
    <a:bodyPr/>
    <a:lstStyle/>
    <a:p>
      <a:pPr>
        <a:defRPr sz="1200">
          <a:latin typeface="+mn-lt"/>
        </a:defRPr>
      </a:pPr>
      <a:endParaRPr lang="en-KE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2B63E-2675-4036-BC23-6BF249205007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KE"/>
        </a:p>
      </dgm:t>
    </dgm:pt>
    <dgm:pt modelId="{2739B177-D370-49C7-A230-88CB65B503CC}">
      <dgm:prSet phldrT="[Text]"/>
      <dgm:spPr/>
      <dgm:t>
        <a:bodyPr/>
        <a:lstStyle/>
        <a:p>
          <a:r>
            <a:rPr lang="en-GB" b="1" dirty="0"/>
            <a:t>Policy, regulations, incentives</a:t>
          </a:r>
        </a:p>
        <a:p>
          <a:r>
            <a:rPr lang="en-GB" dirty="0"/>
            <a:t>- Reforms to reduce cost of capital, complexity, speed of approvals</a:t>
          </a:r>
        </a:p>
        <a:p>
          <a:r>
            <a:rPr lang="en-GB" dirty="0"/>
            <a:t>- Thematic bonds guidelines and incentives (e.g. taxes)</a:t>
          </a:r>
        </a:p>
        <a:p>
          <a:r>
            <a:rPr lang="en-GB" dirty="0"/>
            <a:t>- Stewardship codes  &amp; ESG investment guidelines</a:t>
          </a:r>
          <a:endParaRPr lang="en-KE" dirty="0"/>
        </a:p>
      </dgm:t>
    </dgm:pt>
    <dgm:pt modelId="{585E4F30-63DA-4299-A172-82EE79327E71}" type="parTrans" cxnId="{17D7ED52-4EB3-4702-86C7-95EF8D109057}">
      <dgm:prSet/>
      <dgm:spPr/>
      <dgm:t>
        <a:bodyPr/>
        <a:lstStyle/>
        <a:p>
          <a:endParaRPr lang="en-KE"/>
        </a:p>
      </dgm:t>
    </dgm:pt>
    <dgm:pt modelId="{FDD68AA3-C764-4277-896B-829FE62B876F}" type="sibTrans" cxnId="{17D7ED52-4EB3-4702-86C7-95EF8D109057}">
      <dgm:prSet/>
      <dgm:spPr/>
      <dgm:t>
        <a:bodyPr/>
        <a:lstStyle/>
        <a:p>
          <a:endParaRPr lang="en-KE"/>
        </a:p>
      </dgm:t>
    </dgm:pt>
    <dgm:pt modelId="{9E4E8F58-9409-4755-8580-0D9585F4F43A}">
      <dgm:prSet phldrT="[Text]"/>
      <dgm:spPr/>
      <dgm:t>
        <a:bodyPr/>
        <a:lstStyle/>
        <a:p>
          <a:r>
            <a:rPr lang="en-GB" b="1" dirty="0"/>
            <a:t>Market Infrastructure</a:t>
          </a:r>
        </a:p>
        <a:p>
          <a:r>
            <a:rPr lang="en-GB" dirty="0"/>
            <a:t>- Credit enhancement and risk-sharing facilities </a:t>
          </a:r>
        </a:p>
        <a:p>
          <a:r>
            <a:rPr lang="en-GB" dirty="0"/>
            <a:t>- Bond exchanges (improve liquidity, reduce transaction costs, esp. for thematic bonds)</a:t>
          </a:r>
          <a:endParaRPr lang="en-KE" dirty="0"/>
        </a:p>
      </dgm:t>
    </dgm:pt>
    <dgm:pt modelId="{A24435A5-FF01-430F-A747-5FB64D35214C}" type="parTrans" cxnId="{5B6CF963-74B5-4B6E-B55B-5E5196828EFD}">
      <dgm:prSet/>
      <dgm:spPr/>
      <dgm:t>
        <a:bodyPr/>
        <a:lstStyle/>
        <a:p>
          <a:endParaRPr lang="en-KE"/>
        </a:p>
      </dgm:t>
    </dgm:pt>
    <dgm:pt modelId="{160B29AA-35D5-4918-A401-F478E87D1B25}" type="sibTrans" cxnId="{5B6CF963-74B5-4B6E-B55B-5E5196828EFD}">
      <dgm:prSet/>
      <dgm:spPr/>
      <dgm:t>
        <a:bodyPr/>
        <a:lstStyle/>
        <a:p>
          <a:endParaRPr lang="en-KE"/>
        </a:p>
      </dgm:t>
    </dgm:pt>
    <dgm:pt modelId="{1F4BB571-6A34-4984-B331-CED623A4643D}">
      <dgm:prSet phldrT="[Text]"/>
      <dgm:spPr/>
      <dgm:t>
        <a:bodyPr/>
        <a:lstStyle/>
        <a:p>
          <a:r>
            <a:rPr lang="en-GB" b="1" dirty="0"/>
            <a:t>Products/Transactions</a:t>
          </a:r>
        </a:p>
        <a:p>
          <a:endParaRPr lang="en-GB" dirty="0"/>
        </a:p>
        <a:p>
          <a:r>
            <a:rPr lang="en-GB" dirty="0"/>
            <a:t>-Thematic bonds development (e.g. green, sustainability-linked), carbon-linked bonds; fund structures (private &amp; listed); pooled vehicles &amp; green securitizations</a:t>
          </a:r>
          <a:endParaRPr lang="en-KE" dirty="0"/>
        </a:p>
      </dgm:t>
    </dgm:pt>
    <dgm:pt modelId="{119FCEE1-0B40-478C-87E5-666E9DF5CF81}" type="parTrans" cxnId="{E77EC96D-B96D-4D69-930A-2D3AEA42DC14}">
      <dgm:prSet/>
      <dgm:spPr/>
      <dgm:t>
        <a:bodyPr/>
        <a:lstStyle/>
        <a:p>
          <a:endParaRPr lang="en-KE"/>
        </a:p>
      </dgm:t>
    </dgm:pt>
    <dgm:pt modelId="{83B9A5D9-3B90-4320-AECE-F890B77C1B6D}" type="sibTrans" cxnId="{E77EC96D-B96D-4D69-930A-2D3AEA42DC14}">
      <dgm:prSet/>
      <dgm:spPr/>
      <dgm:t>
        <a:bodyPr/>
        <a:lstStyle/>
        <a:p>
          <a:endParaRPr lang="en-KE"/>
        </a:p>
      </dgm:t>
    </dgm:pt>
    <dgm:pt modelId="{AE945233-AD2B-4C61-AC1F-9FA8398F7F93}">
      <dgm:prSet phldrT="[Text]"/>
      <dgm:spPr/>
      <dgm:t>
        <a:bodyPr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b="1" dirty="0"/>
            <a:t>Partnerships &amp; Capacity Building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- Co-investment/consortium opportunities</a:t>
          </a:r>
          <a:endParaRPr lang="en-KE" dirty="0"/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dirty="0"/>
            <a:t>- Toolkits: Green bonds, Gender Bonds, Islamic Finance</a:t>
          </a:r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dirty="0"/>
            <a:t>Climate Finance Training</a:t>
          </a:r>
        </a:p>
      </dgm:t>
    </dgm:pt>
    <dgm:pt modelId="{127F654E-871A-4DF8-B980-558CF38DD8AF}" type="parTrans" cxnId="{F317736B-AF45-4823-B587-0C316342775F}">
      <dgm:prSet/>
      <dgm:spPr/>
      <dgm:t>
        <a:bodyPr/>
        <a:lstStyle/>
        <a:p>
          <a:endParaRPr lang="en-KE"/>
        </a:p>
      </dgm:t>
    </dgm:pt>
    <dgm:pt modelId="{D36E0DFD-A19E-4858-A723-D225DD31DA38}" type="sibTrans" cxnId="{F317736B-AF45-4823-B587-0C316342775F}">
      <dgm:prSet/>
      <dgm:spPr/>
      <dgm:t>
        <a:bodyPr/>
        <a:lstStyle/>
        <a:p>
          <a:endParaRPr lang="en-KE"/>
        </a:p>
      </dgm:t>
    </dgm:pt>
    <dgm:pt modelId="{9A659B20-865D-4AF9-95E6-2468A8542554}" type="pres">
      <dgm:prSet presAssocID="{5D62B63E-2675-4036-BC23-6BF249205007}" presName="diagram" presStyleCnt="0">
        <dgm:presLayoutVars>
          <dgm:dir/>
          <dgm:resizeHandles val="exact"/>
        </dgm:presLayoutVars>
      </dgm:prSet>
      <dgm:spPr/>
    </dgm:pt>
    <dgm:pt modelId="{573411BC-C245-4F69-9AB1-1653B01BBF33}" type="pres">
      <dgm:prSet presAssocID="{2739B177-D370-49C7-A230-88CB65B503CC}" presName="node" presStyleLbl="node1" presStyleIdx="0" presStyleCnt="4" custScaleY="104756" custLinFactNeighborX="-2358">
        <dgm:presLayoutVars>
          <dgm:bulletEnabled val="1"/>
        </dgm:presLayoutVars>
      </dgm:prSet>
      <dgm:spPr/>
    </dgm:pt>
    <dgm:pt modelId="{BD3FD268-AECA-424D-B479-111A7AA84F14}" type="pres">
      <dgm:prSet presAssocID="{FDD68AA3-C764-4277-896B-829FE62B876F}" presName="sibTrans" presStyleCnt="0"/>
      <dgm:spPr/>
    </dgm:pt>
    <dgm:pt modelId="{0D1EF731-D15D-4F54-B0E2-59EDFE678D01}" type="pres">
      <dgm:prSet presAssocID="{9E4E8F58-9409-4755-8580-0D9585F4F43A}" presName="node" presStyleLbl="node1" presStyleIdx="1" presStyleCnt="4" custScaleY="105597">
        <dgm:presLayoutVars>
          <dgm:bulletEnabled val="1"/>
        </dgm:presLayoutVars>
      </dgm:prSet>
      <dgm:spPr/>
    </dgm:pt>
    <dgm:pt modelId="{EA7A970E-F63F-4F30-9E05-458DEAA2E9C8}" type="pres">
      <dgm:prSet presAssocID="{160B29AA-35D5-4918-A401-F478E87D1B25}" presName="sibTrans" presStyleCnt="0"/>
      <dgm:spPr/>
    </dgm:pt>
    <dgm:pt modelId="{98F2D6AE-7B3D-462A-806D-3184744DB1CB}" type="pres">
      <dgm:prSet presAssocID="{1F4BB571-6A34-4984-B331-CED623A4643D}" presName="node" presStyleLbl="node1" presStyleIdx="2" presStyleCnt="4" custLinFactNeighborX="-2358" custLinFactNeighborY="-5371">
        <dgm:presLayoutVars>
          <dgm:bulletEnabled val="1"/>
        </dgm:presLayoutVars>
      </dgm:prSet>
      <dgm:spPr/>
    </dgm:pt>
    <dgm:pt modelId="{63DE5EB2-4B2B-459E-A942-75E1B72BA7D3}" type="pres">
      <dgm:prSet presAssocID="{83B9A5D9-3B90-4320-AECE-F890B77C1B6D}" presName="sibTrans" presStyleCnt="0"/>
      <dgm:spPr/>
    </dgm:pt>
    <dgm:pt modelId="{0F508228-B2A2-47E4-8042-898B9CE3E889}" type="pres">
      <dgm:prSet presAssocID="{AE945233-AD2B-4C61-AC1F-9FA8398F7F93}" presName="node" presStyleLbl="node1" presStyleIdx="3" presStyleCnt="4" custLinFactNeighborY="-5371">
        <dgm:presLayoutVars>
          <dgm:bulletEnabled val="1"/>
        </dgm:presLayoutVars>
      </dgm:prSet>
      <dgm:spPr/>
    </dgm:pt>
  </dgm:ptLst>
  <dgm:cxnLst>
    <dgm:cxn modelId="{5B6CF963-74B5-4B6E-B55B-5E5196828EFD}" srcId="{5D62B63E-2675-4036-BC23-6BF249205007}" destId="{9E4E8F58-9409-4755-8580-0D9585F4F43A}" srcOrd="1" destOrd="0" parTransId="{A24435A5-FF01-430F-A747-5FB64D35214C}" sibTransId="{160B29AA-35D5-4918-A401-F478E87D1B25}"/>
    <dgm:cxn modelId="{F317736B-AF45-4823-B587-0C316342775F}" srcId="{5D62B63E-2675-4036-BC23-6BF249205007}" destId="{AE945233-AD2B-4C61-AC1F-9FA8398F7F93}" srcOrd="3" destOrd="0" parTransId="{127F654E-871A-4DF8-B980-558CF38DD8AF}" sibTransId="{D36E0DFD-A19E-4858-A723-D225DD31DA38}"/>
    <dgm:cxn modelId="{E77EC96D-B96D-4D69-930A-2D3AEA42DC14}" srcId="{5D62B63E-2675-4036-BC23-6BF249205007}" destId="{1F4BB571-6A34-4984-B331-CED623A4643D}" srcOrd="2" destOrd="0" parTransId="{119FCEE1-0B40-478C-87E5-666E9DF5CF81}" sibTransId="{83B9A5D9-3B90-4320-AECE-F890B77C1B6D}"/>
    <dgm:cxn modelId="{17D7ED52-4EB3-4702-86C7-95EF8D109057}" srcId="{5D62B63E-2675-4036-BC23-6BF249205007}" destId="{2739B177-D370-49C7-A230-88CB65B503CC}" srcOrd="0" destOrd="0" parTransId="{585E4F30-63DA-4299-A172-82EE79327E71}" sibTransId="{FDD68AA3-C764-4277-896B-829FE62B876F}"/>
    <dgm:cxn modelId="{13E67E73-FE75-4F5B-AD00-397C8D2ACCA5}" type="presOf" srcId="{AE945233-AD2B-4C61-AC1F-9FA8398F7F93}" destId="{0F508228-B2A2-47E4-8042-898B9CE3E889}" srcOrd="0" destOrd="0" presId="urn:microsoft.com/office/officeart/2005/8/layout/default"/>
    <dgm:cxn modelId="{A9CA8D9D-0328-426F-A506-9D370DEBA0D8}" type="presOf" srcId="{9E4E8F58-9409-4755-8580-0D9585F4F43A}" destId="{0D1EF731-D15D-4F54-B0E2-59EDFE678D01}" srcOrd="0" destOrd="0" presId="urn:microsoft.com/office/officeart/2005/8/layout/default"/>
    <dgm:cxn modelId="{2E8EFAA2-680E-4B87-93ED-E04829F50ABA}" type="presOf" srcId="{5D62B63E-2675-4036-BC23-6BF249205007}" destId="{9A659B20-865D-4AF9-95E6-2468A8542554}" srcOrd="0" destOrd="0" presId="urn:microsoft.com/office/officeart/2005/8/layout/default"/>
    <dgm:cxn modelId="{43FA6ECA-6A2E-4A6B-A48C-34BE377FAD78}" type="presOf" srcId="{2739B177-D370-49C7-A230-88CB65B503CC}" destId="{573411BC-C245-4F69-9AB1-1653B01BBF33}" srcOrd="0" destOrd="0" presId="urn:microsoft.com/office/officeart/2005/8/layout/default"/>
    <dgm:cxn modelId="{A1C695F2-F582-4261-88EA-FA2992B46FC3}" type="presOf" srcId="{1F4BB571-6A34-4984-B331-CED623A4643D}" destId="{98F2D6AE-7B3D-462A-806D-3184744DB1CB}" srcOrd="0" destOrd="0" presId="urn:microsoft.com/office/officeart/2005/8/layout/default"/>
    <dgm:cxn modelId="{B51DE301-065B-47FC-AB4E-CEA8A2BBC3CC}" type="presParOf" srcId="{9A659B20-865D-4AF9-95E6-2468A8542554}" destId="{573411BC-C245-4F69-9AB1-1653B01BBF33}" srcOrd="0" destOrd="0" presId="urn:microsoft.com/office/officeart/2005/8/layout/default"/>
    <dgm:cxn modelId="{6F5E9E10-BED2-414E-8A5C-3CA97C4BD5A3}" type="presParOf" srcId="{9A659B20-865D-4AF9-95E6-2468A8542554}" destId="{BD3FD268-AECA-424D-B479-111A7AA84F14}" srcOrd="1" destOrd="0" presId="urn:microsoft.com/office/officeart/2005/8/layout/default"/>
    <dgm:cxn modelId="{FE00DC8E-9539-4833-B594-46C9C6DB509C}" type="presParOf" srcId="{9A659B20-865D-4AF9-95E6-2468A8542554}" destId="{0D1EF731-D15D-4F54-B0E2-59EDFE678D01}" srcOrd="2" destOrd="0" presId="urn:microsoft.com/office/officeart/2005/8/layout/default"/>
    <dgm:cxn modelId="{D0185A50-86D5-4A09-8CF5-AC768EDB883F}" type="presParOf" srcId="{9A659B20-865D-4AF9-95E6-2468A8542554}" destId="{EA7A970E-F63F-4F30-9E05-458DEAA2E9C8}" srcOrd="3" destOrd="0" presId="urn:microsoft.com/office/officeart/2005/8/layout/default"/>
    <dgm:cxn modelId="{6819BEF3-F971-4219-8024-B86FAF3D4DEA}" type="presParOf" srcId="{9A659B20-865D-4AF9-95E6-2468A8542554}" destId="{98F2D6AE-7B3D-462A-806D-3184744DB1CB}" srcOrd="4" destOrd="0" presId="urn:microsoft.com/office/officeart/2005/8/layout/default"/>
    <dgm:cxn modelId="{0296807D-591E-4B0B-BD83-5BBF6FBECBC8}" type="presParOf" srcId="{9A659B20-865D-4AF9-95E6-2468A8542554}" destId="{63DE5EB2-4B2B-459E-A942-75E1B72BA7D3}" srcOrd="5" destOrd="0" presId="urn:microsoft.com/office/officeart/2005/8/layout/default"/>
    <dgm:cxn modelId="{1B2A83E6-A293-4A9D-89B4-17A63F4B3C55}" type="presParOf" srcId="{9A659B20-865D-4AF9-95E6-2468A8542554}" destId="{0F508228-B2A2-47E4-8042-898B9CE3E88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11CB6-768C-4BED-8535-A53AB2843F59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KE"/>
        </a:p>
      </dgm:t>
    </dgm:pt>
    <dgm:pt modelId="{884097E5-1FFF-447B-86F0-6DACE211D574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1100" dirty="0"/>
            <a:t>Sustainable Capital Markets Development’</a:t>
          </a:r>
          <a:endParaRPr lang="en-KE" sz="1100" dirty="0"/>
        </a:p>
      </dgm:t>
    </dgm:pt>
    <dgm:pt modelId="{0D788E4D-42E6-44A3-87E7-342450601F9D}" type="parTrans" cxnId="{621BD7ED-D9DB-4D4D-A636-CB88650D4C9D}">
      <dgm:prSet/>
      <dgm:spPr/>
      <dgm:t>
        <a:bodyPr/>
        <a:lstStyle/>
        <a:p>
          <a:endParaRPr lang="en-KE" sz="1350"/>
        </a:p>
      </dgm:t>
    </dgm:pt>
    <dgm:pt modelId="{5C150633-B86C-491C-A02C-2B08EDD06F96}" type="sibTrans" cxnId="{621BD7ED-D9DB-4D4D-A636-CB88650D4C9D}">
      <dgm:prSet/>
      <dgm:spPr/>
      <dgm:t>
        <a:bodyPr/>
        <a:lstStyle/>
        <a:p>
          <a:endParaRPr lang="en-KE" sz="1350"/>
        </a:p>
      </dgm:t>
    </dgm:pt>
    <dgm:pt modelId="{31F759F8-0F71-435F-BE08-671421DA985E}">
      <dgm:prSet phldrT="[Text]" custT="1"/>
      <dgm:spPr/>
      <dgm:t>
        <a:bodyPr/>
        <a:lstStyle/>
        <a:p>
          <a:r>
            <a:rPr lang="en-GB" sz="1100" dirty="0"/>
            <a:t>Enabling Environment</a:t>
          </a:r>
          <a:endParaRPr lang="en-KE" sz="1100" dirty="0"/>
        </a:p>
      </dgm:t>
    </dgm:pt>
    <dgm:pt modelId="{2ACDC132-D767-4D3E-A8E7-C399FE01002F}" type="parTrans" cxnId="{9C877771-918C-4B46-B9A8-4F3AFAA0A42C}">
      <dgm:prSet/>
      <dgm:spPr/>
      <dgm:t>
        <a:bodyPr/>
        <a:lstStyle/>
        <a:p>
          <a:endParaRPr lang="en-KE" sz="1350"/>
        </a:p>
      </dgm:t>
    </dgm:pt>
    <dgm:pt modelId="{A3FAF819-746D-4D17-A6FA-1990EF174437}" type="sibTrans" cxnId="{9C877771-918C-4B46-B9A8-4F3AFAA0A42C}">
      <dgm:prSet/>
      <dgm:spPr/>
      <dgm:t>
        <a:bodyPr/>
        <a:lstStyle/>
        <a:p>
          <a:endParaRPr lang="en-KE" sz="1350"/>
        </a:p>
      </dgm:t>
    </dgm:pt>
    <dgm:pt modelId="{3DCBA65A-B54D-4F37-B940-8A4DD4D12FCA}">
      <dgm:prSet phldrT="[Text]" custT="1"/>
      <dgm:spPr/>
      <dgm:t>
        <a:bodyPr/>
        <a:lstStyle/>
        <a:p>
          <a:r>
            <a:rPr lang="en-GB" sz="1100" dirty="0"/>
            <a:t>Transactions Support</a:t>
          </a:r>
          <a:endParaRPr lang="en-KE" sz="1100" dirty="0"/>
        </a:p>
      </dgm:t>
    </dgm:pt>
    <dgm:pt modelId="{CA89D0BE-7A0A-429F-8FE5-50868DE2C52F}" type="parTrans" cxnId="{7C25D4FF-90D5-4F81-974B-6B01472EA4A7}">
      <dgm:prSet/>
      <dgm:spPr/>
      <dgm:t>
        <a:bodyPr/>
        <a:lstStyle/>
        <a:p>
          <a:endParaRPr lang="en-KE" sz="1350"/>
        </a:p>
      </dgm:t>
    </dgm:pt>
    <dgm:pt modelId="{E253D0F4-763C-4159-B48C-8F293A398386}" type="sibTrans" cxnId="{7C25D4FF-90D5-4F81-974B-6B01472EA4A7}">
      <dgm:prSet/>
      <dgm:spPr/>
      <dgm:t>
        <a:bodyPr/>
        <a:lstStyle/>
        <a:p>
          <a:endParaRPr lang="en-KE" sz="1350"/>
        </a:p>
      </dgm:t>
    </dgm:pt>
    <dgm:pt modelId="{ABD38FEC-C19D-45E6-9B7B-10320E5F81D3}">
      <dgm:prSet phldrT="[Text]" custT="1"/>
      <dgm:spPr/>
      <dgm:t>
        <a:bodyPr/>
        <a:lstStyle/>
        <a:p>
          <a:r>
            <a:rPr lang="en-GB" sz="1100" dirty="0"/>
            <a:t>Practical Training</a:t>
          </a:r>
          <a:endParaRPr lang="en-KE" sz="1100" dirty="0"/>
        </a:p>
      </dgm:t>
    </dgm:pt>
    <dgm:pt modelId="{9693490E-4881-489E-BCC4-5758B9FCE464}" type="parTrans" cxnId="{09E21A65-4C51-4757-A097-C03901BA498C}">
      <dgm:prSet/>
      <dgm:spPr/>
      <dgm:t>
        <a:bodyPr/>
        <a:lstStyle/>
        <a:p>
          <a:endParaRPr lang="en-KE" sz="1350"/>
        </a:p>
      </dgm:t>
    </dgm:pt>
    <dgm:pt modelId="{D2651A4A-59F9-48F3-B747-E9378C593419}" type="sibTrans" cxnId="{09E21A65-4C51-4757-A097-C03901BA498C}">
      <dgm:prSet/>
      <dgm:spPr/>
      <dgm:t>
        <a:bodyPr/>
        <a:lstStyle/>
        <a:p>
          <a:endParaRPr lang="en-KE" sz="135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FCDA46-11EA-4854-B0EB-5940F09682DC}">
      <dgm:prSet custT="1"/>
      <dgm:spPr/>
      <dgm:t>
        <a:bodyPr/>
        <a:lstStyle/>
        <a:p>
          <a:r>
            <a:rPr lang="en-GB" sz="1100" dirty="0"/>
            <a:t>Market Infrastructure</a:t>
          </a:r>
          <a:endParaRPr lang="en-KE" sz="1100" dirty="0"/>
        </a:p>
      </dgm:t>
    </dgm:pt>
    <dgm:pt modelId="{049FF352-4439-4703-A0D9-CC5F1ADED9CD}" type="parTrans" cxnId="{B60C51C0-7389-41DF-91D5-9B797BD1DD7E}">
      <dgm:prSet/>
      <dgm:spPr/>
      <dgm:t>
        <a:bodyPr/>
        <a:lstStyle/>
        <a:p>
          <a:endParaRPr lang="en-KE"/>
        </a:p>
      </dgm:t>
    </dgm:pt>
    <dgm:pt modelId="{3EA961E9-CBD8-4F15-B184-B0619CB64648}" type="sibTrans" cxnId="{B60C51C0-7389-41DF-91D5-9B797BD1DD7E}">
      <dgm:prSet/>
      <dgm:spPr/>
      <dgm:t>
        <a:bodyPr/>
        <a:lstStyle/>
        <a:p>
          <a:endParaRPr lang="en-KE"/>
        </a:p>
      </dgm:t>
    </dgm:pt>
    <dgm:pt modelId="{036E9CB9-AB16-4EDE-AEA9-F8E751F978A1}" type="pres">
      <dgm:prSet presAssocID="{43211CB6-768C-4BED-8535-A53AB2843F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15AFED5-15BE-479B-B561-753509F77AE2}" type="pres">
      <dgm:prSet presAssocID="{884097E5-1FFF-447B-86F0-6DACE211D574}" presName="centerShape" presStyleLbl="node0" presStyleIdx="0" presStyleCnt="1" custScaleX="119504" custScaleY="121318"/>
      <dgm:spPr/>
    </dgm:pt>
    <dgm:pt modelId="{EFC1F5E6-B827-434E-A785-FC87A4D31D13}" type="pres">
      <dgm:prSet presAssocID="{31F759F8-0F71-435F-BE08-671421DA985E}" presName="node" presStyleLbl="node1" presStyleIdx="0" presStyleCnt="4" custScaleX="123693" custScaleY="105616">
        <dgm:presLayoutVars>
          <dgm:bulletEnabled val="1"/>
        </dgm:presLayoutVars>
      </dgm:prSet>
      <dgm:spPr/>
    </dgm:pt>
    <dgm:pt modelId="{A04C83B6-6754-49CE-8CD2-D47C6C123F4B}" type="pres">
      <dgm:prSet presAssocID="{31F759F8-0F71-435F-BE08-671421DA985E}" presName="dummy" presStyleCnt="0"/>
      <dgm:spPr/>
    </dgm:pt>
    <dgm:pt modelId="{93508627-3A8A-4361-95E1-27EDBB20C24C}" type="pres">
      <dgm:prSet presAssocID="{A3FAF819-746D-4D17-A6FA-1990EF174437}" presName="sibTrans" presStyleLbl="sibTrans2D1" presStyleIdx="0" presStyleCnt="4"/>
      <dgm:spPr/>
    </dgm:pt>
    <dgm:pt modelId="{263ADFA9-5A6C-4CE1-8D1C-1565D7752923}" type="pres">
      <dgm:prSet presAssocID="{CDFCDA46-11EA-4854-B0EB-5940F09682DC}" presName="node" presStyleLbl="node1" presStyleIdx="1" presStyleCnt="4">
        <dgm:presLayoutVars>
          <dgm:bulletEnabled val="1"/>
        </dgm:presLayoutVars>
      </dgm:prSet>
      <dgm:spPr/>
    </dgm:pt>
    <dgm:pt modelId="{8E6E9E54-00C2-43F0-9A81-BBDE2B1436B9}" type="pres">
      <dgm:prSet presAssocID="{CDFCDA46-11EA-4854-B0EB-5940F09682DC}" presName="dummy" presStyleCnt="0"/>
      <dgm:spPr/>
    </dgm:pt>
    <dgm:pt modelId="{C1E12E88-CA22-4C9A-A6E6-955944345655}" type="pres">
      <dgm:prSet presAssocID="{3EA961E9-CBD8-4F15-B184-B0619CB64648}" presName="sibTrans" presStyleLbl="sibTrans2D1" presStyleIdx="1" presStyleCnt="4"/>
      <dgm:spPr/>
    </dgm:pt>
    <dgm:pt modelId="{9460D19A-2DFE-41BF-A93F-6E02CD53B5EA}" type="pres">
      <dgm:prSet presAssocID="{3DCBA65A-B54D-4F37-B940-8A4DD4D12FCA}" presName="node" presStyleLbl="node1" presStyleIdx="2" presStyleCnt="4" custScaleX="121494" custScaleY="109217">
        <dgm:presLayoutVars>
          <dgm:bulletEnabled val="1"/>
        </dgm:presLayoutVars>
      </dgm:prSet>
      <dgm:spPr/>
    </dgm:pt>
    <dgm:pt modelId="{5E356D24-42F6-42A9-8E6C-634F8E51712E}" type="pres">
      <dgm:prSet presAssocID="{3DCBA65A-B54D-4F37-B940-8A4DD4D12FCA}" presName="dummy" presStyleCnt="0"/>
      <dgm:spPr/>
    </dgm:pt>
    <dgm:pt modelId="{E266B6E0-A2EE-468C-8D9B-09126D01D762}" type="pres">
      <dgm:prSet presAssocID="{E253D0F4-763C-4159-B48C-8F293A398386}" presName="sibTrans" presStyleLbl="sibTrans2D1" presStyleIdx="2" presStyleCnt="4" custLinFactNeighborX="903" custLinFactNeighborY="-1260"/>
      <dgm:spPr/>
    </dgm:pt>
    <dgm:pt modelId="{653EF90E-94DF-4B6E-828C-59BEE9C9B6B5}" type="pres">
      <dgm:prSet presAssocID="{ABD38FEC-C19D-45E6-9B7B-10320E5F81D3}" presName="node" presStyleLbl="node1" presStyleIdx="3" presStyleCnt="4" custScaleX="123636" custScaleY="114752" custRadScaleRad="100921" custRadScaleInc="1542">
        <dgm:presLayoutVars>
          <dgm:bulletEnabled val="1"/>
        </dgm:presLayoutVars>
      </dgm:prSet>
      <dgm:spPr/>
    </dgm:pt>
    <dgm:pt modelId="{16C20797-C0BE-48EA-BC9C-AA313C912E92}" type="pres">
      <dgm:prSet presAssocID="{ABD38FEC-C19D-45E6-9B7B-10320E5F81D3}" presName="dummy" presStyleCnt="0"/>
      <dgm:spPr/>
    </dgm:pt>
    <dgm:pt modelId="{296ADEAD-1422-4FEE-8E77-DA8549F7FE89}" type="pres">
      <dgm:prSet presAssocID="{D2651A4A-59F9-48F3-B747-E9378C593419}" presName="sibTrans" presStyleLbl="sibTrans2D1" presStyleIdx="3" presStyleCnt="4" custLinFactNeighborX="-173" custLinFactNeighborY="-574"/>
      <dgm:spPr/>
    </dgm:pt>
  </dgm:ptLst>
  <dgm:cxnLst>
    <dgm:cxn modelId="{87289A16-420F-4A21-8FD6-715695E78439}" type="presOf" srcId="{CDFCDA46-11EA-4854-B0EB-5940F09682DC}" destId="{263ADFA9-5A6C-4CE1-8D1C-1565D7752923}" srcOrd="0" destOrd="0" presId="urn:microsoft.com/office/officeart/2005/8/layout/radial6"/>
    <dgm:cxn modelId="{7E3D9C29-86AA-4CA0-B53A-D747E573AE35}" type="presOf" srcId="{31F759F8-0F71-435F-BE08-671421DA985E}" destId="{EFC1F5E6-B827-434E-A785-FC87A4D31D13}" srcOrd="0" destOrd="0" presId="urn:microsoft.com/office/officeart/2005/8/layout/radial6"/>
    <dgm:cxn modelId="{A5C38E30-817B-44CB-8DAA-5A15E18D3175}" type="presOf" srcId="{D2651A4A-59F9-48F3-B747-E9378C593419}" destId="{296ADEAD-1422-4FEE-8E77-DA8549F7FE89}" srcOrd="0" destOrd="0" presId="urn:microsoft.com/office/officeart/2005/8/layout/radial6"/>
    <dgm:cxn modelId="{09E21A65-4C51-4757-A097-C03901BA498C}" srcId="{884097E5-1FFF-447B-86F0-6DACE211D574}" destId="{ABD38FEC-C19D-45E6-9B7B-10320E5F81D3}" srcOrd="3" destOrd="0" parTransId="{9693490E-4881-489E-BCC4-5758B9FCE464}" sibTransId="{D2651A4A-59F9-48F3-B747-E9378C593419}"/>
    <dgm:cxn modelId="{9C877771-918C-4B46-B9A8-4F3AFAA0A42C}" srcId="{884097E5-1FFF-447B-86F0-6DACE211D574}" destId="{31F759F8-0F71-435F-BE08-671421DA985E}" srcOrd="0" destOrd="0" parTransId="{2ACDC132-D767-4D3E-A8E7-C399FE01002F}" sibTransId="{A3FAF819-746D-4D17-A6FA-1990EF174437}"/>
    <dgm:cxn modelId="{82B2497D-586F-4A4C-A5B1-EA2E319247A2}" type="presOf" srcId="{ABD38FEC-C19D-45E6-9B7B-10320E5F81D3}" destId="{653EF90E-94DF-4B6E-828C-59BEE9C9B6B5}" srcOrd="0" destOrd="0" presId="urn:microsoft.com/office/officeart/2005/8/layout/radial6"/>
    <dgm:cxn modelId="{5D48ED80-817A-41B3-A73D-EF5CCCE68A5A}" type="presOf" srcId="{3EA961E9-CBD8-4F15-B184-B0619CB64648}" destId="{C1E12E88-CA22-4C9A-A6E6-955944345655}" srcOrd="0" destOrd="0" presId="urn:microsoft.com/office/officeart/2005/8/layout/radial6"/>
    <dgm:cxn modelId="{92B4CE95-69E3-4831-A4DA-2F643E1F9F65}" type="presOf" srcId="{884097E5-1FFF-447B-86F0-6DACE211D574}" destId="{315AFED5-15BE-479B-B561-753509F77AE2}" srcOrd="0" destOrd="0" presId="urn:microsoft.com/office/officeart/2005/8/layout/radial6"/>
    <dgm:cxn modelId="{F0C95CA3-97C7-4F75-9439-941D9FFCC688}" type="presOf" srcId="{3DCBA65A-B54D-4F37-B940-8A4DD4D12FCA}" destId="{9460D19A-2DFE-41BF-A93F-6E02CD53B5EA}" srcOrd="0" destOrd="0" presId="urn:microsoft.com/office/officeart/2005/8/layout/radial6"/>
    <dgm:cxn modelId="{CD876CB4-09A0-40DC-9A01-15F7C52205B0}" type="presOf" srcId="{A3FAF819-746D-4D17-A6FA-1990EF174437}" destId="{93508627-3A8A-4361-95E1-27EDBB20C24C}" srcOrd="0" destOrd="0" presId="urn:microsoft.com/office/officeart/2005/8/layout/radial6"/>
    <dgm:cxn modelId="{B60C51C0-7389-41DF-91D5-9B797BD1DD7E}" srcId="{884097E5-1FFF-447B-86F0-6DACE211D574}" destId="{CDFCDA46-11EA-4854-B0EB-5940F09682DC}" srcOrd="1" destOrd="0" parTransId="{049FF352-4439-4703-A0D9-CC5F1ADED9CD}" sibTransId="{3EA961E9-CBD8-4F15-B184-B0619CB64648}"/>
    <dgm:cxn modelId="{8003DFC5-DD3D-4865-9BBD-CF3F742FBD10}" type="presOf" srcId="{E253D0F4-763C-4159-B48C-8F293A398386}" destId="{E266B6E0-A2EE-468C-8D9B-09126D01D762}" srcOrd="0" destOrd="0" presId="urn:microsoft.com/office/officeart/2005/8/layout/radial6"/>
    <dgm:cxn modelId="{574815EB-DCC4-4635-ADB7-69CF27168354}" type="presOf" srcId="{43211CB6-768C-4BED-8535-A53AB2843F59}" destId="{036E9CB9-AB16-4EDE-AEA9-F8E751F978A1}" srcOrd="0" destOrd="0" presId="urn:microsoft.com/office/officeart/2005/8/layout/radial6"/>
    <dgm:cxn modelId="{621BD7ED-D9DB-4D4D-A636-CB88650D4C9D}" srcId="{43211CB6-768C-4BED-8535-A53AB2843F59}" destId="{884097E5-1FFF-447B-86F0-6DACE211D574}" srcOrd="0" destOrd="0" parTransId="{0D788E4D-42E6-44A3-87E7-342450601F9D}" sibTransId="{5C150633-B86C-491C-A02C-2B08EDD06F96}"/>
    <dgm:cxn modelId="{7C25D4FF-90D5-4F81-974B-6B01472EA4A7}" srcId="{884097E5-1FFF-447B-86F0-6DACE211D574}" destId="{3DCBA65A-B54D-4F37-B940-8A4DD4D12FCA}" srcOrd="2" destOrd="0" parTransId="{CA89D0BE-7A0A-429F-8FE5-50868DE2C52F}" sibTransId="{E253D0F4-763C-4159-B48C-8F293A398386}"/>
    <dgm:cxn modelId="{308B65C0-264B-44C6-A639-AA98C290AB22}" type="presParOf" srcId="{036E9CB9-AB16-4EDE-AEA9-F8E751F978A1}" destId="{315AFED5-15BE-479B-B561-753509F77AE2}" srcOrd="0" destOrd="0" presId="urn:microsoft.com/office/officeart/2005/8/layout/radial6"/>
    <dgm:cxn modelId="{7ECA0A12-A773-4C14-A4C6-F21593B1E5E8}" type="presParOf" srcId="{036E9CB9-AB16-4EDE-AEA9-F8E751F978A1}" destId="{EFC1F5E6-B827-434E-A785-FC87A4D31D13}" srcOrd="1" destOrd="0" presId="urn:microsoft.com/office/officeart/2005/8/layout/radial6"/>
    <dgm:cxn modelId="{B6D1DB3B-D347-42EE-9F69-E5557597551E}" type="presParOf" srcId="{036E9CB9-AB16-4EDE-AEA9-F8E751F978A1}" destId="{A04C83B6-6754-49CE-8CD2-D47C6C123F4B}" srcOrd="2" destOrd="0" presId="urn:microsoft.com/office/officeart/2005/8/layout/radial6"/>
    <dgm:cxn modelId="{19B05BB0-0295-434A-B71D-799CA59F2A51}" type="presParOf" srcId="{036E9CB9-AB16-4EDE-AEA9-F8E751F978A1}" destId="{93508627-3A8A-4361-95E1-27EDBB20C24C}" srcOrd="3" destOrd="0" presId="urn:microsoft.com/office/officeart/2005/8/layout/radial6"/>
    <dgm:cxn modelId="{9161A480-392F-4EB8-8AE2-62AB98DC14BE}" type="presParOf" srcId="{036E9CB9-AB16-4EDE-AEA9-F8E751F978A1}" destId="{263ADFA9-5A6C-4CE1-8D1C-1565D7752923}" srcOrd="4" destOrd="0" presId="urn:microsoft.com/office/officeart/2005/8/layout/radial6"/>
    <dgm:cxn modelId="{065429A2-D604-4C36-9A4C-01570AF09240}" type="presParOf" srcId="{036E9CB9-AB16-4EDE-AEA9-F8E751F978A1}" destId="{8E6E9E54-00C2-43F0-9A81-BBDE2B1436B9}" srcOrd="5" destOrd="0" presId="urn:microsoft.com/office/officeart/2005/8/layout/radial6"/>
    <dgm:cxn modelId="{750C653D-7178-4522-9859-70DAD2CE0EEF}" type="presParOf" srcId="{036E9CB9-AB16-4EDE-AEA9-F8E751F978A1}" destId="{C1E12E88-CA22-4C9A-A6E6-955944345655}" srcOrd="6" destOrd="0" presId="urn:microsoft.com/office/officeart/2005/8/layout/radial6"/>
    <dgm:cxn modelId="{2EF440A4-4387-4B55-9CC1-816A5665119D}" type="presParOf" srcId="{036E9CB9-AB16-4EDE-AEA9-F8E751F978A1}" destId="{9460D19A-2DFE-41BF-A93F-6E02CD53B5EA}" srcOrd="7" destOrd="0" presId="urn:microsoft.com/office/officeart/2005/8/layout/radial6"/>
    <dgm:cxn modelId="{07061271-9462-4440-B076-7B14DF1B8788}" type="presParOf" srcId="{036E9CB9-AB16-4EDE-AEA9-F8E751F978A1}" destId="{5E356D24-42F6-42A9-8E6C-634F8E51712E}" srcOrd="8" destOrd="0" presId="urn:microsoft.com/office/officeart/2005/8/layout/radial6"/>
    <dgm:cxn modelId="{5B43021A-F7C5-4CFB-B8F9-4322D7947052}" type="presParOf" srcId="{036E9CB9-AB16-4EDE-AEA9-F8E751F978A1}" destId="{E266B6E0-A2EE-468C-8D9B-09126D01D762}" srcOrd="9" destOrd="0" presId="urn:microsoft.com/office/officeart/2005/8/layout/radial6"/>
    <dgm:cxn modelId="{8ADAC50F-0F21-421D-8DCA-8B3EA1FC51F4}" type="presParOf" srcId="{036E9CB9-AB16-4EDE-AEA9-F8E751F978A1}" destId="{653EF90E-94DF-4B6E-828C-59BEE9C9B6B5}" srcOrd="10" destOrd="0" presId="urn:microsoft.com/office/officeart/2005/8/layout/radial6"/>
    <dgm:cxn modelId="{C42D41F2-002D-4216-9520-A8DDAF48B52E}" type="presParOf" srcId="{036E9CB9-AB16-4EDE-AEA9-F8E751F978A1}" destId="{16C20797-C0BE-48EA-BC9C-AA313C912E92}" srcOrd="11" destOrd="0" presId="urn:microsoft.com/office/officeart/2005/8/layout/radial6"/>
    <dgm:cxn modelId="{075821D4-1473-4351-AEC6-F197D537B774}" type="presParOf" srcId="{036E9CB9-AB16-4EDE-AEA9-F8E751F978A1}" destId="{296ADEAD-1422-4FEE-8E77-DA8549F7FE8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411BC-C245-4F69-9AB1-1653B01BBF33}">
      <dsp:nvSpPr>
        <dsp:cNvPr id="0" name=""/>
        <dsp:cNvSpPr/>
      </dsp:nvSpPr>
      <dsp:spPr>
        <a:xfrm>
          <a:off x="1283400" y="10518"/>
          <a:ext cx="3110278" cy="19549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Policy, regulations, incentives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Reforms to reduce cost of capital, complexity, speed of approvals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Thematic bonds guidelines and incentives (e.g. taxes)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Stewardship codes  &amp; ESG investment guidelines</a:t>
          </a:r>
          <a:endParaRPr lang="en-KE" sz="1600" kern="1200" dirty="0"/>
        </a:p>
      </dsp:txBody>
      <dsp:txXfrm>
        <a:off x="1283400" y="10518"/>
        <a:ext cx="3110278" cy="1954922"/>
      </dsp:txXfrm>
    </dsp:sp>
    <dsp:sp modelId="{0D1EF731-D15D-4F54-B0E2-59EDFE678D01}">
      <dsp:nvSpPr>
        <dsp:cNvPr id="0" name=""/>
        <dsp:cNvSpPr/>
      </dsp:nvSpPr>
      <dsp:spPr>
        <a:xfrm>
          <a:off x="4778047" y="2671"/>
          <a:ext cx="3110278" cy="19706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Market Infrastructure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Credit enhancement and risk-sharing facilities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Bond exchanges (improve liquidity, reduce transaction costs, esp. for thematic bonds)</a:t>
          </a:r>
          <a:endParaRPr lang="en-KE" sz="1600" kern="1200" dirty="0"/>
        </a:p>
      </dsp:txBody>
      <dsp:txXfrm>
        <a:off x="4778047" y="2671"/>
        <a:ext cx="3110278" cy="1970616"/>
      </dsp:txXfrm>
    </dsp:sp>
    <dsp:sp modelId="{98F2D6AE-7B3D-462A-806D-3184744DB1CB}">
      <dsp:nvSpPr>
        <dsp:cNvPr id="0" name=""/>
        <dsp:cNvSpPr/>
      </dsp:nvSpPr>
      <dsp:spPr>
        <a:xfrm>
          <a:off x="1283400" y="2184083"/>
          <a:ext cx="3110278" cy="18661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Products/Transactions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-Thematic bonds development (e.g. green, sustainability-linked), carbon-linked bonds; fund structures (private &amp; listed); pooled vehicles &amp; green securitizations</a:t>
          </a:r>
          <a:endParaRPr lang="en-KE" sz="1600" kern="1200" dirty="0"/>
        </a:p>
      </dsp:txBody>
      <dsp:txXfrm>
        <a:off x="1283400" y="2184083"/>
        <a:ext cx="3110278" cy="1866167"/>
      </dsp:txXfrm>
    </dsp:sp>
    <dsp:sp modelId="{0F508228-B2A2-47E4-8042-898B9CE3E889}">
      <dsp:nvSpPr>
        <dsp:cNvPr id="0" name=""/>
        <dsp:cNvSpPr/>
      </dsp:nvSpPr>
      <dsp:spPr>
        <a:xfrm>
          <a:off x="4778047" y="2184083"/>
          <a:ext cx="3110278" cy="18661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Partnerships &amp; Capacity Building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/>
            <a:t>- Co-investment/consortium opportunities</a:t>
          </a:r>
          <a:endParaRPr lang="en-KE" sz="1600" kern="1200" dirty="0"/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Toolkits: Green bonds, Gender Bonds, Islamic Finance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Climate Finance Training</a:t>
          </a:r>
        </a:p>
      </dsp:txBody>
      <dsp:txXfrm>
        <a:off x="4778047" y="2184083"/>
        <a:ext cx="3110278" cy="1866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ADEAD-1422-4FEE-8E77-DA8549F7FE89}">
      <dsp:nvSpPr>
        <dsp:cNvPr id="0" name=""/>
        <dsp:cNvSpPr/>
      </dsp:nvSpPr>
      <dsp:spPr>
        <a:xfrm>
          <a:off x="473628" y="546145"/>
          <a:ext cx="2829161" cy="2829161"/>
        </a:xfrm>
        <a:prstGeom prst="blockArc">
          <a:avLst>
            <a:gd name="adj1" fmla="val 10828012"/>
            <a:gd name="adj2" fmla="val 16200114"/>
            <a:gd name="adj3" fmla="val 4640"/>
          </a:avLst>
        </a:prstGeom>
        <a:solidFill>
          <a:schemeClr val="accent5">
            <a:hueOff val="2942"/>
            <a:satOff val="-11073"/>
            <a:lumOff val="-115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6B6E0-A2EE-468C-8D9B-09126D01D762}">
      <dsp:nvSpPr>
        <dsp:cNvPr id="0" name=""/>
        <dsp:cNvSpPr/>
      </dsp:nvSpPr>
      <dsp:spPr>
        <a:xfrm>
          <a:off x="504069" y="526737"/>
          <a:ext cx="2829161" cy="2829161"/>
        </a:xfrm>
        <a:prstGeom prst="blockArc">
          <a:avLst>
            <a:gd name="adj1" fmla="val 5399886"/>
            <a:gd name="adj2" fmla="val 10828012"/>
            <a:gd name="adj3" fmla="val 4640"/>
          </a:avLst>
        </a:prstGeom>
        <a:solidFill>
          <a:schemeClr val="accent5">
            <a:hueOff val="1961"/>
            <a:satOff val="-7382"/>
            <a:lumOff val="-77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12E88-CA22-4C9A-A6E6-955944345655}">
      <dsp:nvSpPr>
        <dsp:cNvPr id="0" name=""/>
        <dsp:cNvSpPr/>
      </dsp:nvSpPr>
      <dsp:spPr>
        <a:xfrm>
          <a:off x="478568" y="562385"/>
          <a:ext cx="2829161" cy="2829161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981"/>
            <a:satOff val="-3691"/>
            <a:lumOff val="-38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08627-3A8A-4361-95E1-27EDBB20C24C}">
      <dsp:nvSpPr>
        <dsp:cNvPr id="0" name=""/>
        <dsp:cNvSpPr/>
      </dsp:nvSpPr>
      <dsp:spPr>
        <a:xfrm>
          <a:off x="478568" y="562385"/>
          <a:ext cx="2829161" cy="2829161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AFED5-15BE-479B-B561-753509F77AE2}">
      <dsp:nvSpPr>
        <dsp:cNvPr id="0" name=""/>
        <dsp:cNvSpPr/>
      </dsp:nvSpPr>
      <dsp:spPr>
        <a:xfrm>
          <a:off x="1115041" y="1187047"/>
          <a:ext cx="1556214" cy="1579837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Sustainable Capital Markets Development’</a:t>
          </a:r>
          <a:endParaRPr lang="en-KE" sz="1100" kern="1200" dirty="0"/>
        </a:p>
      </dsp:txBody>
      <dsp:txXfrm>
        <a:off x="1342943" y="1418409"/>
        <a:ext cx="1100410" cy="1117113"/>
      </dsp:txXfrm>
    </dsp:sp>
    <dsp:sp modelId="{EFC1F5E6-B827-434E-A785-FC87A4D31D13}">
      <dsp:nvSpPr>
        <dsp:cNvPr id="0" name=""/>
        <dsp:cNvSpPr/>
      </dsp:nvSpPr>
      <dsp:spPr>
        <a:xfrm>
          <a:off x="1329381" y="113824"/>
          <a:ext cx="1127535" cy="9627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Enabling Environment</a:t>
          </a:r>
          <a:endParaRPr lang="en-KE" sz="1100" kern="1200" dirty="0"/>
        </a:p>
      </dsp:txBody>
      <dsp:txXfrm>
        <a:off x="1494505" y="254816"/>
        <a:ext cx="797287" cy="680768"/>
      </dsp:txXfrm>
    </dsp:sp>
    <dsp:sp modelId="{263ADFA9-5A6C-4CE1-8D1C-1565D7752923}">
      <dsp:nvSpPr>
        <dsp:cNvPr id="0" name=""/>
        <dsp:cNvSpPr/>
      </dsp:nvSpPr>
      <dsp:spPr>
        <a:xfrm>
          <a:off x="2819133" y="1521185"/>
          <a:ext cx="911559" cy="911559"/>
        </a:xfrm>
        <a:prstGeom prst="ellipse">
          <a:avLst/>
        </a:prstGeom>
        <a:solidFill>
          <a:schemeClr val="accent5">
            <a:hueOff val="981"/>
            <a:satOff val="-3691"/>
            <a:lumOff val="-38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Market Infrastructure</a:t>
          </a:r>
          <a:endParaRPr lang="en-KE" sz="1100" kern="1200" dirty="0"/>
        </a:p>
      </dsp:txBody>
      <dsp:txXfrm>
        <a:off x="2952628" y="1654680"/>
        <a:ext cx="644569" cy="644569"/>
      </dsp:txXfrm>
    </dsp:sp>
    <dsp:sp modelId="{9460D19A-2DFE-41BF-A93F-6E02CD53B5EA}">
      <dsp:nvSpPr>
        <dsp:cNvPr id="0" name=""/>
        <dsp:cNvSpPr/>
      </dsp:nvSpPr>
      <dsp:spPr>
        <a:xfrm>
          <a:off x="1339403" y="2860941"/>
          <a:ext cx="1107490" cy="995578"/>
        </a:xfrm>
        <a:prstGeom prst="ellipse">
          <a:avLst/>
        </a:prstGeom>
        <a:solidFill>
          <a:schemeClr val="accent5">
            <a:hueOff val="1961"/>
            <a:satOff val="-7382"/>
            <a:lumOff val="-7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Transactions Support</a:t>
          </a:r>
          <a:endParaRPr lang="en-KE" sz="1100" kern="1200" dirty="0"/>
        </a:p>
      </dsp:txBody>
      <dsp:txXfrm>
        <a:off x="1501591" y="3006740"/>
        <a:ext cx="783114" cy="703980"/>
      </dsp:txXfrm>
    </dsp:sp>
    <dsp:sp modelId="{653EF90E-94DF-4B6E-828C-59BEE9C9B6B5}">
      <dsp:nvSpPr>
        <dsp:cNvPr id="0" name=""/>
        <dsp:cNvSpPr/>
      </dsp:nvSpPr>
      <dsp:spPr>
        <a:xfrm>
          <a:off x="-52123" y="1442690"/>
          <a:ext cx="1127015" cy="1046032"/>
        </a:xfrm>
        <a:prstGeom prst="ellipse">
          <a:avLst/>
        </a:prstGeom>
        <a:solidFill>
          <a:schemeClr val="accent5">
            <a:hueOff val="2942"/>
            <a:satOff val="-11073"/>
            <a:lumOff val="-115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Practical Training</a:t>
          </a:r>
          <a:endParaRPr lang="en-KE" sz="1100" kern="1200" dirty="0"/>
        </a:p>
      </dsp:txBody>
      <dsp:txXfrm>
        <a:off x="112925" y="1595878"/>
        <a:ext cx="796919" cy="739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0.69279</cdr:x>
      <cdr:y>0</cdr:y>
    </cdr:from>
    <cdr:to>
      <cdr:x>0.78256</cdr:x>
      <cdr:y>0.06909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D2AF209-2C61-522D-D6CE-B715F5EE4410}"/>
            </a:ext>
          </a:extLst>
        </cdr:cNvPr>
        <cdr:cNvSpPr txBox="1"/>
      </cdr:nvSpPr>
      <cdr:spPr>
        <a:xfrm xmlns:a="http://schemas.openxmlformats.org/drawingml/2006/main">
          <a:off x="4331638" y="0"/>
          <a:ext cx="561263" cy="336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>
              <a:latin typeface="Aptos" panose="020B0004020202020204" pitchFamily="34" charset="0"/>
            </a:rPr>
            <a:t>6.4</a:t>
          </a:r>
          <a:endParaRPr lang="en-KE" sz="1600" b="1" dirty="0"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0.12477</cdr:x>
      <cdr:y>0.54537</cdr:y>
    </cdr:from>
    <cdr:to>
      <cdr:x>0.22839</cdr:x>
      <cdr:y>0.61064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AEEACD0-0D51-9E7C-EE75-B05FFB37C23A}"/>
            </a:ext>
          </a:extLst>
        </cdr:cNvPr>
        <cdr:cNvSpPr txBox="1"/>
      </cdr:nvSpPr>
      <cdr:spPr>
        <a:xfrm xmlns:a="http://schemas.openxmlformats.org/drawingml/2006/main">
          <a:off x="780122" y="2654506"/>
          <a:ext cx="647872" cy="317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dirty="0"/>
            <a:t>2.4</a:t>
          </a:r>
          <a:endParaRPr lang="en-KE" sz="1600" b="1" dirty="0"/>
        </a:p>
      </cdr:txBody>
    </cdr:sp>
  </cdr:relSizeAnchor>
  <cdr:relSizeAnchor xmlns:cdr="http://schemas.openxmlformats.org/drawingml/2006/chartDrawing">
    <cdr:from>
      <cdr:x>0.40674</cdr:x>
      <cdr:y>0.32314</cdr:y>
    </cdr:from>
    <cdr:to>
      <cdr:x>0.48584</cdr:x>
      <cdr:y>0.39013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AEEACD0-0D51-9E7C-EE75-B05FFB37C23A}"/>
            </a:ext>
          </a:extLst>
        </cdr:cNvPr>
        <cdr:cNvSpPr txBox="1"/>
      </cdr:nvSpPr>
      <cdr:spPr>
        <a:xfrm xmlns:a="http://schemas.openxmlformats.org/drawingml/2006/main">
          <a:off x="2543116" y="1572838"/>
          <a:ext cx="494577" cy="326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dirty="0"/>
            <a:t>3.9</a:t>
          </a:r>
          <a:endParaRPr lang="en-KE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AFBAAA-8C46-3045-B664-F2253EA43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1F325-8F79-F941-8AD2-4211E96E9A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68862-0926-AF4C-934B-AC81688B6F46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DD66C-76B0-7241-B75F-7F74CCF910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E442B-2318-3B4F-A8B5-0BD8B4801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C083A-253A-394C-9D99-7DBF4A45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557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5509E-097C-7548-BBF3-09D5EA3343F0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EF222-C657-584B-8DED-DD9B6F347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908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20083D-C103-6349-5444-01B7C95A8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8E105B-3DA5-4258-A861-BFEF67ACD0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8B0DE5E-1EDB-B9A3-D03E-55E53A258EA1}"/>
              </a:ext>
            </a:extLst>
          </p:cNvPr>
          <p:cNvSpPr txBox="1"/>
          <p:nvPr/>
        </p:nvSpPr>
        <p:spPr>
          <a:xfrm>
            <a:off x="0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Title of slide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6659D-6C79-C9E1-C147-C9C9B0232A8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6B55E7-4911-4C3E-9590-E3011471AB87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27B71-FC79-4024-BDDA-6413F6E8D39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23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6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>
                <a:latin typeface="Aptos" panose="020B0004020202020204" pitchFamily="34" charset="0"/>
              </a:rPr>
              <a:t>APSA is a platform for collaboration, co-operation and exchange of information and ideas to better supervise, regulate and grow the pension sector on the continent</a:t>
            </a:r>
            <a:r>
              <a:rPr lang="en-GB" sz="1200" b="1" dirty="0">
                <a:latin typeface="Aptos" panose="020B0004020202020204" pitchFamily="34" charset="0"/>
              </a:rPr>
              <a:t>. </a:t>
            </a:r>
          </a:p>
          <a:p>
            <a:endParaRPr lang="en-K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03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ptos" panose="020B0004020202020204" pitchFamily="34" charset="0"/>
              </a:rPr>
              <a:t>The regulatory environment of pensions restricts the development of the sector. </a:t>
            </a:r>
          </a:p>
          <a:p>
            <a:endParaRPr lang="en-K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Title of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F222-C657-584B-8DED-DD9B6F3471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9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. Title with image (opt 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66810-E9D3-3D4E-A74C-9D1C631FF40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1497" y="3183255"/>
            <a:ext cx="6529642" cy="2314575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17160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00 Month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742D3-3CFE-B54A-B1CB-F8649CD2D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0798" y="5870447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553660-1946-CE48-9F01-BD9D3EBF6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0798" y="6210680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position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0268FB1-F7BC-9A4A-8206-A806CE8945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620713"/>
            <a:ext cx="2786697" cy="143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Sub-title / location etc.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23A2E3-0A1D-BC4E-918A-71C54DC703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885804" y="243681"/>
            <a:ext cx="1024255" cy="754063"/>
          </a:xfrm>
          <a:prstGeom prst="rect">
            <a:avLst/>
          </a:prstGeom>
        </p:spPr>
        <p:txBody>
          <a:bodyPr/>
          <a:lstStyle/>
          <a:p>
            <a:endParaRPr lang="x-none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22D9BBF-5CF7-0F4E-ADA0-CD0A54B234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99805" y="243681"/>
            <a:ext cx="2102485" cy="754063"/>
          </a:xfrm>
          <a:prstGeom prst="rect">
            <a:avLst/>
          </a:prstGeom>
        </p:spPr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3616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. Text + image (op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3313" y="0"/>
            <a:ext cx="6008687" cy="6858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8"/>
            <a:ext cx="5444363" cy="40397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748" y="1297453"/>
            <a:ext cx="5439001" cy="49610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165644"/>
            <a:ext cx="54498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5632448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BD99FB-AC4E-4A49-B923-574D14382014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3313" y="6407150"/>
            <a:ext cx="3400074" cy="0"/>
          </a:xfrm>
          <a:prstGeom prst="line">
            <a:avLst/>
          </a:prstGeom>
          <a:ln w="7620"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A9157D2-D4CB-8F49-A81A-57CEEC70A2FC}"/>
              </a:ext>
            </a:extLst>
          </p:cNvPr>
          <p:cNvSpPr txBox="1"/>
          <p:nvPr userDrawn="1"/>
        </p:nvSpPr>
        <p:spPr>
          <a:xfrm>
            <a:off x="10507663" y="6258490"/>
            <a:ext cx="2568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FSD AFRICA, 2020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BB15559F-CEF4-1444-978B-E80A653438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Insert 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72996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05. Text + image (op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5145C59-1D65-F947-AC99-F7E2796AC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5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. Text + image (op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3313" y="1628775"/>
            <a:ext cx="6008687" cy="5229224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8"/>
            <a:ext cx="7347776" cy="48380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748" y="1628775"/>
            <a:ext cx="5316537" cy="45993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201265"/>
            <a:ext cx="544988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5632448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69FF396-B57A-AA48-97EC-CA9D94B594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Insert name of presentation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6B5F59-CBA7-4943-9D7B-50EC6A3D0C59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3313" y="6407150"/>
            <a:ext cx="3400074" cy="0"/>
          </a:xfrm>
          <a:prstGeom prst="line">
            <a:avLst/>
          </a:prstGeom>
          <a:ln w="7620"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D86E76-E712-8441-9883-65AFF7DADBBB}"/>
              </a:ext>
            </a:extLst>
          </p:cNvPr>
          <p:cNvSpPr txBox="1"/>
          <p:nvPr userDrawn="1"/>
        </p:nvSpPr>
        <p:spPr>
          <a:xfrm>
            <a:off x="10507663" y="6258490"/>
            <a:ext cx="2568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FSD AFRICA, 2020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F243A8D-001F-B7B1-D3D2-26DC2E415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2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. Text + multiple images (op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4579" y="1639661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749" y="1847850"/>
            <a:ext cx="3518126" cy="3829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BC799602-CBF7-904D-8547-B46A599ED0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24579" y="3717032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FE2A276C-2216-BF45-9152-E2ED854A165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0016" y="1639661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743B61CB-0350-F14E-BFFF-1DD8F5F72FE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40016" y="3717032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99D752B1-8552-3B40-AA0A-F4C3720EF5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99168" y="1639661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6C6922C2-1CA8-9344-AC17-CDDF06651DC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99168" y="3717032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579F64D6-B1C7-0A4C-B979-50EABE941C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9645" y="1639661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D8A30A1-029E-584E-9EDD-18B51D63B7A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59645" y="3717032"/>
            <a:ext cx="1620000" cy="1980000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1187E08-15B8-550C-5692-93323C7E8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91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5. Text + multiple images (op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F9B131-5CE9-304A-A7C7-B6E43270E8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51650" y="1639662"/>
            <a:ext cx="3199528" cy="3910534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1749" y="1847850"/>
            <a:ext cx="3518126" cy="38290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CB6D578F-6D24-BC4E-AEFF-CA9556DF375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56240" y="1639662"/>
            <a:ext cx="3199528" cy="3910534"/>
          </a:xfrm>
          <a:prstGeom prst="rect">
            <a:avLst/>
          </a:prstGeom>
          <a:solidFill>
            <a:schemeClr val="accent3"/>
          </a:solidFill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76552B2-CF64-ABD4-8833-C74D843AE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.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D259C42-25FF-F34E-AB9F-86C7CCACF0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1496" y="1628776"/>
            <a:ext cx="11080800" cy="459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Map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6003825"/>
            <a:ext cx="3541712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52D45F-C52A-4345-95DD-B55B8582E58A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3" y="5877832"/>
            <a:ext cx="3541712" cy="0"/>
          </a:xfrm>
          <a:prstGeom prst="line">
            <a:avLst/>
          </a:prstGeom>
          <a:ln w="7620">
            <a:solidFill>
              <a:schemeClr val="accent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6BA647-A19A-8B40-B966-AD1AA8BC9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180" y="4638118"/>
            <a:ext cx="2723965" cy="8825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FD7827A-4938-52DF-6AB3-34382A4E0F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37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06. Afric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852654"/>
            <a:ext cx="10968202" cy="30911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BAE24A-1AA7-6C4A-A3A3-92952EB6EA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862" y="5199063"/>
            <a:ext cx="10968201" cy="1020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  <a:lvl4pPr marL="13716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4pPr>
            <a:lvl5pPr marL="18288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339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06. Afric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852654"/>
            <a:ext cx="3529012" cy="30911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BAE24A-1AA7-6C4A-A3A3-92952EB6EA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199063"/>
            <a:ext cx="3529012" cy="1020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2pPr>
            <a:lvl3pPr marL="9144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3pPr>
            <a:lvl4pPr marL="13716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4pPr>
            <a:lvl5pPr marL="1828800" indent="0">
              <a:lnSpc>
                <a:spcPts val="2400"/>
              </a:lnSpc>
              <a:buNone/>
              <a:defRPr sz="2000" b="0" i="0">
                <a:solidFill>
                  <a:schemeClr val="bg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29C773D-FACA-C4AB-A59D-BBA3D464F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87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.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9038" y="1852654"/>
            <a:ext cx="3541712" cy="43671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110902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171648-C2DF-FF4F-B2D7-3BF4A2E93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497" y="1854521"/>
            <a:ext cx="1705454" cy="43653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8B7D3F48-3B70-E742-854A-7FC503D9DD2B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183313" y="2240344"/>
            <a:ext cx="5457825" cy="39794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D72059-F590-6A41-AE1A-DC13C30C09D0}"/>
              </a:ext>
            </a:extLst>
          </p:cNvPr>
          <p:cNvCxnSpPr>
            <a:cxnSpLocks/>
          </p:cNvCxnSpPr>
          <p:nvPr userDrawn="1"/>
        </p:nvCxnSpPr>
        <p:spPr>
          <a:xfrm>
            <a:off x="6183313" y="2128715"/>
            <a:ext cx="35353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45462F-3C41-5B41-B975-E424E1EAB6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3313" y="1856629"/>
            <a:ext cx="3535362" cy="1550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1pPr>
            <a:lvl2pPr marL="4572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2pPr>
            <a:lvl3pPr marL="9144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3pPr>
            <a:lvl4pPr marL="13716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4pPr>
            <a:lvl5pPr marL="1828800" indent="0">
              <a:lnSpc>
                <a:spcPts val="1600"/>
              </a:lnSpc>
              <a:buNone/>
              <a:defRPr sz="1200" b="1" i="0">
                <a:solidFill>
                  <a:schemeClr val="tx2"/>
                </a:solidFill>
                <a:latin typeface="Museo Sans 7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FF0B371-07D6-EF77-6B4B-FB2C7045E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88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. Non-FS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2882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AE37A-2DF3-BA42-A11B-714632CD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 err="1"/>
              <a:t>Fsd</a:t>
            </a:r>
            <a:r>
              <a:rPr lang="en-US" dirty="0"/>
              <a:t> Africa,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56DF-E8AF-EF46-A2DF-D9EEC91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4945" y="1853293"/>
            <a:ext cx="3529012" cy="13577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Museo Sans 700" panose="02000000000000000000" pitchFamily="2" charset="77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/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/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35290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0CAADD-1CEE-C942-A364-76D6819B1BF7}"/>
              </a:ext>
            </a:extLst>
          </p:cNvPr>
          <p:cNvCxnSpPr>
            <a:cxnSpLocks/>
          </p:cNvCxnSpPr>
          <p:nvPr userDrawn="1"/>
        </p:nvCxnSpPr>
        <p:spPr>
          <a:xfrm>
            <a:off x="4261287" y="1628775"/>
            <a:ext cx="7379851" cy="0"/>
          </a:xfrm>
          <a:prstGeom prst="line">
            <a:avLst/>
          </a:prstGeom>
          <a:ln w="38100">
            <a:solidFill>
              <a:srgbClr val="26A6E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A1E2488-4492-2141-951F-CA754AD5B3F6}"/>
              </a:ext>
            </a:extLst>
          </p:cNvPr>
          <p:cNvCxnSpPr>
            <a:cxnSpLocks/>
          </p:cNvCxnSpPr>
          <p:nvPr userDrawn="1"/>
        </p:nvCxnSpPr>
        <p:spPr>
          <a:xfrm>
            <a:off x="4261287" y="5785116"/>
            <a:ext cx="7379851" cy="0"/>
          </a:xfrm>
          <a:prstGeom prst="line">
            <a:avLst/>
          </a:prstGeom>
          <a:ln w="19050">
            <a:solidFill>
              <a:srgbClr val="26A6EC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8D95A0-6E66-A348-9D1D-98BCD45A36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9263" y="1852386"/>
            <a:ext cx="7381875" cy="3743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5BA403-7B50-4B46-9CC1-EAD32A8A09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9262" y="1628775"/>
            <a:ext cx="2822400" cy="360000"/>
          </a:xfrm>
          <a:prstGeom prst="rect">
            <a:avLst/>
          </a:prstGeom>
          <a:solidFill>
            <a:schemeClr val="accent5"/>
          </a:solidFill>
        </p:spPr>
        <p:txBody>
          <a:bodyPr lIns="108000" tIns="0" rIns="0" bIns="0" anchor="ctr"/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200" b="0" i="0">
                <a:latin typeface="Museo Sans 300" panose="02000000000000000000" pitchFamily="2" charset="77"/>
              </a:defRPr>
            </a:lvl2pPr>
            <a:lvl3pPr marL="914400" indent="0">
              <a:buNone/>
              <a:defRPr sz="1200" b="0" i="0">
                <a:latin typeface="Museo Sans 300" panose="02000000000000000000" pitchFamily="2" charset="77"/>
              </a:defRPr>
            </a:lvl3pPr>
            <a:lvl4pPr marL="1371600" indent="0">
              <a:buNone/>
              <a:defRPr sz="1200" b="0" i="0">
                <a:latin typeface="Museo Sans 300" panose="02000000000000000000" pitchFamily="2" charset="77"/>
              </a:defRPr>
            </a:lvl4pPr>
            <a:lvl5pPr marL="1828800" indent="0">
              <a:buNone/>
              <a:defRPr sz="1200" b="0" i="0"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22FBE48-CD74-C742-B108-4ACF49F07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59263" y="5899150"/>
            <a:ext cx="3644900" cy="339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2pPr>
            <a:lvl3pPr marL="91440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3pPr>
            <a:lvl4pPr marL="137160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4pPr>
            <a:lvl5pPr marL="1828800" indent="0">
              <a:buNone/>
              <a:defRPr sz="1200" b="0" i="0">
                <a:solidFill>
                  <a:schemeClr val="accent5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F3B2751-A5A1-88FA-13D8-CC746CB5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4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. Title with image (opt 2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66810-E9D3-3D4E-A74C-9D1C631FF40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620713"/>
            <a:ext cx="6544881" cy="169271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17160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00 Month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742D3-3CFE-B54A-B1CB-F8649CD2D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560319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553660-1946-CE48-9F01-BD9D3EBF6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2900552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position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0268FB1-F7BC-9A4A-8206-A806CE8945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1976" y="5733288"/>
            <a:ext cx="2689162" cy="486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Sub-title / location etc. 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1E36D2A-1DDB-8F43-B3AC-35441BC18E1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885804" y="243681"/>
            <a:ext cx="1024255" cy="754063"/>
          </a:xfrm>
          <a:prstGeom prst="rect">
            <a:avLst/>
          </a:prstGeom>
        </p:spPr>
        <p:txBody>
          <a:bodyPr/>
          <a:lstStyle/>
          <a:p>
            <a:endParaRPr lang="x-none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F9A6DB0-2113-024A-8738-FBA34EEAB70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99805" y="243681"/>
            <a:ext cx="2102485" cy="754063"/>
          </a:xfrm>
          <a:prstGeom prst="rect">
            <a:avLst/>
          </a:prstGeom>
        </p:spPr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12099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7.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08B4D3-71AE-6640-800B-4B2D93D8241E}"/>
              </a:ext>
            </a:extLst>
          </p:cNvPr>
          <p:cNvSpPr/>
          <p:nvPr userDrawn="1"/>
        </p:nvSpPr>
        <p:spPr>
          <a:xfrm>
            <a:off x="0" y="1212501"/>
            <a:ext cx="12192000" cy="5645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6" y="629857"/>
            <a:ext cx="9015125" cy="39411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D156BF89-0EF9-3C49-B945-67F20F69D4E0}"/>
              </a:ext>
            </a:extLst>
          </p:cNvPr>
          <p:cNvSpPr txBox="1">
            <a:spLocks/>
          </p:cNvSpPr>
          <p:nvPr userDrawn="1"/>
        </p:nvSpPr>
        <p:spPr>
          <a:xfrm>
            <a:off x="4556126" y="3670556"/>
            <a:ext cx="3541712" cy="13583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kern="1200" baseline="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A6FD416-5107-274F-981D-310281BA8A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Insert name of 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E14D8A-656F-1746-B31F-409D1432C1F6}"/>
              </a:ext>
            </a:extLst>
          </p:cNvPr>
          <p:cNvSpPr txBox="1"/>
          <p:nvPr userDrawn="1"/>
        </p:nvSpPr>
        <p:spPr>
          <a:xfrm>
            <a:off x="10507663" y="6258490"/>
            <a:ext cx="2568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0" i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FSD AFRICA, 2020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AB71A0D-9157-7975-2414-548CE76868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87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02. Section header (opt 2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628775"/>
            <a:ext cx="7353300" cy="32724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3529012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 err="1"/>
              <a:t>Fsd</a:t>
            </a:r>
            <a:r>
              <a:rPr lang="en-US" dirty="0"/>
              <a:t> Africa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0DC4C-4510-D34D-AF12-5A85CDD580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20713"/>
            <a:ext cx="5449887" cy="842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3716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18288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282D1D3-705D-2016-1D12-7B486181B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22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B38E-DF94-4BA9-8E35-8E618223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97E4E-730E-4E59-9D17-8E5947022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305E5-220D-40F3-A4F1-127BE2F1B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75699-1F05-49FA-99EA-0154F640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5A71B-9FC7-42E8-8210-D00A9D52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15453C-4924-430A-87D0-C233078163F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2498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08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133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/>
              <a:t>Running Header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/>
              <a:t>FSD Africa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BD7A4F-6DFA-7E47-B241-B6F5ED6CD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7186" y="268925"/>
            <a:ext cx="1615563" cy="48380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91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8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6574663" cy="81335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0" i="0">
                <a:solidFill>
                  <a:schemeClr val="tx2"/>
                </a:solidFill>
                <a:latin typeface="Museo Sans 500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Museo Sans 300" panose="02000000000000000000" pitchFamily="2" charset="77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/>
              <a:t>Running Header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628775"/>
            <a:ext cx="1109027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69A258-29EC-8D46-B4B3-1EFF752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26256" y="6313932"/>
            <a:ext cx="1198943" cy="1297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0" cap="all" baseline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en-US"/>
              <a:t>Footer / Author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44FDD9-5D9D-514C-8BCE-403CA037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 b="0" i="0">
                <a:solidFill>
                  <a:schemeClr val="bg2"/>
                </a:solidFill>
                <a:latin typeface="Museo Sans 300" panose="02000000000000000000" pitchFamily="2" charset="77"/>
              </a:defRPr>
            </a:lvl1pPr>
          </a:lstStyle>
          <a:p>
            <a:fld id="{DEEAD0B6-45E5-3A43-8421-56464370CF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E8B6E-FCC0-9C4C-9A13-898E47F78E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292" y="1840230"/>
            <a:ext cx="4314507" cy="41605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200"/>
              </a:lnSpc>
              <a:spcBef>
                <a:spcPts val="0"/>
              </a:spcBef>
              <a:buFont typeface="System Font Regular"/>
              <a:buChar char="–"/>
              <a:defRPr sz="1800" b="0" i="0">
                <a:latin typeface="Museo Sans 500" panose="02000000000000000000" pitchFamily="2" charset="77"/>
              </a:defRPr>
            </a:lvl1pPr>
            <a:lvl2pPr marL="230400" indent="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stem Font Regular"/>
              <a:buNone/>
              <a:defRPr sz="1800" b="0" i="0">
                <a:latin typeface="Museo Sans 100" panose="02000000000000000000" pitchFamily="2" charset="77"/>
              </a:defRPr>
            </a:lvl2pPr>
            <a:lvl3pPr marL="1143000" indent="-228600">
              <a:buFont typeface="System Font Regular"/>
              <a:buChar char="–"/>
              <a:defRPr sz="1600"/>
            </a:lvl3pPr>
            <a:lvl4pPr marL="1600200" indent="-228600">
              <a:buFont typeface="System Font Regular"/>
              <a:buChar char="–"/>
              <a:defRPr sz="1600"/>
            </a:lvl4pPr>
            <a:lvl5pPr marL="2057400" indent="-228600">
              <a:buFont typeface="System Font Regular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EBBFDDE-AE59-604E-A666-4B3B97B756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7775" y="1840230"/>
            <a:ext cx="4333875" cy="416052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200"/>
              </a:lnSpc>
              <a:spcBef>
                <a:spcPts val="0"/>
              </a:spcBef>
              <a:buFont typeface="System Font Regular"/>
              <a:buChar char="–"/>
              <a:defRPr sz="1800" b="0" i="0">
                <a:latin typeface="Museo Sans 500" panose="02000000000000000000" pitchFamily="2" charset="77"/>
              </a:defRPr>
            </a:lvl1pPr>
            <a:lvl2pPr marL="230400" indent="0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System Font Regular"/>
              <a:buNone/>
              <a:defRPr sz="1800" b="0" i="0">
                <a:latin typeface="Museo Sans 100" panose="02000000000000000000" pitchFamily="2" charset="77"/>
              </a:defRPr>
            </a:lvl2pPr>
            <a:lvl3pPr marL="1143000" indent="-228600">
              <a:buFont typeface="System Font Regular"/>
              <a:buChar char="–"/>
              <a:defRPr sz="1600"/>
            </a:lvl3pPr>
            <a:lvl4pPr marL="1600200" indent="-228600">
              <a:buFont typeface="System Font Regular"/>
              <a:buChar char="–"/>
              <a:defRPr sz="1600"/>
            </a:lvl4pPr>
            <a:lvl5pPr marL="2057400" indent="-228600">
              <a:buFont typeface="System Font Regular"/>
              <a:buChar char="–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C463E0-5BFA-994B-B9C8-59F98E00C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908" y="310709"/>
            <a:ext cx="1615563" cy="4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42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27E50-AE09-4795-3A25-026681867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F1372-0CCE-7604-AF62-E8D1486E7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002A3-6A61-2F12-2087-0F3EA14E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89-5D82-4615-977F-CEC93C8C55CD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47213-75A1-418E-2C6A-E1E000A4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36112-796A-3AB5-EF8A-9AEE6D93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041A-75DD-48BE-BDCF-F8A4B508A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7408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840B-8DE5-49F6-7B76-F7BF97D3B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BFC85-B78F-A00A-B649-0BFA72A47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FD540-C084-754A-A40D-088531F5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89-5D82-4615-977F-CEC93C8C55CD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92166-25CA-B792-83BD-BB3D338D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35BED-193C-96AB-06DF-B60CBF54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041A-75DD-48BE-BDCF-F8A4B508A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6181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7AF3-0042-4423-CFD6-23DAC754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6D13D-ADD2-BBCD-B011-B08125B7B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F683D-25FB-5DAA-A57F-0AA78FCD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89-5D82-4615-977F-CEC93C8C55CD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1FCAA-1457-9BBD-C2CD-7F661545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635C6-5C3A-E191-4C6E-0792B3C1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041A-75DD-48BE-BDCF-F8A4B508A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0276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C4D1-5862-8D5C-5ADA-4E4E9157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90411-8457-204B-63A8-317075630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B1EAA-65CD-A13D-6289-4356068E4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CE21E-64A7-9844-410D-63E66BD7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89-5D82-4615-977F-CEC93C8C55CD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81412-D162-39B0-8D9B-2EFACE0A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3B60D-7B60-57AB-4DDB-54053C30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041A-75DD-48BE-BDCF-F8A4B508A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0551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75353-41CC-03A6-11E0-41D14E69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11C63-DB1A-E937-DF6A-99FAC3C1A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AB756-446B-09C4-ADA1-A83517ACB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7CC91-51C9-F3C0-201E-E8673E640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C33C1-30D8-257C-E457-A560C2617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EF8F1-9C5A-FB07-56A8-F0AD1C78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89-5D82-4615-977F-CEC93C8C55CD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C451C2-D20D-4D05-77ED-36F88C9E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34F3E-D4F3-8FAC-1A2B-8AC6543CF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041A-75DD-48BE-BDCF-F8A4B508A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1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. Titl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040" y="1628775"/>
            <a:ext cx="5441123" cy="327241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70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742D3-3CFE-B54A-B1CB-F8649CD2D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59038" y="5669279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3553660-1946-CE48-9F01-BD9D3EBF6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6009512"/>
            <a:ext cx="5321046" cy="28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/>
            </a:lvl2pPr>
          </a:lstStyle>
          <a:p>
            <a:pPr lvl="0"/>
            <a:r>
              <a:rPr lang="en-US" dirty="0"/>
              <a:t>Author position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66810-E9D3-3D4E-A74C-9D1C631FF40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3" y="1628775"/>
            <a:ext cx="1716087" cy="1716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Icon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6580E6-FFAB-0940-842A-B1C23C9AED41}"/>
              </a:ext>
            </a:extLst>
          </p:cNvPr>
          <p:cNvCxnSpPr/>
          <p:nvPr userDrawn="1"/>
        </p:nvCxnSpPr>
        <p:spPr>
          <a:xfrm>
            <a:off x="550863" y="620713"/>
            <a:ext cx="73533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073291A-F196-834B-9D0A-C83BA8272E88}"/>
              </a:ext>
            </a:extLst>
          </p:cNvPr>
          <p:cNvSpPr txBox="1"/>
          <p:nvPr userDrawn="1"/>
        </p:nvSpPr>
        <p:spPr>
          <a:xfrm>
            <a:off x="469583" y="331985"/>
            <a:ext cx="2568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0" i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FSD AFRICA, 2020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2BCFBA1-DD8B-BEDE-B27C-A47DCE996A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9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57C0-B6E9-2EBE-5AA2-35459684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F2C40-5AF9-998C-9E8C-0A881241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89-5D82-4615-977F-CEC93C8C55CD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5663F-01AD-5626-29F6-03BA1097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96A63-C2A3-1ED1-1CFB-9F492973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041A-75DD-48BE-BDCF-F8A4B508A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5635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1F06A-DA15-68D8-4749-EC426217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89-5D82-4615-977F-CEC93C8C55CD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3788CC-674B-59A0-DCDB-A9CB21F7B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303D6-D8AB-8C9F-F87F-C9721400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041A-75DD-48BE-BDCF-F8A4B508A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2288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93EC-D9C1-AB03-8053-53C56AE65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2A3AF-73EC-AE03-CA20-4D184FEE1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4072D-21E2-9666-1DCF-EFEA5FCC2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4B7D4-94F9-8882-5051-4B375237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89-5D82-4615-977F-CEC93C8C55CD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E8882-6331-ABFD-1709-23F19C1D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6B850-0F45-DD17-2E8C-084694EF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041A-75DD-48BE-BDCF-F8A4B508A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0968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7AB55-C087-0453-BC9C-B41FC1C21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3DCCF-17C2-0D9C-F31A-00D4574C0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FCC95-5444-C16F-8E02-744F0F7AA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7D9A3-6D84-018C-E5C5-4B8E7DAA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8889-5D82-4615-977F-CEC93C8C55CD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BA5C3-81AE-2F50-9FA5-6D412EB6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4467C-96FA-0EBF-F871-0A7476F5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041A-75DD-48BE-BDCF-F8A4B508AFC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7877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0FDE-3443-4773-7053-94F8C426F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AE8B9-01F5-1E80-32E1-E651AEE2F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FEC3-346E-B8A1-36E1-D1CBA19A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91B1-3FF9-4466-9046-173984F5554B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F3FB4-F71A-5E9E-8482-494CF6BC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2C602-8227-A7B9-7381-D4E4D881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2692-EA20-4792-84F6-B4FAA48A3B1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5888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20E8-C6C8-D44D-A0F1-388EDE0F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B574D-3DB7-850E-B95C-9FC38CD8C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31A46-F3C0-BAE0-417C-942C5922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91B1-3FF9-4466-9046-173984F5554B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6410B-B458-949D-6B6F-75629C61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7A4D6-A833-2835-9122-75E21D77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2692-EA20-4792-84F6-B4FAA48A3B1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0661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1DD3-A601-9F93-4A8C-DD544952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E0914-3339-7755-F48F-AAF8AE337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9B68A-0448-3609-4D4F-38C978CC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91B1-3FF9-4466-9046-173984F5554B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9E132-3F60-A031-0632-C6C98A63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341A7-1569-3374-FFC4-10ECE198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2692-EA20-4792-84F6-B4FAA48A3B1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3641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9C5A-665B-0AE7-E866-2D93294A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38031-3E60-CFAE-2912-80ED58126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32E74-4921-D8C0-2C37-495EEDFF2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BC4AA-F436-3C9A-B9DB-34C445F9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91B1-3FF9-4466-9046-173984F5554B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0286D-8253-F6CB-70C4-A80C89F2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8570D-A76F-BBA7-3E05-48CAC3E3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2692-EA20-4792-84F6-B4FAA48A3B1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4792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2A1F-0C40-8C3B-CFD6-8137E89F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5742F-4D7C-236D-49F8-E471AA215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DF5BE-6AAB-B177-D70C-6001C7653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A17DB-736D-E8DD-A62B-C2D172209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361A6-305D-B9E4-C6A6-5C6BE4082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AD66D1-CE15-0FCA-B139-AE53BBD4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91B1-3FF9-4466-9046-173984F5554B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31E241-DB55-F36E-346A-AF5F1E49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1D6DF-ADAC-C5CC-DFF7-C4A8011A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2692-EA20-4792-84F6-B4FAA48A3B1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6727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004B-1383-A05B-2A2C-BFA066F15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552B6-93FC-DD92-62C3-4641089E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91B1-3FF9-4466-9046-173984F5554B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90854-9EC8-E38B-469E-31D3ECA0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5115E-FF3E-6FC6-C8D7-E62B388B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2692-EA20-4792-84F6-B4FAA48A3B1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038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. Section header (opt 1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628775"/>
            <a:ext cx="7353300" cy="327241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0DC4C-4510-D34D-AF12-5A85CDD580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20713"/>
            <a:ext cx="5449887" cy="8429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3716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18288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B238C9-A096-7445-900B-0F0DEB8C280D}"/>
              </a:ext>
            </a:extLst>
          </p:cNvPr>
          <p:cNvSpPr txBox="1"/>
          <p:nvPr userDrawn="1"/>
        </p:nvSpPr>
        <p:spPr>
          <a:xfrm>
            <a:off x="10507663" y="6258490"/>
            <a:ext cx="2568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0" i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FSD AFRICA, 2020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626A08F-3700-129D-1454-11F629AF00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85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3976B-8529-6933-42AC-C2D6BBA9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91B1-3FF9-4466-9046-173984F5554B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719A8-77E7-CC30-75CB-8A62BA98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EE517-0068-A3B5-C514-F590AD08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2692-EA20-4792-84F6-B4FAA48A3B1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4572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CD6D-5C19-083E-B424-CAF14671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608B5-2658-D58D-0C70-8A9EDE290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7CEFE-5B1C-F746-3382-217E97F99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C76AB-53B9-774B-0779-79E4F3FE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91B1-3FF9-4466-9046-173984F5554B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70D3E-0221-C926-587F-6392F0BA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1B54B-9222-B5AC-320B-B4681B9B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2692-EA20-4792-84F6-B4FAA48A3B1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3325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3A0C-6F80-0CF5-9FE9-16A653B8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BEF36-D30E-4F6D-0301-F24EB745D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EA60B-DEF8-ECF3-8077-9A5A303BD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58B75-C09B-B196-522A-7B9E99D5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91B1-3FF9-4466-9046-173984F5554B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ACE3B-84F1-28E2-6EE8-1C4113D1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9530A-E0C0-955E-306A-143FAC06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2692-EA20-4792-84F6-B4FAA48A3B1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627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. Section header (opt 2)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628775"/>
            <a:ext cx="7353300" cy="327241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6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39D98-8291-CE46-92E5-321198F0EF8D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0DC4C-4510-D34D-AF12-5A85CDD580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20713"/>
            <a:ext cx="5449887" cy="8429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9144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3716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1828800" indent="0">
              <a:buNone/>
              <a:defRPr sz="24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B27D02-5CD3-4F43-983B-A038C27E92A8}"/>
              </a:ext>
            </a:extLst>
          </p:cNvPr>
          <p:cNvSpPr txBox="1"/>
          <p:nvPr userDrawn="1"/>
        </p:nvSpPr>
        <p:spPr>
          <a:xfrm>
            <a:off x="10507663" y="6258490"/>
            <a:ext cx="2568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0" i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FSD AFRICA, 2020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3BD1D54-BB8F-A6AF-7E94-8377751BB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4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. Large image + pull-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1AE41D-21BC-F04A-89AB-D025FB1F1A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28775"/>
            <a:ext cx="12192000" cy="522922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331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1DF9B8-B169-C540-BCF1-1B2DC64EB6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Insert name of presentation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4" y="1826069"/>
            <a:ext cx="4569776" cy="44033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4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Pull quote: Click to edit Master text Click to edit Master text Click to edit Master text Click to edit Master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6FF9657-9210-B049-891F-7F086CA4D67F}"/>
              </a:ext>
            </a:extLst>
          </p:cNvPr>
          <p:cNvSpPr txBox="1"/>
          <p:nvPr userDrawn="1"/>
        </p:nvSpPr>
        <p:spPr>
          <a:xfrm>
            <a:off x="10507663" y="6258490"/>
            <a:ext cx="2568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FSD AFRICA, 2020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107D66A-2AA2-C8EE-E391-D8D43037D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5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. Large image + box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E8173F-5AFD-F744-B65A-3C31212B69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774"/>
            <a:ext cx="12191999" cy="5229225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7"/>
            <a:ext cx="7347776" cy="8331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628775"/>
            <a:ext cx="3529012" cy="577215"/>
          </a:xfrm>
          <a:prstGeom prst="rect">
            <a:avLst/>
          </a:prstGeom>
        </p:spPr>
        <p:txBody>
          <a:bodyPr lIns="180000" tIns="180000" rIns="180000" bIns="18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1600" b="1" i="0">
                <a:solidFill>
                  <a:schemeClr val="tx1"/>
                </a:solidFill>
                <a:latin typeface="Museo Sans 7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A6C71-C02E-6840-8FB4-C85BAD7CB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2193925"/>
            <a:ext cx="3529012" cy="2890838"/>
          </a:xfrm>
          <a:prstGeom prst="rect">
            <a:avLst/>
          </a:prstGeom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440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00150" indent="-285750">
              <a:lnSpc>
                <a:spcPts val="2000"/>
              </a:lnSpc>
              <a:buFont typeface="System Font Regular"/>
              <a:buChar char="–"/>
              <a:defRPr sz="1600"/>
            </a:lvl3pPr>
            <a:lvl4pPr marL="1657350" indent="-285750">
              <a:lnSpc>
                <a:spcPts val="2000"/>
              </a:lnSpc>
              <a:buFont typeface="System Font Regular"/>
              <a:buChar char="–"/>
              <a:defRPr sz="1600"/>
            </a:lvl4pPr>
            <a:lvl5pPr marL="2114550" indent="-285750">
              <a:lnSpc>
                <a:spcPts val="2000"/>
              </a:lnSpc>
              <a:buFont typeface="System Font Regular"/>
              <a:buChar char="–"/>
              <a:defRPr sz="1600"/>
            </a:lvl5pPr>
          </a:lstStyle>
          <a:p>
            <a:pPr lvl="0"/>
            <a:r>
              <a:rPr lang="en-US" dirty="0"/>
              <a:t>Click to edit master text. </a:t>
            </a:r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AFAF8-4FF0-9A49-ABA0-3BCCF4B7D55D}"/>
              </a:ext>
            </a:extLst>
          </p:cNvPr>
          <p:cNvSpPr txBox="1"/>
          <p:nvPr userDrawn="1"/>
        </p:nvSpPr>
        <p:spPr>
          <a:xfrm>
            <a:off x="10507663" y="6258490"/>
            <a:ext cx="2568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0" i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FSD AFRICA, 2020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E0A8304-373C-BE4D-8959-6D7B2B424D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Insert name of presentation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0C4BE7F-1FFB-EA67-D171-815EB5CC5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2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. Text + image thumbnai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E8173F-5AFD-F744-B65A-3C31212B69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1581241"/>
            <a:ext cx="1716087" cy="1994536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6" y="629858"/>
            <a:ext cx="8425053" cy="42206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802" y="1581241"/>
            <a:ext cx="3536948" cy="40956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stem Font Regular"/>
              <a:buChar char="–"/>
              <a:tabLst/>
              <a:defRPr sz="160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2454276" y="1252855"/>
            <a:ext cx="918686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489" y="3692526"/>
            <a:ext cx="5454649" cy="1981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600"/>
              </a:lnSpc>
              <a:buNone/>
              <a:defRPr sz="2200" b="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lnSpc>
                <a:spcPts val="2600"/>
              </a:lnSpc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3352750-038C-6F43-A13E-341591C96B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3312" y="1581241"/>
            <a:ext cx="5454649" cy="19103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buNone/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8440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DB60A1-262C-9644-901E-9B462BC66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6003825"/>
            <a:ext cx="3541712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 line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52D45F-C52A-4345-95DD-B55B8582E58A}"/>
              </a:ext>
            </a:extLst>
          </p:cNvPr>
          <p:cNvCxnSpPr>
            <a:cxnSpLocks/>
          </p:cNvCxnSpPr>
          <p:nvPr userDrawn="1"/>
        </p:nvCxnSpPr>
        <p:spPr>
          <a:xfrm flipH="1">
            <a:off x="2459038" y="5877832"/>
            <a:ext cx="3541712" cy="0"/>
          </a:xfrm>
          <a:prstGeom prst="line">
            <a:avLst/>
          </a:prstGeom>
          <a:ln w="7620">
            <a:solidFill>
              <a:schemeClr val="accent5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85A6B7F-CF35-CC47-8FAE-FD0F2316A988}"/>
              </a:ext>
            </a:extLst>
          </p:cNvPr>
          <p:cNvSpPr txBox="1"/>
          <p:nvPr userDrawn="1"/>
        </p:nvSpPr>
        <p:spPr>
          <a:xfrm>
            <a:off x="10507663" y="6258490"/>
            <a:ext cx="2568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0" i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FSD AFRICA, 2020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EB323DB-4791-9D41-9803-C1746E601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Insert name of presentation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B9188CE-975B-0D62-E9CE-56F3528B0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. Pullquote + text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CE8173F-5AFD-F744-B65A-3C31212B69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8952" y="1639660"/>
            <a:ext cx="3529011" cy="4372936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55BE8-44DB-4747-B82B-4F15E11A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87" y="629858"/>
            <a:ext cx="8504486" cy="5174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4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1CFD270-E07B-3746-9E04-00505814D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2439" y="1646011"/>
            <a:ext cx="3641724" cy="435737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defRPr sz="1600" b="1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sz="160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85750" indent="-285750" algn="l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stem Font Regular"/>
              <a:buChar char="–"/>
              <a:defRPr sz="160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4pPr>
            <a:lvl5pPr marL="1828800" indent="0" algn="ctr">
              <a:lnSpc>
                <a:spcPts val="2000"/>
              </a:lnSpc>
              <a:spcAft>
                <a:spcPts val="1000"/>
              </a:spcAft>
              <a:buNone/>
              <a:defRPr sz="1600" baseline="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84228-4248-044D-A03C-425F63ED9A04}"/>
              </a:ext>
            </a:extLst>
          </p:cNvPr>
          <p:cNvCxnSpPr>
            <a:cxnSpLocks/>
          </p:cNvCxnSpPr>
          <p:nvPr userDrawn="1"/>
        </p:nvCxnSpPr>
        <p:spPr>
          <a:xfrm>
            <a:off x="550863" y="1260645"/>
            <a:ext cx="73533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0AF08-9630-CF47-8FC5-494A99BC2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0865" y="6407150"/>
            <a:ext cx="9167810" cy="0"/>
          </a:xfrm>
          <a:prstGeom prst="line">
            <a:avLst/>
          </a:prstGeom>
          <a:ln w="7620">
            <a:solidFill>
              <a:srgbClr val="A0BE4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175A7B-0922-324F-99CA-5699A9EB30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1639659"/>
            <a:ext cx="3529011" cy="43573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 b="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2200" b="0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Edit Master text styles: Pull quote</a:t>
            </a:r>
          </a:p>
          <a:p>
            <a:pPr lvl="1"/>
            <a:r>
              <a:rPr lang="en-US" dirty="0"/>
              <a:t>Second level: Quote credit</a:t>
            </a:r>
          </a:p>
          <a:p>
            <a:pPr lvl="2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D7FFA-CE0C-3B4C-8BDB-59E2B4D94804}"/>
              </a:ext>
            </a:extLst>
          </p:cNvPr>
          <p:cNvSpPr txBox="1"/>
          <p:nvPr userDrawn="1"/>
        </p:nvSpPr>
        <p:spPr>
          <a:xfrm>
            <a:off x="10507663" y="6258490"/>
            <a:ext cx="2568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0" i="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FSD AFRICA, 2020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404517E-F184-414D-94B8-587851941A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351631"/>
            <a:ext cx="5449887" cy="8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 cap="all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000">
                <a:latin typeface="+mn-lt"/>
              </a:defRPr>
            </a:lvl2pPr>
            <a:lvl3pPr marL="914400" indent="0">
              <a:buNone/>
              <a:defRPr sz="1000">
                <a:latin typeface="+mn-lt"/>
              </a:defRPr>
            </a:lvl3pPr>
            <a:lvl4pPr marL="1371600" indent="0">
              <a:buNone/>
              <a:defRPr sz="1000">
                <a:latin typeface="+mn-lt"/>
              </a:defRPr>
            </a:lvl4pPr>
          </a:lstStyle>
          <a:p>
            <a:pPr lvl="0"/>
            <a:r>
              <a:rPr lang="en-US" dirty="0"/>
              <a:t>Insert name of presentation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8E6F221-0A6C-707F-F5ED-42F76AF55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1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FC632D0-4E28-E3E0-58A4-F153C440E8A4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8" r:id="rId4"/>
    <p:sldLayoutId id="2147483709" r:id="rId5"/>
    <p:sldLayoutId id="2147483711" r:id="rId6"/>
    <p:sldLayoutId id="2147483713" r:id="rId7"/>
    <p:sldLayoutId id="2147483715" r:id="rId8"/>
    <p:sldLayoutId id="2147483716" r:id="rId9"/>
    <p:sldLayoutId id="2147483718" r:id="rId10"/>
    <p:sldLayoutId id="2147483760" r:id="rId11"/>
    <p:sldLayoutId id="2147483719" r:id="rId12"/>
    <p:sldLayoutId id="2147483720" r:id="rId13"/>
    <p:sldLayoutId id="2147483721" r:id="rId14"/>
    <p:sldLayoutId id="2147483723" r:id="rId15"/>
    <p:sldLayoutId id="2147483753" r:id="rId16"/>
    <p:sldLayoutId id="2147483749" r:id="rId17"/>
    <p:sldLayoutId id="2147483724" r:id="rId18"/>
    <p:sldLayoutId id="2147483726" r:id="rId19"/>
    <p:sldLayoutId id="2147483728" r:id="rId20"/>
    <p:sldLayoutId id="2147483748" r:id="rId21"/>
    <p:sldLayoutId id="2147483791" r:id="rId22"/>
    <p:sldLayoutId id="2147483793" r:id="rId23"/>
    <p:sldLayoutId id="2147483794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Museo Sans 5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pos="7333">
          <p15:clr>
            <a:srgbClr val="F26B43"/>
          </p15:clr>
        </p15:guide>
        <p15:guide id="6" pos="3895">
          <p15:clr>
            <a:srgbClr val="F26B43"/>
          </p15:clr>
        </p15:guide>
        <p15:guide id="7" pos="3780">
          <p15:clr>
            <a:srgbClr val="F26B43"/>
          </p15:clr>
        </p15:guide>
        <p15:guide id="8" pos="5101">
          <p15:clr>
            <a:srgbClr val="F26B43"/>
          </p15:clr>
        </p15:guide>
        <p15:guide id="9" pos="6247">
          <p15:clr>
            <a:srgbClr val="F26B43"/>
          </p15:clr>
        </p15:guide>
        <p15:guide id="10" pos="2683">
          <p15:clr>
            <a:srgbClr val="F26B43"/>
          </p15:clr>
        </p15:guide>
        <p15:guide id="11" pos="2570">
          <p15:clr>
            <a:srgbClr val="F26B43"/>
          </p15:clr>
        </p15:guide>
        <p15:guide id="12" pos="1549">
          <p15:clr>
            <a:srgbClr val="F26B43"/>
          </p15:clr>
        </p15:guide>
        <p15:guide id="14" pos="4979">
          <p15:clr>
            <a:srgbClr val="F26B43"/>
          </p15:clr>
        </p15:guide>
        <p15:guide id="15" pos="6122">
          <p15:clr>
            <a:srgbClr val="F26B43"/>
          </p15:clr>
        </p15:guide>
        <p15:guide id="16" orient="horz" pos="4036">
          <p15:clr>
            <a:srgbClr val="F26B43"/>
          </p15:clr>
        </p15:guide>
        <p15:guide id="17" orient="horz" pos="3918">
          <p15:clr>
            <a:srgbClr val="F26B43"/>
          </p15:clr>
        </p15:guide>
        <p15:guide id="18" pos="14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CE3F56-7B85-3AFC-8267-DA646A03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98532-A000-692A-F7F8-CF5D31CE3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614A-9428-8D72-E8BC-2170EAD82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8889-5D82-4615-977F-CEC93C8C55CD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45DA-1739-6806-DC57-3D0097DF0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8F520-F6EC-ADDB-6D94-F2E7BD466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4041A-75DD-48BE-BDCF-F8A4B508AFCD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CF98FA3-6509-95DD-1707-C1E00490A4D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5BC3CD-0946-00EA-72CD-95E74CFB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7B04A-A0EA-4FD6-4BD6-089CE3B0B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8372B-6253-4EF3-C06B-42AF89E47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291B1-3FF9-4466-9046-173984F5554B}" type="datetimeFigureOut">
              <a:rPr lang="x-none" smtClean="0"/>
              <a:t>23/07/2024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E6309-49A8-6EBE-A547-3FB361C86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F4F9C-9791-FAA2-D21E-AF889B298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72692-EA20-4792-84F6-B4FAA48A3B1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A1467FD-C5F7-6B21-F16F-A6831CBF577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873457" y="450848"/>
            <a:ext cx="3152053" cy="6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2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tags" Target="../tags/tag2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5.jpg"/><Relationship Id="rId2" Type="http://schemas.openxmlformats.org/officeDocument/2006/relationships/tags" Target="../tags/tag1.xml"/><Relationship Id="rId16" Type="http://schemas.microsoft.com/office/2007/relationships/diagramDrawing" Target="../diagrams/drawin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1.bin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24.xml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4.xml"/><Relationship Id="rId7" Type="http://schemas.openxmlformats.org/officeDocument/2006/relationships/image" Target="../media/image13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72C8348-E2B7-3721-EED6-D730DFBC1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" y="25403"/>
            <a:ext cx="12191996" cy="68325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1F0748E9-584F-C935-295C-6C4E097B965D}"/>
              </a:ext>
            </a:extLst>
          </p:cNvPr>
          <p:cNvSpPr txBox="1"/>
          <p:nvPr/>
        </p:nvSpPr>
        <p:spPr>
          <a:xfrm>
            <a:off x="89209" y="2454297"/>
            <a:ext cx="3401123" cy="1754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>
                <a:solidFill>
                  <a:srgbClr val="FFFFFF"/>
                </a:solidFill>
                <a:uFillTx/>
                <a:latin typeface="Museo Sans 700"/>
                <a:ea typeface="Museo Sans 700"/>
                <a:cs typeface="Museo Sans 700"/>
              </a:rPr>
              <a:t>FSD Africa collaboration with APSA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A5A4C07-CACD-BF22-A60E-45C90A032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190" y="431368"/>
            <a:ext cx="5341174" cy="7739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0BEB97E-70A9-6958-F1CA-54FC96CA91F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92417" y="4730690"/>
            <a:ext cx="1645920" cy="182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1400" cap="all" dirty="0">
                <a:solidFill>
                  <a:srgbClr val="FEFFFF"/>
                </a:solidFill>
                <a:latin typeface="Museo Sans 300" pitchFamily="2"/>
              </a:rPr>
              <a:t>July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14EC7D3-6582-369F-8E6F-7A7EB3451EC3}"/>
              </a:ext>
            </a:extLst>
          </p:cNvPr>
          <p:cNvSpPr txBox="1"/>
          <p:nvPr/>
        </p:nvSpPr>
        <p:spPr>
          <a:xfrm>
            <a:off x="11311128" y="6313932"/>
            <a:ext cx="330006" cy="125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10433D-2529-4D3F-AB6A-AAA05E818DC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Museo Sans 300" pitchFamily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Museo Sans 300" pitchFamily="2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D09D57-9062-748E-9102-70C127556CBE}"/>
              </a:ext>
            </a:extLst>
          </p:cNvPr>
          <p:cNvSpPr txBox="1"/>
          <p:nvPr/>
        </p:nvSpPr>
        <p:spPr>
          <a:xfrm>
            <a:off x="300445" y="154702"/>
            <a:ext cx="309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Museo Sans 700" charset="0"/>
                <a:ea typeface="Museo Sans 700" charset="0"/>
                <a:cs typeface="Museo Sans 700" charset="0"/>
              </a:rPr>
              <a:t>Listed SME Intermediated Debt Fund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C492D90-F66F-68B1-8459-8766C5501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34"/>
            <a:ext cx="12192000" cy="80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8172" y="1685479"/>
            <a:ext cx="4417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Museo Sans 700" charset="0"/>
                <a:ea typeface="Museo Sans 700" charset="0"/>
                <a:cs typeface="Museo Sans 700" charset="0"/>
              </a:rPr>
              <a:t>FSD Africa is supporting APSA solve these challenges via: 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25000"/>
                </a:schemeClr>
              </a:solidFill>
              <a:effectLst/>
              <a:uLnTx/>
              <a:uFillTx/>
              <a:latin typeface="Museo Sans 700" charset="0"/>
              <a:ea typeface="Museo Sans 700" charset="0"/>
              <a:cs typeface="Museo Sans 700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71500" y="1410723"/>
            <a:ext cx="11313105" cy="0"/>
          </a:xfrm>
          <a:prstGeom prst="line">
            <a:avLst/>
          </a:prstGeom>
          <a:ln w="12700">
            <a:solidFill>
              <a:srgbClr val="3D8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08857" y="1498136"/>
            <a:ext cx="9778542" cy="345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MuseoSans-300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4010450E-170E-FF9C-B794-DA813A16C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05202"/>
              </p:ext>
            </p:extLst>
          </p:nvPr>
        </p:nvGraphicFramePr>
        <p:xfrm>
          <a:off x="5198901" y="1685479"/>
          <a:ext cx="6788498" cy="5029200"/>
        </p:xfrm>
        <a:graphic>
          <a:graphicData uri="http://schemas.openxmlformats.org/drawingml/2006/table">
            <a:tbl>
              <a:tblPr/>
              <a:tblGrid>
                <a:gridCol w="2241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7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5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latin typeface="Aptos" panose="020B0004020202020204" pitchFamily="34" charset="0"/>
                          <a:ea typeface="Aileron Bold"/>
                          <a:cs typeface="Aileron Bold"/>
                          <a:sym typeface="Aileron Bold"/>
                        </a:rPr>
                        <a:t>Sep 2019 </a:t>
                      </a:r>
                      <a:endParaRPr lang="en-US" sz="1500" b="1" dirty="0">
                        <a:solidFill>
                          <a:schemeClr val="accent1"/>
                        </a:solidFill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solidFill>
                            <a:srgbClr val="FFFFFF"/>
                          </a:solidFill>
                          <a:latin typeface="Aptos" panose="020B0004020202020204" pitchFamily="34" charset="0"/>
                          <a:ea typeface="Aileron Bold"/>
                          <a:cs typeface="Aileron Bold"/>
                          <a:sym typeface="Aileron Bold"/>
                        </a:rPr>
                        <a:t> 1st Conference - Kenya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A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latin typeface="Aptos" panose="020B0004020202020204" pitchFamily="34" charset="0"/>
                          <a:ea typeface="Aileron Bold"/>
                          <a:cs typeface="Aileron Bold"/>
                          <a:sym typeface="Aileron Bold"/>
                        </a:rPr>
                        <a:t>Sep 2020 </a:t>
                      </a:r>
                      <a:endParaRPr lang="en-US" sz="1500" b="1" dirty="0">
                        <a:solidFill>
                          <a:schemeClr val="accent1"/>
                        </a:solidFill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solidFill>
                            <a:srgbClr val="FFFFFF"/>
                          </a:solidFill>
                          <a:latin typeface="Aptos" panose="020B0004020202020204" pitchFamily="34" charset="0"/>
                          <a:ea typeface="Aileron Bold"/>
                          <a:cs typeface="Aileron Bold"/>
                          <a:sym typeface="Aileron Bold"/>
                        </a:rPr>
                        <a:t>2nd Conference - Virtual 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A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latin typeface="Aptos" panose="020B0004020202020204" pitchFamily="34" charset="0"/>
                          <a:ea typeface="Aileron Bold"/>
                          <a:cs typeface="Aileron Bold"/>
                          <a:sym typeface="Aileron Bold"/>
                        </a:rPr>
                        <a:t>July 2022 </a:t>
                      </a:r>
                      <a:endParaRPr lang="en-US" sz="1500" b="1" dirty="0">
                        <a:solidFill>
                          <a:schemeClr val="accent1"/>
                        </a:solidFill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solidFill>
                            <a:srgbClr val="FFFFFF"/>
                          </a:solidFill>
                          <a:latin typeface="Aptos" panose="020B0004020202020204" pitchFamily="34" charset="0"/>
                          <a:ea typeface="Aileron Bold"/>
                          <a:cs typeface="Aileron Bold"/>
                          <a:sym typeface="Aileron Bold"/>
                        </a:rPr>
                        <a:t>3rd Conference - Rwanda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500" dirty="0">
                        <a:solidFill>
                          <a:srgbClr val="FFFFFF"/>
                        </a:solidFill>
                        <a:latin typeface="Aptos" panose="020B0004020202020204" pitchFamily="34" charset="0"/>
                        <a:ea typeface="Aileron Bold"/>
                        <a:cs typeface="Aileron Bold"/>
                        <a:sym typeface="Aileron Bold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solidFill>
                            <a:srgbClr val="FFFFFF"/>
                          </a:solidFill>
                          <a:latin typeface="Aptos" panose="020B0004020202020204" pitchFamily="34" charset="0"/>
                          <a:ea typeface="Aileron Bold Italics"/>
                          <a:cs typeface="Aileron Bold Italics"/>
                          <a:sym typeface="Aileron Bold Italics"/>
                        </a:rPr>
                        <a:t>MOU with APSA on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spc="105" dirty="0">
                          <a:solidFill>
                            <a:srgbClr val="FFFFFF"/>
                          </a:solidFill>
                          <a:latin typeface="Aptos" panose="020B0004020202020204" pitchFamily="34" charset="0"/>
                          <a:ea typeface="Aileron Bold Italics"/>
                          <a:cs typeface="Aileron Bold Italics"/>
                          <a:sym typeface="Aileron Bold Italics"/>
                        </a:rPr>
                        <a:t>Programs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A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latin typeface="Aptos" panose="020B0004020202020204" pitchFamily="34" charset="0"/>
                          <a:ea typeface="Aileron Bold Italics"/>
                          <a:cs typeface="Aileron Bold Italics"/>
                          <a:sym typeface="Aileron Bold Italics"/>
                        </a:rPr>
                        <a:t>Sep 2022 </a:t>
                      </a:r>
                      <a:endParaRPr lang="en-US" sz="1500" b="1" dirty="0">
                        <a:solidFill>
                          <a:schemeClr val="accent1"/>
                        </a:solidFill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500" dirty="0"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solidFill>
                            <a:srgbClr val="FFFFFF"/>
                          </a:solidFill>
                          <a:latin typeface="Aptos" panose="020B0004020202020204" pitchFamily="34" charset="0"/>
                          <a:ea typeface="Aileron Bold Italics"/>
                          <a:cs typeface="Aileron Bold Italics"/>
                          <a:sym typeface="Aileron Bold Italics"/>
                        </a:rPr>
                        <a:t>MoU with RBA to host the Secretariat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A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latin typeface="Aptos" panose="020B0004020202020204" pitchFamily="34" charset="0"/>
                          <a:ea typeface="Aileron Bold"/>
                          <a:cs typeface="Aileron Bold"/>
                          <a:sym typeface="Aileron Bold"/>
                        </a:rPr>
                        <a:t>Sep 2022 </a:t>
                      </a:r>
                      <a:endParaRPr lang="en-US" sz="1500" b="1" dirty="0">
                        <a:solidFill>
                          <a:schemeClr val="accent1"/>
                        </a:solidFill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solidFill>
                            <a:srgbClr val="FFFFFF"/>
                          </a:solidFill>
                          <a:latin typeface="Aptos" panose="020B0004020202020204" pitchFamily="34" charset="0"/>
                          <a:ea typeface="Aileron Bold"/>
                          <a:cs typeface="Aileron Bold"/>
                          <a:sym typeface="Aileron Bold"/>
                        </a:rPr>
                        <a:t>Development of ESG disclosures guidelines and Toolkit for KE, GH and NG 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latin typeface="Aptos" panose="020B0004020202020204" pitchFamily="34" charset="0"/>
                          <a:ea typeface="Aileron Bold"/>
                          <a:cs typeface="Aileron Bold"/>
                          <a:sym typeface="Aileron Bold"/>
                        </a:rPr>
                        <a:t>Oct 2022 </a:t>
                      </a:r>
                      <a:endParaRPr lang="en-US" sz="1500" b="1" dirty="0">
                        <a:solidFill>
                          <a:schemeClr val="accent1"/>
                        </a:solidFill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solidFill>
                            <a:srgbClr val="FFFFFF"/>
                          </a:solidFill>
                          <a:latin typeface="Aptos" panose="020B0004020202020204" pitchFamily="34" charset="0"/>
                          <a:ea typeface="Aileron Bold"/>
                          <a:cs typeface="Aileron Bold"/>
                          <a:sym typeface="Aileron Bold"/>
                        </a:rPr>
                        <a:t>Review and development of guidelines for off-shore investments by PFAs in NG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latin typeface="Aptos" panose="020B0004020202020204" pitchFamily="34" charset="0"/>
                          <a:ea typeface="Aileron Bold"/>
                          <a:cs typeface="Aileron Bold"/>
                          <a:sym typeface="Aileron Bold"/>
                        </a:rPr>
                        <a:t>June 2023 </a:t>
                      </a:r>
                      <a:endParaRPr lang="en-US" sz="1500" b="1" dirty="0">
                        <a:solidFill>
                          <a:schemeClr val="accent1"/>
                        </a:solidFill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solidFill>
                            <a:srgbClr val="FFFFFF"/>
                          </a:solidFill>
                          <a:latin typeface="Aptos" panose="020B0004020202020204" pitchFamily="34" charset="0"/>
                          <a:ea typeface="Aileron Bold"/>
                          <a:cs typeface="Aileron Bold"/>
                          <a:sym typeface="Aileron Bold"/>
                        </a:rPr>
                        <a:t>Review and development of guidelines for diaspora pensions in NG 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latin typeface="Aptos" panose="020B0004020202020204" pitchFamily="34" charset="0"/>
                          <a:ea typeface="Aileron"/>
                          <a:cs typeface="Aileron"/>
                          <a:sym typeface="Aileron"/>
                        </a:rPr>
                        <a:t>Oct 2023 </a:t>
                      </a:r>
                      <a:endParaRPr lang="en-US" sz="1500" b="1" dirty="0">
                        <a:solidFill>
                          <a:schemeClr val="accent1"/>
                        </a:solidFill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solidFill>
                            <a:srgbClr val="FFFFFF"/>
                          </a:solidFill>
                          <a:latin typeface="Aptos" panose="020B0004020202020204" pitchFamily="34" charset="0"/>
                          <a:ea typeface="Aileron"/>
                          <a:cs typeface="Aileron"/>
                          <a:sym typeface="Aileron"/>
                        </a:rPr>
                        <a:t>Launch of the APSA website</a:t>
                      </a: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A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latin typeface="Aptos" panose="020B0004020202020204" pitchFamily="34" charset="0"/>
                          <a:ea typeface="Aileron Bold"/>
                          <a:cs typeface="Aileron Bold"/>
                          <a:sym typeface="Aileron Bold"/>
                        </a:rPr>
                        <a:t>Nov 2023 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500" dirty="0">
                          <a:solidFill>
                            <a:srgbClr val="FFFFFF"/>
                          </a:solidFill>
                          <a:latin typeface="Aptos" panose="020B0004020202020204" pitchFamily="34" charset="0"/>
                          <a:ea typeface="Aileron Bold"/>
                          <a:cs typeface="Aileron Bold"/>
                          <a:sym typeface="Aileron Bold"/>
                        </a:rPr>
                        <a:t>4th  Conference - Uganda</a:t>
                      </a:r>
                      <a:endParaRPr lang="en-US" sz="1500" dirty="0">
                        <a:latin typeface="Aptos" panose="020B0004020202020204" pitchFamily="34" charset="0"/>
                      </a:endParaRPr>
                    </a:p>
                  </a:txBody>
                  <a:tcPr marL="190500" marR="190500" marT="190500" marB="190500" anchor="ctr">
                    <a:lnL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5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A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0F5E72-3B14-7CBA-9088-14868FBD61E1}"/>
              </a:ext>
            </a:extLst>
          </p:cNvPr>
          <p:cNvSpPr/>
          <p:nvPr/>
        </p:nvSpPr>
        <p:spPr>
          <a:xfrm>
            <a:off x="769758" y="2833845"/>
            <a:ext cx="4167768" cy="239990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ts val="1875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spc="37" dirty="0">
                <a:solidFill>
                  <a:srgbClr val="000000"/>
                </a:solidFill>
                <a:latin typeface="Aptos" panose="020B0004020202020204" pitchFamily="34" charset="0"/>
                <a:ea typeface="Aileron"/>
                <a:cs typeface="Aileron"/>
                <a:sym typeface="Aileron"/>
              </a:rPr>
              <a:t>Policy and Regulatory Framework </a:t>
            </a:r>
          </a:p>
          <a:p>
            <a:pPr marL="285750" indent="-285750">
              <a:lnSpc>
                <a:spcPts val="1875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800" spc="37" dirty="0">
              <a:solidFill>
                <a:srgbClr val="000000"/>
              </a:solidFill>
              <a:latin typeface="Aptos" panose="020B0004020202020204" pitchFamily="34" charset="0"/>
              <a:ea typeface="Aileron"/>
              <a:cs typeface="Aileron"/>
              <a:sym typeface="Aileron"/>
            </a:endParaRPr>
          </a:p>
          <a:p>
            <a:pPr marL="285750" indent="-285750">
              <a:lnSpc>
                <a:spcPts val="1875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spc="37" dirty="0">
                <a:solidFill>
                  <a:srgbClr val="000000"/>
                </a:solidFill>
                <a:latin typeface="Aptos" panose="020B0004020202020204" pitchFamily="34" charset="0"/>
                <a:ea typeface="Aileron"/>
                <a:cs typeface="Aileron"/>
                <a:sym typeface="Aileron"/>
              </a:rPr>
              <a:t>Research and Advocacy</a:t>
            </a:r>
          </a:p>
          <a:p>
            <a:pPr marL="285750" indent="-285750">
              <a:lnSpc>
                <a:spcPts val="1875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800" spc="37" dirty="0">
              <a:solidFill>
                <a:srgbClr val="000000"/>
              </a:solidFill>
              <a:latin typeface="Aptos" panose="020B0004020202020204" pitchFamily="34" charset="0"/>
              <a:ea typeface="Aileron"/>
              <a:cs typeface="Aileron"/>
              <a:sym typeface="Aileron"/>
            </a:endParaRPr>
          </a:p>
          <a:p>
            <a:pPr marL="285750" indent="-285750">
              <a:lnSpc>
                <a:spcPts val="1875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spc="37" dirty="0">
                <a:solidFill>
                  <a:srgbClr val="000000"/>
                </a:solidFill>
                <a:latin typeface="Aptos" panose="020B0004020202020204" pitchFamily="34" charset="0"/>
                <a:ea typeface="Aileron"/>
                <a:cs typeface="Aileron"/>
                <a:sym typeface="Aileron"/>
              </a:rPr>
              <a:t>Capacity Building </a:t>
            </a:r>
          </a:p>
          <a:p>
            <a:pPr marL="285750" indent="-285750">
              <a:lnSpc>
                <a:spcPts val="1875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800" spc="37" dirty="0">
              <a:solidFill>
                <a:srgbClr val="000000"/>
              </a:solidFill>
              <a:latin typeface="Aptos" panose="020B0004020202020204" pitchFamily="34" charset="0"/>
              <a:ea typeface="Aileron"/>
              <a:cs typeface="Aileron"/>
              <a:sym typeface="Aileron"/>
            </a:endParaRPr>
          </a:p>
          <a:p>
            <a:pPr marL="285750" indent="-285750">
              <a:lnSpc>
                <a:spcPts val="1875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spc="37" dirty="0">
                <a:solidFill>
                  <a:srgbClr val="000000"/>
                </a:solidFill>
                <a:latin typeface="Aptos" panose="020B0004020202020204" pitchFamily="34" charset="0"/>
                <a:ea typeface="Aileron"/>
                <a:cs typeface="Aileron"/>
                <a:sym typeface="Aileron"/>
              </a:rPr>
              <a:t>Collaboration and Networking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5C54BF2-72A4-B21E-AA37-189C81FFE24C}"/>
              </a:ext>
            </a:extLst>
          </p:cNvPr>
          <p:cNvSpPr/>
          <p:nvPr/>
        </p:nvSpPr>
        <p:spPr>
          <a:xfrm>
            <a:off x="2364058" y="6219760"/>
            <a:ext cx="2506561" cy="46835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Country-specific</a:t>
            </a:r>
            <a:endParaRPr lang="en-KE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499D095-5232-FD37-19F5-2C6A7224DDD1}"/>
              </a:ext>
            </a:extLst>
          </p:cNvPr>
          <p:cNvSpPr/>
          <p:nvPr/>
        </p:nvSpPr>
        <p:spPr>
          <a:xfrm>
            <a:off x="2383897" y="5713690"/>
            <a:ext cx="2486722" cy="46835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Regional Initiatives </a:t>
            </a:r>
            <a:endParaRPr lang="en-KE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9C50DC-B34D-102E-D05D-1DFD0377A0F6}"/>
              </a:ext>
            </a:extLst>
          </p:cNvPr>
          <p:cNvSpPr txBox="1"/>
          <p:nvPr/>
        </p:nvSpPr>
        <p:spPr>
          <a:xfrm>
            <a:off x="571500" y="774166"/>
            <a:ext cx="890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3D82B3"/>
                </a:solidFill>
                <a:latin typeface="Museo Sans 700" charset="0"/>
              </a:rPr>
              <a:t>FSD Africa Supported Initiatives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053530-0A14-C61B-5128-B6DBAF0610AB}"/>
              </a:ext>
            </a:extLst>
          </p:cNvPr>
          <p:cNvSpPr txBox="1"/>
          <p:nvPr/>
        </p:nvSpPr>
        <p:spPr>
          <a:xfrm>
            <a:off x="18362" y="148626"/>
            <a:ext cx="3494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EFFFF"/>
                </a:solidFill>
                <a:latin typeface="Aptos" panose="020B0004020202020204" pitchFamily="34" charset="0"/>
              </a:rPr>
              <a:t>FSD Africa collaboration with APSA</a:t>
            </a:r>
            <a:endParaRPr lang="en-KE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2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14EC7D3-6582-369F-8E6F-7A7EB3451EC3}"/>
              </a:ext>
            </a:extLst>
          </p:cNvPr>
          <p:cNvSpPr txBox="1"/>
          <p:nvPr/>
        </p:nvSpPr>
        <p:spPr>
          <a:xfrm>
            <a:off x="11311128" y="6313932"/>
            <a:ext cx="330006" cy="125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10433D-2529-4D3F-AB6A-AAA05E818DC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Museo Sans 300" pitchFamily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Museo Sans 300" pitchFamily="2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D09D57-9062-748E-9102-70C127556CBE}"/>
              </a:ext>
            </a:extLst>
          </p:cNvPr>
          <p:cNvSpPr txBox="1"/>
          <p:nvPr/>
        </p:nvSpPr>
        <p:spPr>
          <a:xfrm>
            <a:off x="300445" y="154702"/>
            <a:ext cx="309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Museo Sans 700" charset="0"/>
                <a:ea typeface="Museo Sans 700" charset="0"/>
                <a:cs typeface="Museo Sans 700" charset="0"/>
              </a:rPr>
              <a:t>Listed SME Intermediated Debt Fund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C492D90-F66F-68B1-8459-8766C5501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34"/>
            <a:ext cx="12192000" cy="80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5595" y="816916"/>
            <a:ext cx="913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3D82B3"/>
                </a:solidFill>
                <a:latin typeface="Museo Sans 700" charset="0"/>
                <a:ea typeface="Museo Sans 700" charset="0"/>
                <a:cs typeface="Museo Sans 700" charset="0"/>
              </a:rPr>
              <a:t>Upcoming Initiatives - 2024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D82B3"/>
              </a:solidFill>
              <a:effectLst/>
              <a:uLnTx/>
              <a:uFillTx/>
              <a:latin typeface="Museo Sans 700" charset="0"/>
              <a:ea typeface="Museo Sans 700" charset="0"/>
              <a:cs typeface="Museo Sans 700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71500" y="1410723"/>
            <a:ext cx="11313105" cy="0"/>
          </a:xfrm>
          <a:prstGeom prst="line">
            <a:avLst/>
          </a:prstGeom>
          <a:ln w="12700">
            <a:solidFill>
              <a:srgbClr val="3D8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08857" y="1498136"/>
            <a:ext cx="9778542" cy="345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MuseoSans-300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B44A7B-CA98-387B-0BF5-539E56C4A1A8}"/>
              </a:ext>
            </a:extLst>
          </p:cNvPr>
          <p:cNvSpPr txBox="1"/>
          <p:nvPr/>
        </p:nvSpPr>
        <p:spPr>
          <a:xfrm>
            <a:off x="782775" y="1666599"/>
            <a:ext cx="5227134" cy="3685986"/>
          </a:xfrm>
          <a:prstGeom prst="rect">
            <a:avLst/>
          </a:prstGeom>
          <a:solidFill>
            <a:schemeClr val="accent4"/>
          </a:solidFill>
          <a:ln>
            <a:solidFill>
              <a:srgbClr val="00B0F0"/>
            </a:solidFill>
          </a:ln>
        </p:spPr>
        <p:txBody>
          <a:bodyPr lIns="50800" tIns="50800" rIns="50800" bIns="50800" rtlCol="0" anchor="ctr"/>
          <a:lstStyle/>
          <a:p>
            <a:pPr marL="182880" marR="172085" algn="ctr">
              <a:lnSpc>
                <a:spcPct val="115399"/>
              </a:lnSpc>
              <a:spcBef>
                <a:spcPts val="5"/>
              </a:spcBef>
            </a:pPr>
            <a:endParaRPr lang="en-US" b="1" spc="120" dirty="0">
              <a:solidFill>
                <a:srgbClr val="FFFFFF"/>
              </a:solidFill>
              <a:latin typeface="Aptos" panose="020B0004020202020204" pitchFamily="34" charset="0"/>
              <a:cs typeface="Tahoma"/>
            </a:endParaRPr>
          </a:p>
          <a:p>
            <a:pPr marL="182880" marR="172085" algn="ctr">
              <a:lnSpc>
                <a:spcPct val="115399"/>
              </a:lnSpc>
              <a:spcBef>
                <a:spcPts val="5"/>
              </a:spcBef>
            </a:pPr>
            <a:r>
              <a:rPr lang="en-US" b="1" dirty="0">
                <a:solidFill>
                  <a:srgbClr val="0070C0"/>
                </a:solidFill>
                <a:latin typeface="Aptos" panose="020B0004020202020204" pitchFamily="34" charset="0"/>
              </a:rPr>
              <a:t>Regional Initiatives</a:t>
            </a:r>
          </a:p>
          <a:p>
            <a:pPr marL="182880" marR="172085" algn="ctr">
              <a:lnSpc>
                <a:spcPct val="115399"/>
              </a:lnSpc>
              <a:spcBef>
                <a:spcPts val="5"/>
              </a:spcBef>
            </a:pPr>
            <a:endParaRPr lang="en-US" b="1" spc="120" dirty="0">
              <a:latin typeface="Aptos" panose="020B0004020202020204" pitchFamily="34" charset="0"/>
              <a:cs typeface="Tahoma"/>
            </a:endParaRPr>
          </a:p>
          <a:p>
            <a:pPr marL="468630" marR="172085" indent="-285750">
              <a:lnSpc>
                <a:spcPct val="115399"/>
              </a:lnSpc>
              <a:spcBef>
                <a:spcPts val="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Landscape study of Pensions and Asset Management Sectors in Africa</a:t>
            </a:r>
          </a:p>
          <a:p>
            <a:pPr marL="468630" marR="172085" indent="-285750">
              <a:lnSpc>
                <a:spcPct val="115399"/>
              </a:lnSpc>
              <a:spcBef>
                <a:spcPts val="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</a:endParaRPr>
          </a:p>
          <a:p>
            <a:pPr marL="468630" marR="172085" indent="-285750">
              <a:lnSpc>
                <a:spcPct val="115399"/>
              </a:lnSpc>
              <a:spcBef>
                <a:spcPts val="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Development of an Interactive, Web-based Database</a:t>
            </a:r>
          </a:p>
          <a:p>
            <a:pPr marL="468630" marR="172085" indent="-285750">
              <a:lnSpc>
                <a:spcPct val="115399"/>
              </a:lnSpc>
              <a:spcBef>
                <a:spcPts val="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</a:endParaRPr>
          </a:p>
          <a:p>
            <a:pPr marL="468630" marR="172085" indent="-285750">
              <a:lnSpc>
                <a:spcPct val="115399"/>
              </a:lnSpc>
              <a:spcBef>
                <a:spcPts val="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Engagement of a Head of Secretariat fulltime</a:t>
            </a:r>
          </a:p>
          <a:p>
            <a:pPr marL="182880" marR="172085" algn="ctr">
              <a:lnSpc>
                <a:spcPct val="115399"/>
              </a:lnSpc>
              <a:spcBef>
                <a:spcPts val="5"/>
              </a:spcBef>
            </a:pPr>
            <a:endParaRPr lang="en-US" dirty="0">
              <a:latin typeface="Aptos" panose="020B0004020202020204" pitchFamily="34" charset="0"/>
              <a:cs typeface="Tahom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13BE1F-9B73-63BD-740E-17AEE34D3F8A}"/>
              </a:ext>
            </a:extLst>
          </p:cNvPr>
          <p:cNvSpPr txBox="1"/>
          <p:nvPr/>
        </p:nvSpPr>
        <p:spPr>
          <a:xfrm>
            <a:off x="6333893" y="1664066"/>
            <a:ext cx="4977235" cy="3688519"/>
          </a:xfrm>
          <a:prstGeom prst="rect">
            <a:avLst/>
          </a:prstGeom>
          <a:solidFill>
            <a:schemeClr val="accent4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lIns="50800" tIns="50800" rIns="50800" bIns="50800" rtlCol="0" anchor="ctr"/>
          <a:lstStyle/>
          <a:p>
            <a:pPr marL="182880" marR="172085" algn="ctr">
              <a:lnSpc>
                <a:spcPct val="115399"/>
              </a:lnSpc>
              <a:spcBef>
                <a:spcPts val="5"/>
              </a:spcBef>
            </a:pPr>
            <a:r>
              <a:rPr lang="en-US" b="1" dirty="0">
                <a:solidFill>
                  <a:srgbClr val="0070C0"/>
                </a:solidFill>
                <a:latin typeface="Aptos" panose="020B0004020202020204" pitchFamily="34" charset="0"/>
              </a:rPr>
              <a:t>Country Specific Initiatives</a:t>
            </a:r>
          </a:p>
          <a:p>
            <a:pPr marL="182880" marR="172085" algn="ctr">
              <a:lnSpc>
                <a:spcPct val="115399"/>
              </a:lnSpc>
              <a:spcBef>
                <a:spcPts val="5"/>
              </a:spcBef>
            </a:pPr>
            <a:endParaRPr lang="en-US" b="1" spc="120" dirty="0">
              <a:solidFill>
                <a:srgbClr val="0E463F"/>
              </a:solidFill>
              <a:latin typeface="Aptos" panose="020B0004020202020204" pitchFamily="34" charset="0"/>
              <a:cs typeface="Tahoma"/>
            </a:endParaRPr>
          </a:p>
          <a:p>
            <a:pPr marL="468630" marR="172085" indent="-285750">
              <a:lnSpc>
                <a:spcPct val="115399"/>
              </a:lnSpc>
              <a:spcBef>
                <a:spcPts val="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Review and development of regulatory framework – Burundi</a:t>
            </a:r>
          </a:p>
          <a:p>
            <a:pPr marL="468630" marR="172085" indent="-285750">
              <a:lnSpc>
                <a:spcPct val="115399"/>
              </a:lnSpc>
              <a:spcBef>
                <a:spcPts val="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</a:endParaRPr>
          </a:p>
          <a:p>
            <a:pPr marL="468630" marR="172085" indent="-285750">
              <a:lnSpc>
                <a:spcPct val="115399"/>
              </a:lnSpc>
              <a:spcBef>
                <a:spcPts val="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Development of a framework for unified administration platform for pension funds - Kenya</a:t>
            </a:r>
            <a:endParaRPr lang="en-KE" dirty="0">
              <a:latin typeface="Aptos" panose="020B0004020202020204" pitchFamily="34" charset="0"/>
            </a:endParaRPr>
          </a:p>
          <a:p>
            <a:pPr marL="182880" marR="172085" algn="ctr">
              <a:lnSpc>
                <a:spcPct val="115399"/>
              </a:lnSpc>
              <a:spcBef>
                <a:spcPts val="5"/>
              </a:spcBef>
            </a:pPr>
            <a:endParaRPr lang="en-US" dirty="0">
              <a:latin typeface="Aptos" panose="020B0004020202020204" pitchFamily="34" charset="0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4D33C6-15B0-8ADA-A61D-D12BC1BF9ED3}"/>
              </a:ext>
            </a:extLst>
          </p:cNvPr>
          <p:cNvSpPr txBox="1"/>
          <p:nvPr/>
        </p:nvSpPr>
        <p:spPr>
          <a:xfrm>
            <a:off x="18362" y="148626"/>
            <a:ext cx="3494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EFFFF"/>
                </a:solidFill>
                <a:latin typeface="Aptos" panose="020B0004020202020204" pitchFamily="34" charset="0"/>
              </a:rPr>
              <a:t>FSD Africa collaboration with APSA</a:t>
            </a:r>
            <a:endParaRPr lang="en-KE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9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14EC7D3-6582-369F-8E6F-7A7EB3451EC3}"/>
              </a:ext>
            </a:extLst>
          </p:cNvPr>
          <p:cNvSpPr txBox="1"/>
          <p:nvPr/>
        </p:nvSpPr>
        <p:spPr>
          <a:xfrm>
            <a:off x="11311128" y="6313932"/>
            <a:ext cx="330006" cy="125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10433D-2529-4D3F-AB6A-AAA05E818DC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Museo Sans 300" pitchFamily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Museo Sans 300" pitchFamily="2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D09D57-9062-748E-9102-70C127556CBE}"/>
              </a:ext>
            </a:extLst>
          </p:cNvPr>
          <p:cNvSpPr txBox="1"/>
          <p:nvPr/>
        </p:nvSpPr>
        <p:spPr>
          <a:xfrm>
            <a:off x="300445" y="154702"/>
            <a:ext cx="309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Museo Sans 700" charset="0"/>
                <a:ea typeface="Museo Sans 700" charset="0"/>
                <a:cs typeface="Museo Sans 700" charset="0"/>
              </a:rPr>
              <a:t>Listed SME Intermediated Debt Fund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C492D90-F66F-68B1-8459-8766C5501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34"/>
            <a:ext cx="12192000" cy="80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5595" y="816916"/>
            <a:ext cx="913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3D82B3"/>
                </a:solidFill>
                <a:latin typeface="Museo Sans 700" charset="0"/>
                <a:ea typeface="Museo Sans 700" charset="0"/>
                <a:cs typeface="Museo Sans 700" charset="0"/>
              </a:rPr>
              <a:t>Collaboration Opportunities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D82B3"/>
              </a:solidFill>
              <a:effectLst/>
              <a:uLnTx/>
              <a:uFillTx/>
              <a:latin typeface="Museo Sans 700" charset="0"/>
              <a:ea typeface="Museo Sans 700" charset="0"/>
              <a:cs typeface="Museo Sans 700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71500" y="1410723"/>
            <a:ext cx="11313105" cy="0"/>
          </a:xfrm>
          <a:prstGeom prst="line">
            <a:avLst/>
          </a:prstGeom>
          <a:ln w="12700">
            <a:solidFill>
              <a:srgbClr val="3D8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67706" y="1606551"/>
            <a:ext cx="4438023" cy="345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MuseoSans-300" panose="020F0502020204030204"/>
              <a:ea typeface="+mn-ea"/>
              <a:cs typeface="+mn-cs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8535F16-5502-4936-D098-A935F24C8A9E}"/>
              </a:ext>
            </a:extLst>
          </p:cNvPr>
          <p:cNvSpPr txBox="1">
            <a:spLocks/>
          </p:cNvSpPr>
          <p:nvPr/>
        </p:nvSpPr>
        <p:spPr>
          <a:xfrm>
            <a:off x="550863" y="1591994"/>
            <a:ext cx="2997879" cy="460745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chemeClr val="bg1">
                    <a:lumMod val="25000"/>
                  </a:schemeClr>
                </a:solidFill>
                <a:latin typeface="Museo Sans 700" charset="0"/>
              </a:rPr>
              <a:t>……..with PAFMA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61D65-9893-395D-84E2-DB63ABC2EADA}"/>
              </a:ext>
            </a:extLst>
          </p:cNvPr>
          <p:cNvSpPr txBox="1"/>
          <p:nvPr/>
        </p:nvSpPr>
        <p:spPr>
          <a:xfrm>
            <a:off x="214895" y="2162856"/>
            <a:ext cx="5672949" cy="2231573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571500" indent="-285750" algn="just">
              <a:lnSpc>
                <a:spcPct val="115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PAFMA is a membership association that brings together fund managers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in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Africa.</a:t>
            </a:r>
          </a:p>
          <a:p>
            <a:pPr marL="571500" indent="-285750" algn="just">
              <a:lnSpc>
                <a:spcPct val="115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571500" indent="-285750" algn="just">
              <a:lnSpc>
                <a:spcPct val="115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Has 9 members from 16 countries managing an AUM of $122B in pensions and CIS. 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285750" algn="just">
              <a:lnSpc>
                <a:spcPct val="115000"/>
              </a:lnSpc>
            </a:pPr>
            <a:endParaRPr lang="en-US" dirty="0">
              <a:solidFill>
                <a:srgbClr val="0070C0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285750" algn="just">
              <a:lnSpc>
                <a:spcPct val="115000"/>
              </a:lnSpc>
            </a:pPr>
            <a:endParaRPr lang="en-KE" sz="14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E452A-B722-94E2-0512-64AE47F136A7}"/>
              </a:ext>
            </a:extLst>
          </p:cNvPr>
          <p:cNvSpPr txBox="1"/>
          <p:nvPr/>
        </p:nvSpPr>
        <p:spPr>
          <a:xfrm>
            <a:off x="5993044" y="2162856"/>
            <a:ext cx="5891561" cy="325230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285750" marR="172085" indent="-285750" algn="ctr">
              <a:lnSpc>
                <a:spcPct val="115399"/>
              </a:lnSpc>
              <a:spcBef>
                <a:spcPts val="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Forums for regulator &lt;&gt; fund manager engagements on pension sector matters. </a:t>
            </a:r>
          </a:p>
          <a:p>
            <a:pPr marL="285750" marR="172085" indent="-285750" algn="ctr">
              <a:lnSpc>
                <a:spcPct val="115000"/>
              </a:lnSpc>
              <a:spcBef>
                <a:spcPts val="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</a:endParaRPr>
          </a:p>
          <a:p>
            <a:pPr marL="285750" marR="172085" indent="-285750" algn="ctr">
              <a:lnSpc>
                <a:spcPct val="115000"/>
              </a:lnSpc>
              <a:spcBef>
                <a:spcPts val="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Co-creation of regulations and guidelines in emerging areas that affect the sector.</a:t>
            </a:r>
          </a:p>
          <a:p>
            <a:pPr marL="285750" marR="172085" indent="-285750" algn="ctr">
              <a:lnSpc>
                <a:spcPct val="115000"/>
              </a:lnSpc>
              <a:spcBef>
                <a:spcPts val="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</a:endParaRPr>
          </a:p>
          <a:p>
            <a:pPr marL="285750" marR="172085" indent="-285750" algn="ctr">
              <a:lnSpc>
                <a:spcPct val="115000"/>
              </a:lnSpc>
              <a:spcBef>
                <a:spcPts val="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Involving fund mangers in implementation of strategies e.g. masterplans.</a:t>
            </a:r>
          </a:p>
          <a:p>
            <a:pPr marL="285750" marR="172085" indent="-285750" algn="ctr">
              <a:lnSpc>
                <a:spcPct val="115000"/>
              </a:lnSpc>
              <a:spcBef>
                <a:spcPts val="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</a:endParaRPr>
          </a:p>
          <a:p>
            <a:pPr marL="285750" marR="172085" indent="-285750" algn="ctr">
              <a:lnSpc>
                <a:spcPct val="115000"/>
              </a:lnSpc>
              <a:spcBef>
                <a:spcPts val="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Joint learning sessions.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69AAF2-302A-C981-852B-F83CF40C6C28}"/>
              </a:ext>
            </a:extLst>
          </p:cNvPr>
          <p:cNvSpPr txBox="1"/>
          <p:nvPr/>
        </p:nvSpPr>
        <p:spPr>
          <a:xfrm>
            <a:off x="6322742" y="1576970"/>
            <a:ext cx="446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Museo Sans 700" charset="0"/>
                <a:ea typeface="+mj-ea"/>
                <a:cs typeface="+mj-cs"/>
              </a:rPr>
              <a:t>Through…… </a:t>
            </a:r>
            <a:endParaRPr lang="en-KE" sz="2400" b="1" dirty="0">
              <a:solidFill>
                <a:srgbClr val="00B0F0"/>
              </a:solidFill>
              <a:latin typeface="Museo Sans 700" charset="0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423593-C48B-4EDD-B2A3-D7A531971B31}"/>
              </a:ext>
            </a:extLst>
          </p:cNvPr>
          <p:cNvSpPr txBox="1"/>
          <p:nvPr/>
        </p:nvSpPr>
        <p:spPr>
          <a:xfrm>
            <a:off x="18362" y="148626"/>
            <a:ext cx="3494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EFFFF"/>
                </a:solidFill>
                <a:latin typeface="Aptos" panose="020B0004020202020204" pitchFamily="34" charset="0"/>
              </a:rPr>
              <a:t>FSD Africa collaboration with APSA</a:t>
            </a:r>
            <a:endParaRPr lang="en-KE" sz="1400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64C66-9CBB-57F9-AB40-F9438ECCFC0F}"/>
              </a:ext>
            </a:extLst>
          </p:cNvPr>
          <p:cNvSpPr txBox="1"/>
          <p:nvPr/>
        </p:nvSpPr>
        <p:spPr>
          <a:xfrm>
            <a:off x="158188" y="5558580"/>
            <a:ext cx="11669711" cy="96500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571500" indent="-285750" algn="just">
              <a:lnSpc>
                <a:spcPct val="115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Other Capital Market Development Initiatives: 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Africa Regulatory Support </a:t>
            </a:r>
            <a:r>
              <a:rPr lang="en-US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Programme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Africa Private Equity and Debt </a:t>
            </a:r>
            <a:r>
              <a:rPr lang="en-US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Programme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SME Listed Funds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endParaRPr lang="en-US" dirty="0">
              <a:solidFill>
                <a:srgbClr val="0070C0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285750" algn="just">
              <a:lnSpc>
                <a:spcPct val="115000"/>
              </a:lnSpc>
            </a:pPr>
            <a:endParaRPr lang="en-KE" sz="14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14EC7D3-6582-369F-8E6F-7A7EB3451EC3}"/>
              </a:ext>
            </a:extLst>
          </p:cNvPr>
          <p:cNvSpPr txBox="1"/>
          <p:nvPr/>
        </p:nvSpPr>
        <p:spPr>
          <a:xfrm>
            <a:off x="11311128" y="6313932"/>
            <a:ext cx="330006" cy="125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10433D-2529-4D3F-AB6A-AAA05E818DC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Museo Sans 300" pitchFamily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Museo Sans 300" pitchFamily="2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D09D57-9062-748E-9102-70C127556CBE}"/>
              </a:ext>
            </a:extLst>
          </p:cNvPr>
          <p:cNvSpPr txBox="1"/>
          <p:nvPr/>
        </p:nvSpPr>
        <p:spPr>
          <a:xfrm>
            <a:off x="300445" y="154702"/>
            <a:ext cx="309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Museo Sans 700" charset="0"/>
                <a:ea typeface="Museo Sans 700" charset="0"/>
                <a:cs typeface="Museo Sans 700" charset="0"/>
              </a:rPr>
              <a:t>Listed SME Intermediated Debt Fund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C492D90-F66F-68B1-8459-8766C5501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34"/>
            <a:ext cx="12192000" cy="80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5595" y="816916"/>
            <a:ext cx="913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3D82B3"/>
                </a:solidFill>
                <a:latin typeface="Museo Sans 700" charset="0"/>
                <a:ea typeface="Museo Sans 700" charset="0"/>
                <a:cs typeface="Museo Sans 700" charset="0"/>
              </a:rPr>
              <a:t>Call to Action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D82B3"/>
              </a:solidFill>
              <a:effectLst/>
              <a:uLnTx/>
              <a:uFillTx/>
              <a:latin typeface="Museo Sans 700" charset="0"/>
              <a:ea typeface="Museo Sans 700" charset="0"/>
              <a:cs typeface="Museo Sans 700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71500" y="1410723"/>
            <a:ext cx="11313105" cy="0"/>
          </a:xfrm>
          <a:prstGeom prst="line">
            <a:avLst/>
          </a:prstGeom>
          <a:ln w="12700">
            <a:solidFill>
              <a:srgbClr val="3D8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08857" y="1498136"/>
            <a:ext cx="9778542" cy="345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MuseoSans-300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D6AD6B-FCE0-241F-4B22-8584144759E2}"/>
              </a:ext>
            </a:extLst>
          </p:cNvPr>
          <p:cNvSpPr txBox="1"/>
          <p:nvPr/>
        </p:nvSpPr>
        <p:spPr>
          <a:xfrm>
            <a:off x="931469" y="5017045"/>
            <a:ext cx="10047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  <a:latin typeface="Aptos" panose="020B0004020202020204" pitchFamily="34" charset="0"/>
              </a:rPr>
              <a:t>We are ready to support pensions sector development in Africa – What are your priorities? Reach out.</a:t>
            </a:r>
            <a:endParaRPr lang="en-KE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244CE-02A0-DADE-D957-3F07A8A6130A}"/>
              </a:ext>
            </a:extLst>
          </p:cNvPr>
          <p:cNvSpPr txBox="1"/>
          <p:nvPr/>
        </p:nvSpPr>
        <p:spPr>
          <a:xfrm>
            <a:off x="539789" y="3903632"/>
            <a:ext cx="10378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Ownership and active involvement in APSA projects such as the landscape study and database which are beneficial to pension sector development – All members will have free access to the database.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C3B40-EB48-E931-F59C-C79269EEBD49}"/>
              </a:ext>
            </a:extLst>
          </p:cNvPr>
          <p:cNvSpPr txBox="1"/>
          <p:nvPr/>
        </p:nvSpPr>
        <p:spPr>
          <a:xfrm>
            <a:off x="571500" y="2364476"/>
            <a:ext cx="10378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Encourage non-member countries to join APSA.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01BD8-4EC5-280F-CB0F-A7711F13024B}"/>
              </a:ext>
            </a:extLst>
          </p:cNvPr>
          <p:cNvSpPr txBox="1"/>
          <p:nvPr/>
        </p:nvSpPr>
        <p:spPr>
          <a:xfrm>
            <a:off x="539789" y="3055749"/>
            <a:ext cx="10378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Periodically publish public industry reports, including investment performance, industry reports, annual reports, lists of approved service providers, among others.</a:t>
            </a: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BD8102-F49E-6D59-C8DF-F938D30027D9}"/>
              </a:ext>
            </a:extLst>
          </p:cNvPr>
          <p:cNvSpPr txBox="1"/>
          <p:nvPr/>
        </p:nvSpPr>
        <p:spPr>
          <a:xfrm>
            <a:off x="539789" y="1805048"/>
            <a:ext cx="1077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Motivate and encourage fund managers in your countries to leverage from the PAFMA platform.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D4269C-6AAE-7782-D327-8FD68F045297}"/>
              </a:ext>
            </a:extLst>
          </p:cNvPr>
          <p:cNvSpPr txBox="1"/>
          <p:nvPr/>
        </p:nvSpPr>
        <p:spPr>
          <a:xfrm>
            <a:off x="18362" y="148626"/>
            <a:ext cx="3494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EFFFF"/>
                </a:solidFill>
                <a:latin typeface="Aptos" panose="020B0004020202020204" pitchFamily="34" charset="0"/>
              </a:rPr>
              <a:t>FSD Africa collaboration with APSA</a:t>
            </a:r>
            <a:endParaRPr lang="en-KE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0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83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87700" y="2725202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useo Sans 700" charset="0"/>
                <a:ea typeface="Museo Sans 700" charset="0"/>
                <a:cs typeface="Museo Sans 700" charset="0"/>
              </a:rPr>
              <a:t>Thank You!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711" y="4596970"/>
            <a:ext cx="5341178" cy="77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6BD09D57-9062-748E-9102-70C127556CBE}"/>
              </a:ext>
            </a:extLst>
          </p:cNvPr>
          <p:cNvSpPr txBox="1"/>
          <p:nvPr/>
        </p:nvSpPr>
        <p:spPr>
          <a:xfrm>
            <a:off x="300445" y="154702"/>
            <a:ext cx="309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Museo Sans 700" charset="0"/>
                <a:ea typeface="Museo Sans 700" charset="0"/>
                <a:cs typeface="Museo Sans 700" charset="0"/>
              </a:rPr>
              <a:t>Listed SME Intermediated Debt Fund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C492D90-F66F-68B1-8459-8766C5501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34"/>
            <a:ext cx="12192000" cy="800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1F764EC-AA5C-1F21-929E-10E222CC1C2D}"/>
              </a:ext>
            </a:extLst>
          </p:cNvPr>
          <p:cNvSpPr txBox="1"/>
          <p:nvPr/>
        </p:nvSpPr>
        <p:spPr>
          <a:xfrm>
            <a:off x="300445" y="179698"/>
            <a:ext cx="309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ptos" panose="020B0004020202020204" pitchFamily="34" charset="0"/>
                <a:ea typeface="Museo Sans 700" charset="0"/>
                <a:cs typeface="Museo Sans 700" charset="0"/>
              </a:rPr>
              <a:t> </a:t>
            </a:r>
            <a:r>
              <a:rPr lang="en-US" sz="1400" b="1" dirty="0">
                <a:solidFill>
                  <a:srgbClr val="FEFFFF"/>
                </a:solidFill>
                <a:latin typeface="Aptos" panose="020B0004020202020204" pitchFamily="34" charset="0"/>
              </a:rPr>
              <a:t>FSD Africa collaboration with APSA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ptos" panose="020B0004020202020204" pitchFamily="34" charset="0"/>
              <a:ea typeface="Museo Sans 700" charset="0"/>
              <a:cs typeface="Museo Sans 700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71500" y="1410723"/>
            <a:ext cx="11313105" cy="0"/>
          </a:xfrm>
          <a:prstGeom prst="line">
            <a:avLst/>
          </a:prstGeom>
          <a:ln w="12700">
            <a:solidFill>
              <a:srgbClr val="3D8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9D21C7B-1612-C8DF-DAF7-E5A34E6B043C}"/>
              </a:ext>
            </a:extLst>
          </p:cNvPr>
          <p:cNvSpPr txBox="1"/>
          <p:nvPr/>
        </p:nvSpPr>
        <p:spPr>
          <a:xfrm>
            <a:off x="657922" y="1639229"/>
            <a:ext cx="107274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Museo Sans 700" charset="0"/>
              </a:rPr>
              <a:t>About FSD Africa</a:t>
            </a:r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endParaRPr lang="en-GB" b="1" dirty="0">
              <a:solidFill>
                <a:schemeClr val="accent2">
                  <a:lumMod val="75000"/>
                </a:schemeClr>
              </a:solidFill>
              <a:latin typeface="Museo Sans 700" charset="0"/>
            </a:endParaRPr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Museo Sans 700" charset="0"/>
              </a:rPr>
              <a:t>Context of APSA </a:t>
            </a:r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endParaRPr lang="en-GB" b="1" dirty="0">
              <a:solidFill>
                <a:schemeClr val="accent2">
                  <a:lumMod val="75000"/>
                </a:schemeClr>
              </a:solidFill>
              <a:latin typeface="Museo Sans 700" charset="0"/>
            </a:endParaRPr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Museo Sans 700" charset="0"/>
              </a:rPr>
              <a:t>The Landscape Of Pensions In Africa </a:t>
            </a:r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endParaRPr lang="en-GB" b="1" dirty="0">
              <a:solidFill>
                <a:schemeClr val="accent2">
                  <a:lumMod val="75000"/>
                </a:schemeClr>
              </a:solidFill>
              <a:latin typeface="Museo Sans 700" charset="0"/>
            </a:endParaRPr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Museo Sans 700" charset="0"/>
              </a:rPr>
              <a:t>Contribution to Economic Development</a:t>
            </a:r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endParaRPr lang="en-GB" b="1" dirty="0">
              <a:solidFill>
                <a:schemeClr val="accent2">
                  <a:lumMod val="75000"/>
                </a:schemeClr>
              </a:solidFill>
              <a:latin typeface="Museo Sans 700" charset="0"/>
            </a:endParaRPr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Museo Sans 700" charset="0"/>
              </a:rPr>
              <a:t>FSD Africa Supported Initiatives</a:t>
            </a:r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endParaRPr lang="en-GB" b="1" dirty="0">
              <a:solidFill>
                <a:schemeClr val="accent2">
                  <a:lumMod val="75000"/>
                </a:schemeClr>
              </a:solidFill>
              <a:latin typeface="Museo Sans 700" charset="0"/>
            </a:endParaRPr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Museo Sans 700" charset="0"/>
              </a:rPr>
              <a:t>Collaboration with PAFMA</a:t>
            </a:r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endParaRPr lang="en-GB" b="1" dirty="0">
              <a:solidFill>
                <a:schemeClr val="accent2">
                  <a:lumMod val="75000"/>
                </a:schemeClr>
              </a:solidFill>
              <a:latin typeface="Museo Sans 700" charset="0"/>
            </a:endParaRPr>
          </a:p>
          <a:p>
            <a:pPr marL="342900" indent="-342900">
              <a:buClr>
                <a:srgbClr val="00B0F0"/>
              </a:buClr>
              <a:buFont typeface="+mj-lt"/>
              <a:buAutoNum type="arabicPeriod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Museo Sans 700" charset="0"/>
              </a:rPr>
              <a:t>Call to Action </a:t>
            </a:r>
          </a:p>
          <a:p>
            <a:endParaRPr lang="en-GB" b="1" dirty="0">
              <a:solidFill>
                <a:schemeClr val="accent2">
                  <a:lumMod val="75000"/>
                </a:schemeClr>
              </a:solidFill>
              <a:latin typeface="Museo Sans 700" charset="0"/>
            </a:endParaRPr>
          </a:p>
          <a:p>
            <a:endParaRPr lang="en-KE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D4736145-5486-38A4-EA3B-B4532A937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810" y="942467"/>
            <a:ext cx="8492460" cy="434858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b="1" dirty="0">
                <a:solidFill>
                  <a:srgbClr val="3D82B3"/>
                </a:solidFill>
                <a:latin typeface="Museo Sans 700" charset="0"/>
              </a:rPr>
              <a:t>Content</a:t>
            </a:r>
            <a:endParaRPr lang="en-AU" sz="2800" b="1" dirty="0">
              <a:solidFill>
                <a:srgbClr val="3D82B3"/>
              </a:solidFill>
              <a:latin typeface="Museo Sans 700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274C3E3-87ED-B616-BD94-0443FCA70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091379" y="1410723"/>
            <a:ext cx="4872851" cy="546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07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7F23B8-0E95-6C40-9FBB-A5C2C61132F0}"/>
              </a:ext>
            </a:extLst>
          </p:cNvPr>
          <p:cNvCxnSpPr>
            <a:cxnSpLocks/>
          </p:cNvCxnSpPr>
          <p:nvPr/>
        </p:nvCxnSpPr>
        <p:spPr>
          <a:xfrm flipV="1">
            <a:off x="550863" y="1464282"/>
            <a:ext cx="11090275" cy="1"/>
          </a:xfrm>
          <a:prstGeom prst="line">
            <a:avLst/>
          </a:prstGeom>
          <a:ln w="28575">
            <a:solidFill>
              <a:srgbClr val="387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C653326-3344-96A0-A152-3757A56C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313932"/>
            <a:ext cx="330010" cy="125222"/>
          </a:xfrm>
        </p:spPr>
        <p:txBody>
          <a:bodyPr/>
          <a:lstStyle/>
          <a:p>
            <a:fld id="{DEEAD0B6-45E5-3A43-8421-56464370CF0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93BEA68D-EB30-D2E3-17D6-5BDD121B9F0F}"/>
              </a:ext>
            </a:extLst>
          </p:cNvPr>
          <p:cNvGrpSpPr>
            <a:grpSpLocks noChangeAspect="1"/>
          </p:cNvGrpSpPr>
          <p:nvPr/>
        </p:nvGrpSpPr>
        <p:grpSpPr>
          <a:xfrm>
            <a:off x="7559171" y="1090120"/>
            <a:ext cx="4644000" cy="5222569"/>
            <a:chOff x="7883314" y="-100275"/>
            <a:chExt cx="4434376" cy="5016974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52EDE772-D767-C963-B9BB-8AF766FFA0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0" t="-5493" b="5493"/>
            <a:stretch/>
          </p:blipFill>
          <p:spPr>
            <a:xfrm>
              <a:off x="8017510" y="-100275"/>
              <a:ext cx="4300180" cy="501697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A3F619-6D2C-DD65-8A63-BB42BA394A83}"/>
                </a:ext>
              </a:extLst>
            </p:cNvPr>
            <p:cNvSpPr/>
            <p:nvPr/>
          </p:nvSpPr>
          <p:spPr>
            <a:xfrm>
              <a:off x="7883314" y="3900236"/>
              <a:ext cx="1282789" cy="888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5">
            <a:extLst>
              <a:ext uri="{FF2B5EF4-FFF2-40B4-BE49-F238E27FC236}">
                <a16:creationId xmlns:a16="http://schemas.microsoft.com/office/drawing/2014/main" id="{9DFD6D66-5D46-EF68-17B1-FD3D67D75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8" r="62068" b="13061"/>
          <a:stretch/>
        </p:blipFill>
        <p:spPr>
          <a:xfrm>
            <a:off x="9769936" y="1407707"/>
            <a:ext cx="2160000" cy="826267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D8188837-DC35-7A99-1FB3-2EEFDE0DF3B6}"/>
              </a:ext>
            </a:extLst>
          </p:cNvPr>
          <p:cNvSpPr txBox="1"/>
          <p:nvPr/>
        </p:nvSpPr>
        <p:spPr>
          <a:xfrm>
            <a:off x="476603" y="1516376"/>
            <a:ext cx="7223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FSD Africa is a specialist development agency working to strengthen financial markets in Africa.</a:t>
            </a:r>
          </a:p>
          <a:p>
            <a:r>
              <a:rPr lang="en-GB" sz="1400" dirty="0"/>
              <a:t>We work in over 30 African countries to mobilise “green plus” finance that will </a:t>
            </a:r>
            <a:r>
              <a:rPr lang="en-US" sz="1400" dirty="0"/>
              <a:t>power economic and social development </a:t>
            </a:r>
            <a:r>
              <a:rPr lang="en-GB" sz="1400" dirty="0"/>
              <a:t>while delivering environmental gains and building Africa’s resilience.</a:t>
            </a:r>
          </a:p>
          <a:p>
            <a:endParaRPr lang="en-GB" sz="1400" dirty="0"/>
          </a:p>
          <a:p>
            <a:r>
              <a:rPr lang="en-GB" sz="1400" b="1" dirty="0"/>
              <a:t>Thematic areas</a:t>
            </a:r>
            <a:r>
              <a:rPr lang="en-GB" sz="1400" dirty="0"/>
              <a:t>: Risk &amp; Resilience (plus Nature), Early-Stage Finance (plus Carbon Markets) and Capital Markets</a:t>
            </a:r>
            <a:endParaRPr lang="en-US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D5BDB5-4C83-B104-3D0F-0764DAFDF498}"/>
              </a:ext>
            </a:extLst>
          </p:cNvPr>
          <p:cNvGrpSpPr/>
          <p:nvPr/>
        </p:nvGrpSpPr>
        <p:grpSpPr>
          <a:xfrm>
            <a:off x="409821" y="3260547"/>
            <a:ext cx="6592753" cy="3079797"/>
            <a:chOff x="409821" y="2780768"/>
            <a:chExt cx="6592753" cy="35595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4AC25B-8C57-713B-626E-8A5A724EC05C}"/>
                </a:ext>
              </a:extLst>
            </p:cNvPr>
            <p:cNvSpPr/>
            <p:nvPr/>
          </p:nvSpPr>
          <p:spPr>
            <a:xfrm>
              <a:off x="4862195" y="4448018"/>
              <a:ext cx="2140379" cy="1892326"/>
            </a:xfrm>
            <a:prstGeom prst="rect">
              <a:avLst/>
            </a:prstGeom>
            <a:solidFill>
              <a:srgbClr val="CDDF7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5BBC8E-D08F-D248-48E1-00EF26505634}"/>
                </a:ext>
              </a:extLst>
            </p:cNvPr>
            <p:cNvSpPr/>
            <p:nvPr/>
          </p:nvSpPr>
          <p:spPr>
            <a:xfrm>
              <a:off x="2910954" y="4448019"/>
              <a:ext cx="1888002" cy="1892326"/>
            </a:xfrm>
            <a:prstGeom prst="rect">
              <a:avLst/>
            </a:prstGeom>
            <a:solidFill>
              <a:srgbClr val="EEF4D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22563A-D5EE-CC89-0783-D3C0B0C0B92A}"/>
                </a:ext>
              </a:extLst>
            </p:cNvPr>
            <p:cNvSpPr/>
            <p:nvPr/>
          </p:nvSpPr>
          <p:spPr>
            <a:xfrm>
              <a:off x="552416" y="4448018"/>
              <a:ext cx="2295299" cy="1892326"/>
            </a:xfrm>
            <a:prstGeom prst="rect">
              <a:avLst/>
            </a:prstGeom>
            <a:solidFill>
              <a:srgbClr val="CDDF7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57A4B1-BFFB-F3BF-37ED-9532A70B8ED5}"/>
                </a:ext>
              </a:extLst>
            </p:cNvPr>
            <p:cNvSpPr/>
            <p:nvPr/>
          </p:nvSpPr>
          <p:spPr>
            <a:xfrm>
              <a:off x="3784323" y="2796542"/>
              <a:ext cx="3213058" cy="1595534"/>
            </a:xfrm>
            <a:prstGeom prst="rect">
              <a:avLst/>
            </a:prstGeom>
            <a:solidFill>
              <a:srgbClr val="D8E69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83774B-9A19-3C6D-7D2C-BDC0A4DDE448}"/>
                </a:ext>
              </a:extLst>
            </p:cNvPr>
            <p:cNvSpPr/>
            <p:nvPr/>
          </p:nvSpPr>
          <p:spPr>
            <a:xfrm>
              <a:off x="556538" y="2780768"/>
              <a:ext cx="3167926" cy="1612420"/>
            </a:xfrm>
            <a:prstGeom prst="rect">
              <a:avLst/>
            </a:prstGeom>
            <a:solidFill>
              <a:srgbClr val="EEF4D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ACF412CD-DFBC-5491-8613-F0940E523B64}"/>
                </a:ext>
              </a:extLst>
            </p:cNvPr>
            <p:cNvSpPr txBox="1"/>
            <p:nvPr/>
          </p:nvSpPr>
          <p:spPr>
            <a:xfrm>
              <a:off x="2927565" y="5278516"/>
              <a:ext cx="185935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We provide advisory services and technical support to the public and private sectors. We collaborate with financial sector experts and co-design with partners technical assistance initiatives and capacity-building support programmes.</a:t>
              </a:r>
            </a:p>
          </p:txBody>
        </p: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B1AC25A8-6069-EE39-4790-451FE49019E1}"/>
                </a:ext>
              </a:extLst>
            </p:cNvPr>
            <p:cNvSpPr txBox="1"/>
            <p:nvPr/>
          </p:nvSpPr>
          <p:spPr>
            <a:xfrm>
              <a:off x="591024" y="5278516"/>
              <a:ext cx="211931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We finance high-risk businesses and funds operating in the financial sector that have the potential for high impact in financing green initiatives</a:t>
              </a:r>
              <a:r>
                <a:rPr lang="en-GB" sz="900" dirty="0">
                  <a:ea typeface="Calibri" panose="020F0502020204030204" pitchFamily="34" charset="0"/>
                  <a:cs typeface="Calibri" panose="020F0502020204030204" pitchFamily="34" charset="0"/>
                </a:rPr>
                <a:t> and are able to </a:t>
              </a:r>
              <a:r>
                <a:rPr lang="en-GB" sz="900" dirty="0" err="1">
                  <a:ea typeface="Calibri" panose="020F0502020204030204" pitchFamily="34" charset="0"/>
                  <a:cs typeface="Calibri" panose="020F0502020204030204" pitchFamily="34" charset="0"/>
                </a:rPr>
                <a:t>utiiise</a:t>
              </a:r>
              <a:r>
                <a:rPr lang="en-GB" sz="900" dirty="0"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9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a variety of different transaction structures including loans, guarantees and equity or quasi-equity.</a:t>
              </a:r>
            </a:p>
          </p:txBody>
        </p:sp>
        <p:pic>
          <p:nvPicPr>
            <p:cNvPr id="25" name="Picture 19">
              <a:extLst>
                <a:ext uri="{FF2B5EF4-FFF2-40B4-BE49-F238E27FC236}">
                  <a16:creationId xmlns:a16="http://schemas.microsoft.com/office/drawing/2014/main" id="{42F22126-1DBF-51D9-CC41-1CD301E45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21" y="2908007"/>
              <a:ext cx="881419" cy="753771"/>
            </a:xfrm>
            <a:prstGeom prst="rect">
              <a:avLst/>
            </a:prstGeom>
          </p:spPr>
        </p:pic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34441D51-7EEE-3FB1-666F-953C04830A9D}"/>
                </a:ext>
              </a:extLst>
            </p:cNvPr>
            <p:cNvSpPr txBox="1"/>
            <p:nvPr/>
          </p:nvSpPr>
          <p:spPr>
            <a:xfrm>
              <a:off x="1225035" y="2873943"/>
              <a:ext cx="1494000" cy="307777"/>
            </a:xfrm>
            <a:prstGeom prst="rect">
              <a:avLst/>
            </a:prstGeom>
            <a:solidFill>
              <a:srgbClr val="3BA2DB"/>
            </a:solidFill>
          </p:spPr>
          <p:txBody>
            <a:bodyPr wrap="square" rtlCol="0">
              <a:spAutoFit/>
            </a:bodyPr>
            <a:lstStyle/>
            <a:p>
              <a:r>
                <a:rPr lang="en-KE" sz="1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Grants and</a:t>
              </a:r>
            </a:p>
          </p:txBody>
        </p:sp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8918BDD1-65C4-CC9F-F09F-85CAB4F59F2B}"/>
                </a:ext>
              </a:extLst>
            </p:cNvPr>
            <p:cNvSpPr txBox="1"/>
            <p:nvPr/>
          </p:nvSpPr>
          <p:spPr>
            <a:xfrm>
              <a:off x="1225035" y="3219251"/>
              <a:ext cx="1749518" cy="307777"/>
            </a:xfrm>
            <a:prstGeom prst="rect">
              <a:avLst/>
            </a:prstGeom>
            <a:solidFill>
              <a:srgbClr val="3BA2DB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Museo Sans 500" panose="02000000000000000000" pitchFamily="50" charset="0"/>
                  <a:cs typeface="Calibri" panose="020F0502020204030204" pitchFamily="34" charset="0"/>
                </a:rPr>
                <a:t>r</a:t>
              </a:r>
              <a:r>
                <a:rPr lang="en-KE" sz="1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eturnable grants</a:t>
              </a:r>
            </a:p>
          </p:txBody>
        </p:sp>
        <p:sp>
          <p:nvSpPr>
            <p:cNvPr id="29" name="TextBox 22">
              <a:extLst>
                <a:ext uri="{FF2B5EF4-FFF2-40B4-BE49-F238E27FC236}">
                  <a16:creationId xmlns:a16="http://schemas.microsoft.com/office/drawing/2014/main" id="{E64EE967-F643-F4C7-80B3-EDD46D547DEF}"/>
                </a:ext>
              </a:extLst>
            </p:cNvPr>
            <p:cNvSpPr txBox="1"/>
            <p:nvPr/>
          </p:nvSpPr>
          <p:spPr>
            <a:xfrm>
              <a:off x="1513397" y="4539735"/>
              <a:ext cx="1274655" cy="307777"/>
            </a:xfrm>
            <a:prstGeom prst="rect">
              <a:avLst/>
            </a:prstGeom>
            <a:solidFill>
              <a:srgbClr val="3BA2DB"/>
            </a:solidFill>
          </p:spPr>
          <p:txBody>
            <a:bodyPr wrap="square" rtlCol="0">
              <a:spAutoFit/>
            </a:bodyPr>
            <a:lstStyle/>
            <a:p>
              <a:r>
                <a:rPr lang="en-KE" sz="1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Investment</a:t>
              </a:r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087CA709-3877-38EE-1543-56E23E54AEDC}"/>
                </a:ext>
              </a:extLst>
            </p:cNvPr>
            <p:cNvSpPr txBox="1"/>
            <p:nvPr/>
          </p:nvSpPr>
          <p:spPr>
            <a:xfrm>
              <a:off x="1513397" y="4884158"/>
              <a:ext cx="844998" cy="307777"/>
            </a:xfrm>
            <a:prstGeom prst="rect">
              <a:avLst/>
            </a:prstGeom>
            <a:solidFill>
              <a:srgbClr val="3BA2DB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capital</a:t>
              </a:r>
              <a:endParaRPr lang="en-KE" sz="14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A914F567-FAA1-7446-A83B-358CFDE70074}"/>
                </a:ext>
              </a:extLst>
            </p:cNvPr>
            <p:cNvSpPr txBox="1"/>
            <p:nvPr/>
          </p:nvSpPr>
          <p:spPr>
            <a:xfrm>
              <a:off x="3635512" y="4539735"/>
              <a:ext cx="1119013" cy="307777"/>
            </a:xfrm>
            <a:prstGeom prst="rect">
              <a:avLst/>
            </a:prstGeom>
            <a:solidFill>
              <a:srgbClr val="3BA2DB"/>
            </a:solidFill>
          </p:spPr>
          <p:txBody>
            <a:bodyPr wrap="square" rtlCol="0">
              <a:spAutoFit/>
            </a:bodyPr>
            <a:lstStyle/>
            <a:p>
              <a:r>
                <a:rPr lang="en-KE" sz="1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Technical</a:t>
              </a:r>
            </a:p>
          </p:txBody>
        </p:sp>
        <p:sp>
          <p:nvSpPr>
            <p:cNvPr id="41" name="TextBox 25">
              <a:extLst>
                <a:ext uri="{FF2B5EF4-FFF2-40B4-BE49-F238E27FC236}">
                  <a16:creationId xmlns:a16="http://schemas.microsoft.com/office/drawing/2014/main" id="{22F1B97C-4B58-A403-4F0B-6C046DDB8DF2}"/>
                </a:ext>
              </a:extLst>
            </p:cNvPr>
            <p:cNvSpPr txBox="1"/>
            <p:nvPr/>
          </p:nvSpPr>
          <p:spPr>
            <a:xfrm>
              <a:off x="3634299" y="4884158"/>
              <a:ext cx="1156284" cy="307777"/>
            </a:xfrm>
            <a:prstGeom prst="rect">
              <a:avLst/>
            </a:prstGeom>
            <a:solidFill>
              <a:srgbClr val="3BA2DB"/>
            </a:solidFill>
          </p:spPr>
          <p:txBody>
            <a:bodyPr wrap="square" rtlCol="0">
              <a:spAutoFit/>
            </a:bodyPr>
            <a:lstStyle/>
            <a:p>
              <a:r>
                <a:rPr lang="en-KE" sz="1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assistance</a:t>
              </a:r>
            </a:p>
          </p:txBody>
        </p:sp>
        <p:pic>
          <p:nvPicPr>
            <p:cNvPr id="42" name="Picture 26">
              <a:extLst>
                <a:ext uri="{FF2B5EF4-FFF2-40B4-BE49-F238E27FC236}">
                  <a16:creationId xmlns:a16="http://schemas.microsoft.com/office/drawing/2014/main" id="{A083031A-4F1C-DADD-4CCF-DC3A0D7A4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463" y="4504793"/>
              <a:ext cx="866479" cy="740995"/>
            </a:xfrm>
            <a:prstGeom prst="rect">
              <a:avLst/>
            </a:prstGeom>
          </p:spPr>
        </p:pic>
        <p:sp>
          <p:nvSpPr>
            <p:cNvPr id="43" name="TextBox 27">
              <a:extLst>
                <a:ext uri="{FF2B5EF4-FFF2-40B4-BE49-F238E27FC236}">
                  <a16:creationId xmlns:a16="http://schemas.microsoft.com/office/drawing/2014/main" id="{7BDB865C-3C52-C0D9-AED3-5A10830E99F9}"/>
                </a:ext>
              </a:extLst>
            </p:cNvPr>
            <p:cNvSpPr txBox="1"/>
            <p:nvPr/>
          </p:nvSpPr>
          <p:spPr>
            <a:xfrm>
              <a:off x="4708287" y="2873943"/>
              <a:ext cx="2056978" cy="307777"/>
            </a:xfrm>
            <a:prstGeom prst="rect">
              <a:avLst/>
            </a:prstGeom>
            <a:solidFill>
              <a:srgbClr val="3BA2DB"/>
            </a:solidFill>
          </p:spPr>
          <p:txBody>
            <a:bodyPr wrap="square" rtlCol="0">
              <a:spAutoFit/>
            </a:bodyPr>
            <a:lstStyle/>
            <a:p>
              <a:r>
                <a:rPr lang="en-KE" sz="1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Data and knowledge</a:t>
              </a:r>
            </a:p>
          </p:txBody>
        </p:sp>
        <p:sp>
          <p:nvSpPr>
            <p:cNvPr id="44" name="TextBox 28">
              <a:extLst>
                <a:ext uri="{FF2B5EF4-FFF2-40B4-BE49-F238E27FC236}">
                  <a16:creationId xmlns:a16="http://schemas.microsoft.com/office/drawing/2014/main" id="{6FDFA95B-A77E-8B3D-F178-5995BF554DB7}"/>
                </a:ext>
              </a:extLst>
            </p:cNvPr>
            <p:cNvSpPr txBox="1"/>
            <p:nvPr/>
          </p:nvSpPr>
          <p:spPr>
            <a:xfrm>
              <a:off x="4701376" y="3219251"/>
              <a:ext cx="1419280" cy="307777"/>
            </a:xfrm>
            <a:prstGeom prst="rect">
              <a:avLst/>
            </a:prstGeom>
            <a:solidFill>
              <a:srgbClr val="3BA2DB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management</a:t>
              </a:r>
              <a:endParaRPr lang="en-KE" sz="14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5" name="TextBox 29">
              <a:extLst>
                <a:ext uri="{FF2B5EF4-FFF2-40B4-BE49-F238E27FC236}">
                  <a16:creationId xmlns:a16="http://schemas.microsoft.com/office/drawing/2014/main" id="{0A2FB3EC-FE77-4059-8C24-4FA7FAF38567}"/>
                </a:ext>
              </a:extLst>
            </p:cNvPr>
            <p:cNvSpPr txBox="1"/>
            <p:nvPr/>
          </p:nvSpPr>
          <p:spPr>
            <a:xfrm>
              <a:off x="624305" y="3673810"/>
              <a:ext cx="3003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We provide grants without the expectation of a financial return </a:t>
              </a:r>
              <a:r>
                <a:rPr lang="en-GB" sz="900" dirty="0">
                  <a:ea typeface="Calibri" panose="020F0502020204030204" pitchFamily="34" charset="0"/>
                  <a:cs typeface="Calibri" panose="020F0502020204030204" pitchFamily="34" charset="0"/>
                </a:rPr>
                <a:t>where a business is </a:t>
              </a:r>
              <a:r>
                <a:rPr lang="en-GB" sz="9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high potential but high risk. </a:t>
              </a:r>
              <a:r>
                <a:rPr lang="en-GB" sz="900" dirty="0">
                  <a:ea typeface="Calibri" panose="020F0502020204030204" pitchFamily="34" charset="0"/>
                  <a:cs typeface="Calibri" panose="020F0502020204030204" pitchFamily="34" charset="0"/>
                </a:rPr>
                <a:t>We also </a:t>
              </a:r>
              <a:r>
                <a:rPr lang="en-GB" sz="9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give grants to non-commercial projects with the potential for system-wide impact. </a:t>
              </a:r>
            </a:p>
          </p:txBody>
        </p:sp>
        <p:sp>
          <p:nvSpPr>
            <p:cNvPr id="46" name="TextBox 30">
              <a:extLst>
                <a:ext uri="{FF2B5EF4-FFF2-40B4-BE49-F238E27FC236}">
                  <a16:creationId xmlns:a16="http://schemas.microsoft.com/office/drawing/2014/main" id="{43345A1F-C42B-4635-5987-BA5E286A2544}"/>
                </a:ext>
              </a:extLst>
            </p:cNvPr>
            <p:cNvSpPr txBox="1"/>
            <p:nvPr/>
          </p:nvSpPr>
          <p:spPr>
            <a:xfrm>
              <a:off x="3827690" y="3513845"/>
              <a:ext cx="3027009" cy="78483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effectLst/>
                  <a:latin typeface="MuseoSans-100" panose="02000000000000000000" pitchFamily="50" charset="0"/>
                  <a:ea typeface="Calibri" panose="020F0502020204030204" pitchFamily="34" charset="0"/>
                  <a:cs typeface="Calibri" panose="020F0502020204030204" pitchFamily="34" charset="0"/>
                </a:rPr>
                <a:t>FSD Africa invests in research, analysis and intelligence-gathering initiatives that give financial sector stakeholders access to market data and knowledge so they can make better investment decisions and manage risk more effectively.</a:t>
              </a:r>
            </a:p>
          </p:txBody>
        </p:sp>
        <p:sp>
          <p:nvSpPr>
            <p:cNvPr id="51" name="TextBox 31">
              <a:extLst>
                <a:ext uri="{FF2B5EF4-FFF2-40B4-BE49-F238E27FC236}">
                  <a16:creationId xmlns:a16="http://schemas.microsoft.com/office/drawing/2014/main" id="{A15515C3-42BE-C229-5892-EC72BE32E6A6}"/>
                </a:ext>
              </a:extLst>
            </p:cNvPr>
            <p:cNvSpPr txBox="1"/>
            <p:nvPr/>
          </p:nvSpPr>
          <p:spPr>
            <a:xfrm>
              <a:off x="4910912" y="5278516"/>
              <a:ext cx="2009101" cy="78483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We have a wide and growing network of national, regional and international stakeholders to crowdfund, pool ideas and share risk, while expanding reach and building sustainability. </a:t>
              </a:r>
            </a:p>
          </p:txBody>
        </p:sp>
        <p:sp>
          <p:nvSpPr>
            <p:cNvPr id="52" name="TextBox 32">
              <a:extLst>
                <a:ext uri="{FF2B5EF4-FFF2-40B4-BE49-F238E27FC236}">
                  <a16:creationId xmlns:a16="http://schemas.microsoft.com/office/drawing/2014/main" id="{A86C2B15-3FAC-283B-C3E1-041C32972C15}"/>
                </a:ext>
              </a:extLst>
            </p:cNvPr>
            <p:cNvSpPr txBox="1"/>
            <p:nvPr/>
          </p:nvSpPr>
          <p:spPr>
            <a:xfrm>
              <a:off x="5536966" y="4539735"/>
              <a:ext cx="1464794" cy="307777"/>
            </a:xfrm>
            <a:prstGeom prst="rect">
              <a:avLst/>
            </a:prstGeom>
            <a:solidFill>
              <a:srgbClr val="3BA2DB"/>
            </a:solidFill>
          </p:spPr>
          <p:txBody>
            <a:bodyPr wrap="square" rtlCol="0">
              <a:spAutoFit/>
            </a:bodyPr>
            <a:lstStyle/>
            <a:p>
              <a:r>
                <a:rPr lang="en-KE" sz="1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Networks and</a:t>
              </a:r>
            </a:p>
          </p:txBody>
        </p:sp>
        <p:sp>
          <p:nvSpPr>
            <p:cNvPr id="53" name="TextBox 33">
              <a:extLst>
                <a:ext uri="{FF2B5EF4-FFF2-40B4-BE49-F238E27FC236}">
                  <a16:creationId xmlns:a16="http://schemas.microsoft.com/office/drawing/2014/main" id="{5F3BB8AE-8ACC-1DD3-82CF-360716ED731B}"/>
                </a:ext>
              </a:extLst>
            </p:cNvPr>
            <p:cNvSpPr txBox="1"/>
            <p:nvPr/>
          </p:nvSpPr>
          <p:spPr>
            <a:xfrm>
              <a:off x="5538939" y="4884158"/>
              <a:ext cx="1331376" cy="307777"/>
            </a:xfrm>
            <a:prstGeom prst="rect">
              <a:avLst/>
            </a:prstGeom>
            <a:solidFill>
              <a:srgbClr val="3BA2DB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partnerships</a:t>
              </a:r>
              <a:endParaRPr lang="en-KE" sz="14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54" name="Picture 34">
              <a:extLst>
                <a:ext uri="{FF2B5EF4-FFF2-40B4-BE49-F238E27FC236}">
                  <a16:creationId xmlns:a16="http://schemas.microsoft.com/office/drawing/2014/main" id="{E50522F5-BAC8-1DF6-C763-C597550B5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29" y="4490119"/>
              <a:ext cx="1047606" cy="895891"/>
            </a:xfrm>
            <a:prstGeom prst="rect">
              <a:avLst/>
            </a:prstGeom>
          </p:spPr>
        </p:pic>
        <p:pic>
          <p:nvPicPr>
            <p:cNvPr id="55" name="Picture 35">
              <a:extLst>
                <a:ext uri="{FF2B5EF4-FFF2-40B4-BE49-F238E27FC236}">
                  <a16:creationId xmlns:a16="http://schemas.microsoft.com/office/drawing/2014/main" id="{50309B56-EDDE-BCC0-3A20-73D460E41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682" y="4471636"/>
              <a:ext cx="975316" cy="834070"/>
            </a:xfrm>
            <a:prstGeom prst="rect">
              <a:avLst/>
            </a:prstGeom>
          </p:spPr>
        </p:pic>
      </p:grpSp>
      <p:pic>
        <p:nvPicPr>
          <p:cNvPr id="56" name="Picture 36">
            <a:extLst>
              <a:ext uri="{FF2B5EF4-FFF2-40B4-BE49-F238E27FC236}">
                <a16:creationId xmlns:a16="http://schemas.microsoft.com/office/drawing/2014/main" id="{D61255C9-A9DE-FC14-BA22-9A47AB1F13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71" y="2737203"/>
            <a:ext cx="1060809" cy="907182"/>
          </a:xfrm>
          <a:prstGeom prst="rect">
            <a:avLst/>
          </a:prstGeom>
        </p:spPr>
      </p:pic>
      <p:sp>
        <p:nvSpPr>
          <p:cNvPr id="57" name="TextBox 38">
            <a:extLst>
              <a:ext uri="{FF2B5EF4-FFF2-40B4-BE49-F238E27FC236}">
                <a16:creationId xmlns:a16="http://schemas.microsoft.com/office/drawing/2014/main" id="{37B49582-56B1-2B59-5105-8DAA7E6C4247}"/>
              </a:ext>
            </a:extLst>
          </p:cNvPr>
          <p:cNvSpPr txBox="1"/>
          <p:nvPr/>
        </p:nvSpPr>
        <p:spPr>
          <a:xfrm>
            <a:off x="496679" y="2911421"/>
            <a:ext cx="211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we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44A15-7085-0AA6-714B-B5B27BD398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34"/>
            <a:ext cx="12192000" cy="8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90E88-A7E4-B41D-B56D-F1EFF5EE44DB}"/>
              </a:ext>
            </a:extLst>
          </p:cNvPr>
          <p:cNvSpPr txBox="1"/>
          <p:nvPr/>
        </p:nvSpPr>
        <p:spPr>
          <a:xfrm>
            <a:off x="141025" y="148626"/>
            <a:ext cx="3494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EFFFF"/>
                </a:solidFill>
                <a:latin typeface="Aptos" panose="020B0004020202020204" pitchFamily="34" charset="0"/>
              </a:rPr>
              <a:t>FSD Africa collaboration with APSA</a:t>
            </a:r>
            <a:endParaRPr lang="en-KE" sz="1400" dirty="0">
              <a:latin typeface="Aptos" panose="020B00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1E7CCA-55DB-93E0-1898-E6B75609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04" y="813099"/>
            <a:ext cx="10460038" cy="813353"/>
          </a:xfrm>
        </p:spPr>
        <p:txBody>
          <a:bodyPr/>
          <a:lstStyle/>
          <a:p>
            <a:r>
              <a:rPr lang="en-US" b="1" dirty="0">
                <a:solidFill>
                  <a:srgbClr val="3D82B3"/>
                </a:solidFill>
                <a:latin typeface="Museo Sans 700" charset="0"/>
              </a:rPr>
              <a:t>Capital Markets Approach – reinforcing support for market development  </a:t>
            </a:r>
          </a:p>
        </p:txBody>
      </p:sp>
    </p:spTree>
    <p:extLst>
      <p:ext uri="{BB962C8B-B14F-4D97-AF65-F5344CB8AC3E}">
        <p14:creationId xmlns:p14="http://schemas.microsoft.com/office/powerpoint/2010/main" val="40792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6B4F771-4B6A-4279-B1FC-E50A20B9CF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6B4F771-4B6A-4279-B1FC-E50A20B9CF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D4C9009-2BFE-43CD-9AD6-77C1DAF5D1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i="1">
              <a:latin typeface="Museo Sans 500" panose="02000000000000000000"/>
              <a:ea typeface="+mj-ea"/>
              <a:cs typeface="+mj-cs"/>
              <a:sym typeface="Museo Sans 500" panose="0200000000000000000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6353B-8DC4-4980-B8B7-B76D4706F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04" y="813099"/>
            <a:ext cx="10460038" cy="813353"/>
          </a:xfrm>
        </p:spPr>
        <p:txBody>
          <a:bodyPr/>
          <a:lstStyle/>
          <a:p>
            <a:r>
              <a:rPr lang="en-US" b="1" dirty="0">
                <a:solidFill>
                  <a:srgbClr val="3D82B3"/>
                </a:solidFill>
                <a:latin typeface="Museo Sans 700" charset="0"/>
              </a:rPr>
              <a:t>Capital Markets Approach – reinforcing support for market development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78B579-F609-40C8-995B-5036FAF3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9C421-0223-4507-B34B-2CEBE3FE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94C9603-B304-1123-966A-96B9B6E96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743086"/>
              </p:ext>
            </p:extLst>
          </p:nvPr>
        </p:nvGraphicFramePr>
        <p:xfrm>
          <a:off x="-232638" y="2271252"/>
          <a:ext cx="9245067" cy="4153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8E26DB7-1FA1-A9F6-FB98-2F0281499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239919"/>
              </p:ext>
            </p:extLst>
          </p:nvPr>
        </p:nvGraphicFramePr>
        <p:xfrm>
          <a:off x="8207950" y="2266259"/>
          <a:ext cx="3678570" cy="397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TextBox 4">
            <a:extLst>
              <a:ext uri="{FF2B5EF4-FFF2-40B4-BE49-F238E27FC236}">
                <a16:creationId xmlns:a16="http://schemas.microsoft.com/office/drawing/2014/main" id="{7C98E2E4-4D53-17F7-3656-2BB847E2BC66}"/>
              </a:ext>
            </a:extLst>
          </p:cNvPr>
          <p:cNvSpPr txBox="1"/>
          <p:nvPr/>
        </p:nvSpPr>
        <p:spPr>
          <a:xfrm>
            <a:off x="571841" y="1665867"/>
            <a:ext cx="11069297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K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We develop Africa’s capital markets to increase the availability of long-term finance for economic development - with the aim of sparking large-scale and long-term change</a:t>
            </a:r>
            <a:endParaRPr lang="en-KE" sz="1400" dirty="0">
              <a:solidFill>
                <a:schemeClr val="tx1">
                  <a:lumMod val="90000"/>
                  <a:lumOff val="10000"/>
                </a:schemeClr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2F5461-7551-05FD-8AC7-06C6581686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34"/>
            <a:ext cx="12192000" cy="80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277497-7AAB-F23D-FE12-B1EA48E707F9}"/>
              </a:ext>
            </a:extLst>
          </p:cNvPr>
          <p:cNvSpPr txBox="1"/>
          <p:nvPr/>
        </p:nvSpPr>
        <p:spPr>
          <a:xfrm>
            <a:off x="141025" y="148626"/>
            <a:ext cx="3494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EFFFF"/>
                </a:solidFill>
                <a:latin typeface="Aptos" panose="020B0004020202020204" pitchFamily="34" charset="0"/>
              </a:rPr>
              <a:t>FSD Africa collaboration with APSA</a:t>
            </a:r>
            <a:endParaRPr lang="en-KE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7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6B4F771-4B6A-4279-B1FC-E50A20B9CF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6B4F771-4B6A-4279-B1FC-E50A20B9CF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D4C9009-2BFE-43CD-9AD6-77C1DAF5D1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Museo Sans 500" panose="02000000000000000000"/>
              <a:ea typeface="+mn-ea"/>
              <a:cs typeface="+mn-cs"/>
              <a:sym typeface="Museo Sans 500" panose="0200000000000000000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6353B-8DC4-4980-B8B7-B76D4706F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367" y="898857"/>
            <a:ext cx="11084751" cy="81335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Museo Sans 500" panose="02000000000000000000"/>
                <a:cs typeface="Calibri"/>
              </a:rPr>
              <a:t>Our Footprint</a:t>
            </a:r>
            <a:br>
              <a:rPr lang="en-US" dirty="0"/>
            </a:br>
            <a:r>
              <a:rPr lang="en-GB" sz="1800" dirty="0">
                <a:latin typeface="Museo Sans 100"/>
              </a:rPr>
              <a:t>Implementing over 60 projects in 33 countries across Africa</a:t>
            </a:r>
            <a:br>
              <a:rPr lang="en-US" sz="1800" i="1" dirty="0"/>
            </a:br>
            <a:br>
              <a:rPr lang="en-GB" b="1" dirty="0">
                <a:highlight>
                  <a:srgbClr val="FFFF00"/>
                </a:highlight>
              </a:rPr>
            </a:br>
            <a:endParaRPr lang="en-US" i="1" dirty="0"/>
          </a:p>
        </p:txBody>
      </p:sp>
      <p:grpSp>
        <p:nvGrpSpPr>
          <p:cNvPr id="23" name="组合 51">
            <a:extLst>
              <a:ext uri="{FF2B5EF4-FFF2-40B4-BE49-F238E27FC236}">
                <a16:creationId xmlns:a16="http://schemas.microsoft.com/office/drawing/2014/main" id="{7CABA9D9-0847-45A7-B912-C03961E01851}"/>
              </a:ext>
            </a:extLst>
          </p:cNvPr>
          <p:cNvGrpSpPr/>
          <p:nvPr/>
        </p:nvGrpSpPr>
        <p:grpSpPr>
          <a:xfrm>
            <a:off x="436854" y="2023973"/>
            <a:ext cx="3994905" cy="3505200"/>
            <a:chOff x="280988" y="1444625"/>
            <a:chExt cx="5335587" cy="4681538"/>
          </a:xfrm>
          <a:solidFill>
            <a:schemeClr val="bg1"/>
          </a:solidFill>
          <a:effectLst/>
        </p:grpSpPr>
        <p:sp>
          <p:nvSpPr>
            <p:cNvPr id="25" name="Freeform 104">
              <a:extLst>
                <a:ext uri="{FF2B5EF4-FFF2-40B4-BE49-F238E27FC236}">
                  <a16:creationId xmlns:a16="http://schemas.microsoft.com/office/drawing/2014/main" id="{96D8DE61-9811-46D4-8544-2E2D0F2B3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1712913"/>
              <a:ext cx="971550" cy="879475"/>
            </a:xfrm>
            <a:custGeom>
              <a:avLst/>
              <a:gdLst/>
              <a:ahLst/>
              <a:cxnLst>
                <a:cxn ang="0">
                  <a:pos x="2771" y="245"/>
                </a:cxn>
                <a:cxn ang="0">
                  <a:pos x="2790" y="466"/>
                </a:cxn>
                <a:cxn ang="0">
                  <a:pos x="2728" y="586"/>
                </a:cxn>
                <a:cxn ang="0">
                  <a:pos x="2790" y="715"/>
                </a:cxn>
                <a:cxn ang="0">
                  <a:pos x="2833" y="2107"/>
                </a:cxn>
                <a:cxn ang="0">
                  <a:pos x="2833" y="2470"/>
                </a:cxn>
                <a:cxn ang="0">
                  <a:pos x="2651" y="2470"/>
                </a:cxn>
                <a:cxn ang="0">
                  <a:pos x="2656" y="2597"/>
                </a:cxn>
                <a:cxn ang="0">
                  <a:pos x="1158" y="1819"/>
                </a:cxn>
                <a:cxn ang="0">
                  <a:pos x="990" y="1910"/>
                </a:cxn>
                <a:cxn ang="0">
                  <a:pos x="830" y="1980"/>
                </a:cxn>
                <a:cxn ang="0">
                  <a:pos x="722" y="1877"/>
                </a:cxn>
                <a:cxn ang="0">
                  <a:pos x="450" y="1812"/>
                </a:cxn>
                <a:cxn ang="0">
                  <a:pos x="390" y="1691"/>
                </a:cxn>
                <a:cxn ang="0">
                  <a:pos x="284" y="1608"/>
                </a:cxn>
                <a:cxn ang="0">
                  <a:pos x="155" y="1622"/>
                </a:cxn>
                <a:cxn ang="0">
                  <a:pos x="98" y="1547"/>
                </a:cxn>
                <a:cxn ang="0">
                  <a:pos x="116" y="1457"/>
                </a:cxn>
                <a:cxn ang="0">
                  <a:pos x="0" y="1302"/>
                </a:cxn>
                <a:cxn ang="0">
                  <a:pos x="122" y="1224"/>
                </a:cxn>
                <a:cxn ang="0">
                  <a:pos x="74" y="1095"/>
                </a:cxn>
                <a:cxn ang="0">
                  <a:pos x="120" y="983"/>
                </a:cxn>
                <a:cxn ang="0">
                  <a:pos x="92" y="894"/>
                </a:cxn>
                <a:cxn ang="0">
                  <a:pos x="132" y="759"/>
                </a:cxn>
                <a:cxn ang="0">
                  <a:pos x="66" y="567"/>
                </a:cxn>
                <a:cxn ang="0">
                  <a:pos x="63" y="524"/>
                </a:cxn>
                <a:cxn ang="0">
                  <a:pos x="145" y="504"/>
                </a:cxn>
                <a:cxn ang="0">
                  <a:pos x="222" y="437"/>
                </a:cxn>
                <a:cxn ang="0">
                  <a:pos x="193" y="283"/>
                </a:cxn>
                <a:cxn ang="0">
                  <a:pos x="332" y="182"/>
                </a:cxn>
                <a:cxn ang="0">
                  <a:pos x="452" y="130"/>
                </a:cxn>
                <a:cxn ang="0">
                  <a:pos x="457" y="0"/>
                </a:cxn>
                <a:cxn ang="0">
                  <a:pos x="587" y="58"/>
                </a:cxn>
                <a:cxn ang="0">
                  <a:pos x="837" y="66"/>
                </a:cxn>
                <a:cxn ang="0">
                  <a:pos x="966" y="134"/>
                </a:cxn>
                <a:cxn ang="0">
                  <a:pos x="1105" y="163"/>
                </a:cxn>
                <a:cxn ang="0">
                  <a:pos x="1115" y="259"/>
                </a:cxn>
                <a:cxn ang="0">
                  <a:pos x="1168" y="336"/>
                </a:cxn>
                <a:cxn ang="0">
                  <a:pos x="1268" y="370"/>
                </a:cxn>
                <a:cxn ang="0">
                  <a:pos x="1384" y="374"/>
                </a:cxn>
                <a:cxn ang="0">
                  <a:pos x="1580" y="446"/>
                </a:cxn>
                <a:cxn ang="0">
                  <a:pos x="1715" y="566"/>
                </a:cxn>
                <a:cxn ang="0">
                  <a:pos x="1835" y="533"/>
                </a:cxn>
                <a:cxn ang="0">
                  <a:pos x="1921" y="432"/>
                </a:cxn>
                <a:cxn ang="0">
                  <a:pos x="1926" y="350"/>
                </a:cxn>
                <a:cxn ang="0">
                  <a:pos x="1892" y="250"/>
                </a:cxn>
                <a:cxn ang="0">
                  <a:pos x="1979" y="120"/>
                </a:cxn>
                <a:cxn ang="0">
                  <a:pos x="2128" y="77"/>
                </a:cxn>
                <a:cxn ang="0">
                  <a:pos x="2396" y="86"/>
                </a:cxn>
                <a:cxn ang="0">
                  <a:pos x="2444" y="163"/>
                </a:cxn>
                <a:cxn ang="0">
                  <a:pos x="2515" y="202"/>
                </a:cxn>
                <a:cxn ang="0">
                  <a:pos x="2771" y="245"/>
                </a:cxn>
              </a:cxnLst>
              <a:rect l="0" t="0" r="r" b="b"/>
              <a:pathLst>
                <a:path w="2833" h="2597">
                  <a:moveTo>
                    <a:pt x="2771" y="245"/>
                  </a:moveTo>
                  <a:lnTo>
                    <a:pt x="2790" y="466"/>
                  </a:lnTo>
                  <a:lnTo>
                    <a:pt x="2728" y="586"/>
                  </a:lnTo>
                  <a:lnTo>
                    <a:pt x="2790" y="715"/>
                  </a:lnTo>
                  <a:lnTo>
                    <a:pt x="2833" y="2107"/>
                  </a:lnTo>
                  <a:lnTo>
                    <a:pt x="2833" y="2470"/>
                  </a:lnTo>
                  <a:lnTo>
                    <a:pt x="2651" y="2470"/>
                  </a:lnTo>
                  <a:lnTo>
                    <a:pt x="2656" y="2597"/>
                  </a:lnTo>
                  <a:lnTo>
                    <a:pt x="1158" y="1819"/>
                  </a:lnTo>
                  <a:lnTo>
                    <a:pt x="990" y="1910"/>
                  </a:lnTo>
                  <a:lnTo>
                    <a:pt x="830" y="1980"/>
                  </a:lnTo>
                  <a:lnTo>
                    <a:pt x="722" y="1877"/>
                  </a:lnTo>
                  <a:lnTo>
                    <a:pt x="450" y="1812"/>
                  </a:lnTo>
                  <a:lnTo>
                    <a:pt x="390" y="1691"/>
                  </a:lnTo>
                  <a:lnTo>
                    <a:pt x="284" y="1608"/>
                  </a:lnTo>
                  <a:lnTo>
                    <a:pt x="155" y="1622"/>
                  </a:lnTo>
                  <a:lnTo>
                    <a:pt x="98" y="1547"/>
                  </a:lnTo>
                  <a:lnTo>
                    <a:pt x="116" y="1457"/>
                  </a:lnTo>
                  <a:lnTo>
                    <a:pt x="0" y="1302"/>
                  </a:lnTo>
                  <a:lnTo>
                    <a:pt x="122" y="1224"/>
                  </a:lnTo>
                  <a:lnTo>
                    <a:pt x="74" y="1095"/>
                  </a:lnTo>
                  <a:lnTo>
                    <a:pt x="120" y="983"/>
                  </a:lnTo>
                  <a:lnTo>
                    <a:pt x="92" y="894"/>
                  </a:lnTo>
                  <a:lnTo>
                    <a:pt x="132" y="759"/>
                  </a:lnTo>
                  <a:lnTo>
                    <a:pt x="66" y="567"/>
                  </a:lnTo>
                  <a:lnTo>
                    <a:pt x="63" y="524"/>
                  </a:lnTo>
                  <a:lnTo>
                    <a:pt x="145" y="504"/>
                  </a:lnTo>
                  <a:lnTo>
                    <a:pt x="222" y="437"/>
                  </a:lnTo>
                  <a:lnTo>
                    <a:pt x="193" y="283"/>
                  </a:lnTo>
                  <a:lnTo>
                    <a:pt x="332" y="182"/>
                  </a:lnTo>
                  <a:lnTo>
                    <a:pt x="452" y="130"/>
                  </a:lnTo>
                  <a:lnTo>
                    <a:pt x="457" y="0"/>
                  </a:lnTo>
                  <a:lnTo>
                    <a:pt x="587" y="58"/>
                  </a:lnTo>
                  <a:lnTo>
                    <a:pt x="837" y="66"/>
                  </a:lnTo>
                  <a:lnTo>
                    <a:pt x="966" y="134"/>
                  </a:lnTo>
                  <a:lnTo>
                    <a:pt x="1105" y="163"/>
                  </a:lnTo>
                  <a:lnTo>
                    <a:pt x="1115" y="259"/>
                  </a:lnTo>
                  <a:lnTo>
                    <a:pt x="1168" y="336"/>
                  </a:lnTo>
                  <a:lnTo>
                    <a:pt x="1268" y="370"/>
                  </a:lnTo>
                  <a:lnTo>
                    <a:pt x="1384" y="374"/>
                  </a:lnTo>
                  <a:lnTo>
                    <a:pt x="1580" y="446"/>
                  </a:lnTo>
                  <a:lnTo>
                    <a:pt x="1715" y="566"/>
                  </a:lnTo>
                  <a:lnTo>
                    <a:pt x="1835" y="533"/>
                  </a:lnTo>
                  <a:lnTo>
                    <a:pt x="1921" y="432"/>
                  </a:lnTo>
                  <a:lnTo>
                    <a:pt x="1926" y="350"/>
                  </a:lnTo>
                  <a:lnTo>
                    <a:pt x="1892" y="250"/>
                  </a:lnTo>
                  <a:lnTo>
                    <a:pt x="1979" y="120"/>
                  </a:lnTo>
                  <a:lnTo>
                    <a:pt x="2128" y="77"/>
                  </a:lnTo>
                  <a:lnTo>
                    <a:pt x="2396" y="86"/>
                  </a:lnTo>
                  <a:lnTo>
                    <a:pt x="2444" y="163"/>
                  </a:lnTo>
                  <a:lnTo>
                    <a:pt x="2515" y="202"/>
                  </a:lnTo>
                  <a:lnTo>
                    <a:pt x="2771" y="245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105">
              <a:extLst>
                <a:ext uri="{FF2B5EF4-FFF2-40B4-BE49-F238E27FC236}">
                  <a16:creationId xmlns:a16="http://schemas.microsoft.com/office/drawing/2014/main" id="{5687EAE9-CA10-409B-B71D-70A9E6F25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525" y="1450975"/>
              <a:ext cx="1241425" cy="1168400"/>
            </a:xfrm>
            <a:custGeom>
              <a:avLst/>
              <a:gdLst/>
              <a:ahLst/>
              <a:cxnLst>
                <a:cxn ang="0">
                  <a:pos x="10" y="1738"/>
                </a:cxn>
                <a:cxn ang="0">
                  <a:pos x="1594" y="3067"/>
                </a:cxn>
                <a:cxn ang="0">
                  <a:pos x="1690" y="3168"/>
                </a:cxn>
                <a:cxn ang="0">
                  <a:pos x="1829" y="3231"/>
                </a:cxn>
                <a:cxn ang="0">
                  <a:pos x="1963" y="3298"/>
                </a:cxn>
                <a:cxn ang="0">
                  <a:pos x="1978" y="3447"/>
                </a:cxn>
                <a:cxn ang="0">
                  <a:pos x="2285" y="3379"/>
                </a:cxn>
                <a:cxn ang="0">
                  <a:pos x="2698" y="3115"/>
                </a:cxn>
                <a:cxn ang="0">
                  <a:pos x="3552" y="2463"/>
                </a:cxn>
                <a:cxn ang="0">
                  <a:pos x="3442" y="2381"/>
                </a:cxn>
                <a:cxn ang="0">
                  <a:pos x="3259" y="2319"/>
                </a:cxn>
                <a:cxn ang="0">
                  <a:pos x="3163" y="2074"/>
                </a:cxn>
                <a:cxn ang="0">
                  <a:pos x="3235" y="1867"/>
                </a:cxn>
                <a:cxn ang="0">
                  <a:pos x="3254" y="1671"/>
                </a:cxn>
                <a:cxn ang="0">
                  <a:pos x="3228" y="1338"/>
                </a:cxn>
                <a:cxn ang="0">
                  <a:pos x="3091" y="879"/>
                </a:cxn>
                <a:cxn ang="0">
                  <a:pos x="2947" y="639"/>
                </a:cxn>
                <a:cxn ang="0">
                  <a:pos x="3096" y="466"/>
                </a:cxn>
                <a:cxn ang="0">
                  <a:pos x="3182" y="68"/>
                </a:cxn>
                <a:cxn ang="0">
                  <a:pos x="3034" y="0"/>
                </a:cxn>
                <a:cxn ang="0">
                  <a:pos x="2842" y="10"/>
                </a:cxn>
                <a:cxn ang="0">
                  <a:pos x="2645" y="101"/>
                </a:cxn>
                <a:cxn ang="0">
                  <a:pos x="2410" y="34"/>
                </a:cxn>
                <a:cxn ang="0">
                  <a:pos x="2098" y="77"/>
                </a:cxn>
                <a:cxn ang="0">
                  <a:pos x="1752" y="202"/>
                </a:cxn>
                <a:cxn ang="0">
                  <a:pos x="1550" y="249"/>
                </a:cxn>
                <a:cxn ang="0">
                  <a:pos x="1411" y="523"/>
                </a:cxn>
                <a:cxn ang="0">
                  <a:pos x="1421" y="744"/>
                </a:cxn>
                <a:cxn ang="0">
                  <a:pos x="1421" y="864"/>
                </a:cxn>
                <a:cxn ang="0">
                  <a:pos x="1109" y="931"/>
                </a:cxn>
                <a:cxn ang="0">
                  <a:pos x="955" y="1061"/>
                </a:cxn>
                <a:cxn ang="0">
                  <a:pos x="754" y="1147"/>
                </a:cxn>
                <a:cxn ang="0">
                  <a:pos x="509" y="1248"/>
                </a:cxn>
                <a:cxn ang="0">
                  <a:pos x="336" y="1282"/>
                </a:cxn>
                <a:cxn ang="0">
                  <a:pos x="0" y="1618"/>
                </a:cxn>
              </a:cxnLst>
              <a:rect l="0" t="0" r="r" b="b"/>
              <a:pathLst>
                <a:path w="3610" h="3447">
                  <a:moveTo>
                    <a:pt x="0" y="1618"/>
                  </a:moveTo>
                  <a:lnTo>
                    <a:pt x="10" y="1738"/>
                  </a:lnTo>
                  <a:lnTo>
                    <a:pt x="1579" y="2995"/>
                  </a:lnTo>
                  <a:lnTo>
                    <a:pt x="1594" y="3067"/>
                  </a:lnTo>
                  <a:lnTo>
                    <a:pt x="1646" y="3101"/>
                  </a:lnTo>
                  <a:lnTo>
                    <a:pt x="1690" y="3168"/>
                  </a:lnTo>
                  <a:lnTo>
                    <a:pt x="1786" y="3173"/>
                  </a:lnTo>
                  <a:lnTo>
                    <a:pt x="1829" y="3231"/>
                  </a:lnTo>
                  <a:lnTo>
                    <a:pt x="1930" y="3245"/>
                  </a:lnTo>
                  <a:lnTo>
                    <a:pt x="1963" y="3298"/>
                  </a:lnTo>
                  <a:lnTo>
                    <a:pt x="1934" y="3403"/>
                  </a:lnTo>
                  <a:lnTo>
                    <a:pt x="1978" y="3447"/>
                  </a:lnTo>
                  <a:lnTo>
                    <a:pt x="2122" y="3399"/>
                  </a:lnTo>
                  <a:lnTo>
                    <a:pt x="2285" y="3379"/>
                  </a:lnTo>
                  <a:lnTo>
                    <a:pt x="2457" y="3334"/>
                  </a:lnTo>
                  <a:lnTo>
                    <a:pt x="2698" y="3115"/>
                  </a:lnTo>
                  <a:lnTo>
                    <a:pt x="3610" y="2583"/>
                  </a:lnTo>
                  <a:lnTo>
                    <a:pt x="3552" y="2463"/>
                  </a:lnTo>
                  <a:lnTo>
                    <a:pt x="3461" y="2391"/>
                  </a:lnTo>
                  <a:lnTo>
                    <a:pt x="3442" y="2381"/>
                  </a:lnTo>
                  <a:lnTo>
                    <a:pt x="3317" y="2395"/>
                  </a:lnTo>
                  <a:lnTo>
                    <a:pt x="3259" y="2319"/>
                  </a:lnTo>
                  <a:lnTo>
                    <a:pt x="3278" y="2232"/>
                  </a:lnTo>
                  <a:lnTo>
                    <a:pt x="3163" y="2074"/>
                  </a:lnTo>
                  <a:lnTo>
                    <a:pt x="3283" y="1997"/>
                  </a:lnTo>
                  <a:lnTo>
                    <a:pt x="3235" y="1867"/>
                  </a:lnTo>
                  <a:lnTo>
                    <a:pt x="3283" y="1757"/>
                  </a:lnTo>
                  <a:lnTo>
                    <a:pt x="3254" y="1671"/>
                  </a:lnTo>
                  <a:lnTo>
                    <a:pt x="3293" y="1531"/>
                  </a:lnTo>
                  <a:lnTo>
                    <a:pt x="3228" y="1338"/>
                  </a:lnTo>
                  <a:lnTo>
                    <a:pt x="3202" y="951"/>
                  </a:lnTo>
                  <a:lnTo>
                    <a:pt x="3091" y="879"/>
                  </a:lnTo>
                  <a:lnTo>
                    <a:pt x="2976" y="730"/>
                  </a:lnTo>
                  <a:lnTo>
                    <a:pt x="2947" y="639"/>
                  </a:lnTo>
                  <a:lnTo>
                    <a:pt x="2976" y="528"/>
                  </a:lnTo>
                  <a:lnTo>
                    <a:pt x="3096" y="466"/>
                  </a:lnTo>
                  <a:lnTo>
                    <a:pt x="3130" y="159"/>
                  </a:lnTo>
                  <a:lnTo>
                    <a:pt x="3182" y="68"/>
                  </a:lnTo>
                  <a:lnTo>
                    <a:pt x="3101" y="67"/>
                  </a:lnTo>
                  <a:lnTo>
                    <a:pt x="3034" y="0"/>
                  </a:lnTo>
                  <a:lnTo>
                    <a:pt x="2923" y="48"/>
                  </a:lnTo>
                  <a:lnTo>
                    <a:pt x="2842" y="10"/>
                  </a:lnTo>
                  <a:lnTo>
                    <a:pt x="2774" y="67"/>
                  </a:lnTo>
                  <a:lnTo>
                    <a:pt x="2645" y="101"/>
                  </a:lnTo>
                  <a:lnTo>
                    <a:pt x="2558" y="39"/>
                  </a:lnTo>
                  <a:lnTo>
                    <a:pt x="2410" y="34"/>
                  </a:lnTo>
                  <a:lnTo>
                    <a:pt x="2232" y="53"/>
                  </a:lnTo>
                  <a:lnTo>
                    <a:pt x="2098" y="77"/>
                  </a:lnTo>
                  <a:lnTo>
                    <a:pt x="1963" y="67"/>
                  </a:lnTo>
                  <a:lnTo>
                    <a:pt x="1752" y="202"/>
                  </a:lnTo>
                  <a:lnTo>
                    <a:pt x="1666" y="178"/>
                  </a:lnTo>
                  <a:lnTo>
                    <a:pt x="1550" y="249"/>
                  </a:lnTo>
                  <a:lnTo>
                    <a:pt x="1457" y="353"/>
                  </a:lnTo>
                  <a:lnTo>
                    <a:pt x="1411" y="523"/>
                  </a:lnTo>
                  <a:lnTo>
                    <a:pt x="1402" y="663"/>
                  </a:lnTo>
                  <a:lnTo>
                    <a:pt x="1421" y="744"/>
                  </a:lnTo>
                  <a:lnTo>
                    <a:pt x="1469" y="811"/>
                  </a:lnTo>
                  <a:lnTo>
                    <a:pt x="1421" y="864"/>
                  </a:lnTo>
                  <a:lnTo>
                    <a:pt x="1200" y="845"/>
                  </a:lnTo>
                  <a:lnTo>
                    <a:pt x="1109" y="931"/>
                  </a:lnTo>
                  <a:lnTo>
                    <a:pt x="989" y="931"/>
                  </a:lnTo>
                  <a:lnTo>
                    <a:pt x="955" y="1061"/>
                  </a:lnTo>
                  <a:lnTo>
                    <a:pt x="878" y="1114"/>
                  </a:lnTo>
                  <a:lnTo>
                    <a:pt x="754" y="1147"/>
                  </a:lnTo>
                  <a:lnTo>
                    <a:pt x="648" y="1253"/>
                  </a:lnTo>
                  <a:lnTo>
                    <a:pt x="509" y="1248"/>
                  </a:lnTo>
                  <a:lnTo>
                    <a:pt x="418" y="1291"/>
                  </a:lnTo>
                  <a:lnTo>
                    <a:pt x="336" y="1282"/>
                  </a:lnTo>
                  <a:lnTo>
                    <a:pt x="48" y="1459"/>
                  </a:lnTo>
                  <a:lnTo>
                    <a:pt x="0" y="1618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106">
              <a:extLst>
                <a:ext uri="{FF2B5EF4-FFF2-40B4-BE49-F238E27FC236}">
                  <a16:creationId xmlns:a16="http://schemas.microsoft.com/office/drawing/2014/main" id="{31E8394F-1C2B-4922-B977-B9DD2D52B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" y="1489075"/>
              <a:ext cx="750888" cy="511175"/>
            </a:xfrm>
            <a:custGeom>
              <a:avLst/>
              <a:gdLst/>
              <a:ahLst/>
              <a:cxnLst>
                <a:cxn ang="0">
                  <a:pos x="0" y="1481"/>
                </a:cxn>
                <a:cxn ang="0">
                  <a:pos x="710" y="1506"/>
                </a:cxn>
                <a:cxn ang="0">
                  <a:pos x="757" y="1347"/>
                </a:cxn>
                <a:cxn ang="0">
                  <a:pos x="1048" y="1169"/>
                </a:cxn>
                <a:cxn ang="0">
                  <a:pos x="1130" y="1179"/>
                </a:cxn>
                <a:cxn ang="0">
                  <a:pos x="1220" y="1134"/>
                </a:cxn>
                <a:cxn ang="0">
                  <a:pos x="1357" y="1139"/>
                </a:cxn>
                <a:cxn ang="0">
                  <a:pos x="1466" y="1034"/>
                </a:cxn>
                <a:cxn ang="0">
                  <a:pos x="1588" y="1001"/>
                </a:cxn>
                <a:cxn ang="0">
                  <a:pos x="1667" y="945"/>
                </a:cxn>
                <a:cxn ang="0">
                  <a:pos x="1700" y="819"/>
                </a:cxn>
                <a:cxn ang="0">
                  <a:pos x="1822" y="818"/>
                </a:cxn>
                <a:cxn ang="0">
                  <a:pos x="1909" y="731"/>
                </a:cxn>
                <a:cxn ang="0">
                  <a:pos x="2131" y="750"/>
                </a:cxn>
                <a:cxn ang="0">
                  <a:pos x="2179" y="699"/>
                </a:cxn>
                <a:cxn ang="0">
                  <a:pos x="2132" y="635"/>
                </a:cxn>
                <a:cxn ang="0">
                  <a:pos x="2111" y="549"/>
                </a:cxn>
                <a:cxn ang="0">
                  <a:pos x="2122" y="407"/>
                </a:cxn>
                <a:cxn ang="0">
                  <a:pos x="2168" y="237"/>
                </a:cxn>
                <a:cxn ang="0">
                  <a:pos x="2121" y="218"/>
                </a:cxn>
                <a:cxn ang="0">
                  <a:pos x="2092" y="170"/>
                </a:cxn>
                <a:cxn ang="0">
                  <a:pos x="2011" y="204"/>
                </a:cxn>
                <a:cxn ang="0">
                  <a:pos x="1963" y="142"/>
                </a:cxn>
                <a:cxn ang="0">
                  <a:pos x="1867" y="146"/>
                </a:cxn>
                <a:cxn ang="0">
                  <a:pos x="1752" y="166"/>
                </a:cxn>
                <a:cxn ang="0">
                  <a:pos x="1680" y="132"/>
                </a:cxn>
                <a:cxn ang="0">
                  <a:pos x="1617" y="65"/>
                </a:cxn>
                <a:cxn ang="0">
                  <a:pos x="1579" y="0"/>
                </a:cxn>
                <a:cxn ang="0">
                  <a:pos x="1516" y="7"/>
                </a:cxn>
                <a:cxn ang="0">
                  <a:pos x="1443" y="136"/>
                </a:cxn>
                <a:cxn ang="0">
                  <a:pos x="1372" y="276"/>
                </a:cxn>
                <a:cxn ang="0">
                  <a:pos x="1233" y="391"/>
                </a:cxn>
                <a:cxn ang="0">
                  <a:pos x="1142" y="430"/>
                </a:cxn>
                <a:cxn ang="0">
                  <a:pos x="1041" y="458"/>
                </a:cxn>
                <a:cxn ang="0">
                  <a:pos x="944" y="499"/>
                </a:cxn>
                <a:cxn ang="0">
                  <a:pos x="840" y="578"/>
                </a:cxn>
                <a:cxn ang="0">
                  <a:pos x="772" y="694"/>
                </a:cxn>
                <a:cxn ang="0">
                  <a:pos x="672" y="817"/>
                </a:cxn>
                <a:cxn ang="0">
                  <a:pos x="672" y="996"/>
                </a:cxn>
                <a:cxn ang="0">
                  <a:pos x="627" y="1089"/>
                </a:cxn>
                <a:cxn ang="0">
                  <a:pos x="489" y="1246"/>
                </a:cxn>
                <a:cxn ang="0">
                  <a:pos x="355" y="1318"/>
                </a:cxn>
                <a:cxn ang="0">
                  <a:pos x="235" y="1380"/>
                </a:cxn>
                <a:cxn ang="0">
                  <a:pos x="144" y="1414"/>
                </a:cxn>
                <a:cxn ang="0">
                  <a:pos x="33" y="1433"/>
                </a:cxn>
                <a:cxn ang="0">
                  <a:pos x="0" y="1481"/>
                </a:cxn>
              </a:cxnLst>
              <a:rect l="0" t="0" r="r" b="b"/>
              <a:pathLst>
                <a:path w="2179" h="1506">
                  <a:moveTo>
                    <a:pt x="0" y="1481"/>
                  </a:moveTo>
                  <a:lnTo>
                    <a:pt x="710" y="1506"/>
                  </a:lnTo>
                  <a:lnTo>
                    <a:pt x="757" y="1347"/>
                  </a:lnTo>
                  <a:lnTo>
                    <a:pt x="1048" y="1169"/>
                  </a:lnTo>
                  <a:lnTo>
                    <a:pt x="1130" y="1179"/>
                  </a:lnTo>
                  <a:lnTo>
                    <a:pt x="1220" y="1134"/>
                  </a:lnTo>
                  <a:lnTo>
                    <a:pt x="1357" y="1139"/>
                  </a:lnTo>
                  <a:lnTo>
                    <a:pt x="1466" y="1034"/>
                  </a:lnTo>
                  <a:lnTo>
                    <a:pt x="1588" y="1001"/>
                  </a:lnTo>
                  <a:lnTo>
                    <a:pt x="1667" y="945"/>
                  </a:lnTo>
                  <a:lnTo>
                    <a:pt x="1700" y="819"/>
                  </a:lnTo>
                  <a:lnTo>
                    <a:pt x="1822" y="818"/>
                  </a:lnTo>
                  <a:lnTo>
                    <a:pt x="1909" y="731"/>
                  </a:lnTo>
                  <a:lnTo>
                    <a:pt x="2131" y="750"/>
                  </a:lnTo>
                  <a:lnTo>
                    <a:pt x="2179" y="699"/>
                  </a:lnTo>
                  <a:lnTo>
                    <a:pt x="2132" y="635"/>
                  </a:lnTo>
                  <a:lnTo>
                    <a:pt x="2111" y="549"/>
                  </a:lnTo>
                  <a:lnTo>
                    <a:pt x="2122" y="407"/>
                  </a:lnTo>
                  <a:lnTo>
                    <a:pt x="2168" y="237"/>
                  </a:lnTo>
                  <a:lnTo>
                    <a:pt x="2121" y="218"/>
                  </a:lnTo>
                  <a:lnTo>
                    <a:pt x="2092" y="170"/>
                  </a:lnTo>
                  <a:lnTo>
                    <a:pt x="2011" y="204"/>
                  </a:lnTo>
                  <a:lnTo>
                    <a:pt x="1963" y="142"/>
                  </a:lnTo>
                  <a:lnTo>
                    <a:pt x="1867" y="146"/>
                  </a:lnTo>
                  <a:lnTo>
                    <a:pt x="1752" y="166"/>
                  </a:lnTo>
                  <a:lnTo>
                    <a:pt x="1680" y="132"/>
                  </a:lnTo>
                  <a:lnTo>
                    <a:pt x="1617" y="65"/>
                  </a:lnTo>
                  <a:lnTo>
                    <a:pt x="1579" y="0"/>
                  </a:lnTo>
                  <a:lnTo>
                    <a:pt x="1516" y="7"/>
                  </a:lnTo>
                  <a:lnTo>
                    <a:pt x="1443" y="136"/>
                  </a:lnTo>
                  <a:lnTo>
                    <a:pt x="1372" y="276"/>
                  </a:lnTo>
                  <a:lnTo>
                    <a:pt x="1233" y="391"/>
                  </a:lnTo>
                  <a:lnTo>
                    <a:pt x="1142" y="430"/>
                  </a:lnTo>
                  <a:lnTo>
                    <a:pt x="1041" y="458"/>
                  </a:lnTo>
                  <a:lnTo>
                    <a:pt x="944" y="499"/>
                  </a:lnTo>
                  <a:lnTo>
                    <a:pt x="840" y="578"/>
                  </a:lnTo>
                  <a:lnTo>
                    <a:pt x="772" y="694"/>
                  </a:lnTo>
                  <a:lnTo>
                    <a:pt x="672" y="817"/>
                  </a:lnTo>
                  <a:lnTo>
                    <a:pt x="672" y="996"/>
                  </a:lnTo>
                  <a:lnTo>
                    <a:pt x="627" y="1089"/>
                  </a:lnTo>
                  <a:lnTo>
                    <a:pt x="489" y="1246"/>
                  </a:lnTo>
                  <a:lnTo>
                    <a:pt x="355" y="1318"/>
                  </a:lnTo>
                  <a:lnTo>
                    <a:pt x="235" y="1380"/>
                  </a:lnTo>
                  <a:lnTo>
                    <a:pt x="144" y="1414"/>
                  </a:lnTo>
                  <a:lnTo>
                    <a:pt x="33" y="1433"/>
                  </a:lnTo>
                  <a:lnTo>
                    <a:pt x="0" y="1481"/>
                  </a:lnTo>
                  <a:close/>
                </a:path>
              </a:pathLst>
            </a:custGeom>
            <a:solidFill>
              <a:schemeClr val="bg2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107">
              <a:extLst>
                <a:ext uri="{FF2B5EF4-FFF2-40B4-BE49-F238E27FC236}">
                  <a16:creationId xmlns:a16="http://schemas.microsoft.com/office/drawing/2014/main" id="{3D4F041A-D442-461F-AB0C-FA610D28F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138" y="2327275"/>
              <a:ext cx="1035050" cy="750888"/>
            </a:xfrm>
            <a:custGeom>
              <a:avLst/>
              <a:gdLst/>
              <a:ahLst/>
              <a:cxnLst>
                <a:cxn ang="0">
                  <a:pos x="2825" y="101"/>
                </a:cxn>
                <a:cxn ang="0">
                  <a:pos x="2865" y="361"/>
                </a:cxn>
                <a:cxn ang="0">
                  <a:pos x="2949" y="565"/>
                </a:cxn>
                <a:cxn ang="0">
                  <a:pos x="3013" y="621"/>
                </a:cxn>
                <a:cxn ang="0">
                  <a:pos x="2933" y="701"/>
                </a:cxn>
                <a:cxn ang="0">
                  <a:pos x="2897" y="985"/>
                </a:cxn>
                <a:cxn ang="0">
                  <a:pos x="2901" y="1273"/>
                </a:cxn>
                <a:cxn ang="0">
                  <a:pos x="2729" y="1429"/>
                </a:cxn>
                <a:cxn ang="0">
                  <a:pos x="2577" y="1625"/>
                </a:cxn>
                <a:cxn ang="0">
                  <a:pos x="2501" y="1757"/>
                </a:cxn>
                <a:cxn ang="0">
                  <a:pos x="2497" y="1813"/>
                </a:cxn>
                <a:cxn ang="0">
                  <a:pos x="2449" y="1884"/>
                </a:cxn>
                <a:cxn ang="0">
                  <a:pos x="2389" y="1913"/>
                </a:cxn>
                <a:cxn ang="0">
                  <a:pos x="2297" y="1977"/>
                </a:cxn>
                <a:cxn ang="0">
                  <a:pos x="2177" y="1974"/>
                </a:cxn>
                <a:cxn ang="0">
                  <a:pos x="2073" y="1949"/>
                </a:cxn>
                <a:cxn ang="0">
                  <a:pos x="1949" y="1945"/>
                </a:cxn>
                <a:cxn ang="0">
                  <a:pos x="1845" y="1969"/>
                </a:cxn>
                <a:cxn ang="0">
                  <a:pos x="1723" y="2065"/>
                </a:cxn>
                <a:cxn ang="0">
                  <a:pos x="1545" y="2009"/>
                </a:cxn>
                <a:cxn ang="0">
                  <a:pos x="1401" y="1949"/>
                </a:cxn>
                <a:cxn ang="0">
                  <a:pos x="1345" y="1993"/>
                </a:cxn>
                <a:cxn ang="0">
                  <a:pos x="1237" y="2021"/>
                </a:cxn>
                <a:cxn ang="0">
                  <a:pos x="1185" y="1917"/>
                </a:cxn>
                <a:cxn ang="0">
                  <a:pos x="1088" y="1884"/>
                </a:cxn>
                <a:cxn ang="0">
                  <a:pos x="997" y="1845"/>
                </a:cxn>
                <a:cxn ang="0">
                  <a:pos x="913" y="1877"/>
                </a:cxn>
                <a:cxn ang="0">
                  <a:pos x="841" y="1869"/>
                </a:cxn>
                <a:cxn ang="0">
                  <a:pos x="721" y="1905"/>
                </a:cxn>
                <a:cxn ang="0">
                  <a:pos x="693" y="2033"/>
                </a:cxn>
                <a:cxn ang="0">
                  <a:pos x="621" y="2101"/>
                </a:cxn>
                <a:cxn ang="0">
                  <a:pos x="617" y="2221"/>
                </a:cxn>
                <a:cxn ang="0">
                  <a:pos x="549" y="2213"/>
                </a:cxn>
                <a:cxn ang="0">
                  <a:pos x="453" y="2110"/>
                </a:cxn>
                <a:cxn ang="0">
                  <a:pos x="363" y="2156"/>
                </a:cxn>
                <a:cxn ang="0">
                  <a:pos x="317" y="2156"/>
                </a:cxn>
                <a:cxn ang="0">
                  <a:pos x="363" y="2065"/>
                </a:cxn>
                <a:cxn ang="0">
                  <a:pos x="227" y="2065"/>
                </a:cxn>
                <a:cxn ang="0">
                  <a:pos x="90" y="1974"/>
                </a:cxn>
                <a:cxn ang="0">
                  <a:pos x="181" y="1929"/>
                </a:cxn>
                <a:cxn ang="0">
                  <a:pos x="45" y="1838"/>
                </a:cxn>
                <a:cxn ang="0">
                  <a:pos x="0" y="1702"/>
                </a:cxn>
                <a:cxn ang="0">
                  <a:pos x="0" y="1612"/>
                </a:cxn>
                <a:cxn ang="0">
                  <a:pos x="90" y="1612"/>
                </a:cxn>
                <a:cxn ang="0">
                  <a:pos x="197" y="1549"/>
                </a:cxn>
                <a:cxn ang="0">
                  <a:pos x="581" y="1549"/>
                </a:cxn>
                <a:cxn ang="0">
                  <a:pos x="685" y="1473"/>
                </a:cxn>
                <a:cxn ang="0">
                  <a:pos x="757" y="1333"/>
                </a:cxn>
                <a:cxn ang="0">
                  <a:pos x="804" y="813"/>
                </a:cxn>
                <a:cxn ang="0">
                  <a:pos x="959" y="795"/>
                </a:cxn>
                <a:cxn ang="0">
                  <a:pos x="1136" y="750"/>
                </a:cxn>
                <a:cxn ang="0">
                  <a:pos x="1376" y="529"/>
                </a:cxn>
                <a:cxn ang="0">
                  <a:pos x="2288" y="0"/>
                </a:cxn>
                <a:cxn ang="0">
                  <a:pos x="2557" y="65"/>
                </a:cxn>
                <a:cxn ang="0">
                  <a:pos x="2669" y="169"/>
                </a:cxn>
                <a:cxn ang="0">
                  <a:pos x="2825" y="101"/>
                </a:cxn>
              </a:cxnLst>
              <a:rect l="0" t="0" r="r" b="b"/>
              <a:pathLst>
                <a:path w="3013" h="2221">
                  <a:moveTo>
                    <a:pt x="2825" y="101"/>
                  </a:moveTo>
                  <a:lnTo>
                    <a:pt x="2865" y="361"/>
                  </a:lnTo>
                  <a:lnTo>
                    <a:pt x="2949" y="565"/>
                  </a:lnTo>
                  <a:lnTo>
                    <a:pt x="3013" y="621"/>
                  </a:lnTo>
                  <a:lnTo>
                    <a:pt x="2933" y="701"/>
                  </a:lnTo>
                  <a:lnTo>
                    <a:pt x="2897" y="985"/>
                  </a:lnTo>
                  <a:lnTo>
                    <a:pt x="2901" y="1273"/>
                  </a:lnTo>
                  <a:lnTo>
                    <a:pt x="2729" y="1429"/>
                  </a:lnTo>
                  <a:lnTo>
                    <a:pt x="2577" y="1625"/>
                  </a:lnTo>
                  <a:lnTo>
                    <a:pt x="2501" y="1757"/>
                  </a:lnTo>
                  <a:lnTo>
                    <a:pt x="2497" y="1813"/>
                  </a:lnTo>
                  <a:lnTo>
                    <a:pt x="2449" y="1884"/>
                  </a:lnTo>
                  <a:lnTo>
                    <a:pt x="2389" y="1913"/>
                  </a:lnTo>
                  <a:lnTo>
                    <a:pt x="2297" y="1977"/>
                  </a:lnTo>
                  <a:lnTo>
                    <a:pt x="2177" y="1974"/>
                  </a:lnTo>
                  <a:lnTo>
                    <a:pt x="2073" y="1949"/>
                  </a:lnTo>
                  <a:lnTo>
                    <a:pt x="1949" y="1945"/>
                  </a:lnTo>
                  <a:lnTo>
                    <a:pt x="1845" y="1969"/>
                  </a:lnTo>
                  <a:lnTo>
                    <a:pt x="1723" y="2065"/>
                  </a:lnTo>
                  <a:lnTo>
                    <a:pt x="1545" y="2009"/>
                  </a:lnTo>
                  <a:lnTo>
                    <a:pt x="1401" y="1949"/>
                  </a:lnTo>
                  <a:lnTo>
                    <a:pt x="1345" y="1993"/>
                  </a:lnTo>
                  <a:lnTo>
                    <a:pt x="1237" y="2021"/>
                  </a:lnTo>
                  <a:lnTo>
                    <a:pt x="1185" y="1917"/>
                  </a:lnTo>
                  <a:lnTo>
                    <a:pt x="1088" y="1884"/>
                  </a:lnTo>
                  <a:lnTo>
                    <a:pt x="997" y="1845"/>
                  </a:lnTo>
                  <a:lnTo>
                    <a:pt x="913" y="1877"/>
                  </a:lnTo>
                  <a:lnTo>
                    <a:pt x="841" y="1869"/>
                  </a:lnTo>
                  <a:lnTo>
                    <a:pt x="721" y="1905"/>
                  </a:lnTo>
                  <a:lnTo>
                    <a:pt x="693" y="2033"/>
                  </a:lnTo>
                  <a:lnTo>
                    <a:pt x="621" y="2101"/>
                  </a:lnTo>
                  <a:lnTo>
                    <a:pt x="617" y="2221"/>
                  </a:lnTo>
                  <a:lnTo>
                    <a:pt x="549" y="2213"/>
                  </a:lnTo>
                  <a:lnTo>
                    <a:pt x="453" y="2110"/>
                  </a:lnTo>
                  <a:lnTo>
                    <a:pt x="363" y="2156"/>
                  </a:lnTo>
                  <a:lnTo>
                    <a:pt x="317" y="2156"/>
                  </a:lnTo>
                  <a:lnTo>
                    <a:pt x="363" y="2065"/>
                  </a:lnTo>
                  <a:lnTo>
                    <a:pt x="227" y="2065"/>
                  </a:lnTo>
                  <a:lnTo>
                    <a:pt x="90" y="1974"/>
                  </a:lnTo>
                  <a:lnTo>
                    <a:pt x="181" y="1929"/>
                  </a:lnTo>
                  <a:lnTo>
                    <a:pt x="45" y="1838"/>
                  </a:lnTo>
                  <a:lnTo>
                    <a:pt x="0" y="1702"/>
                  </a:lnTo>
                  <a:lnTo>
                    <a:pt x="0" y="1612"/>
                  </a:lnTo>
                  <a:lnTo>
                    <a:pt x="90" y="1612"/>
                  </a:lnTo>
                  <a:lnTo>
                    <a:pt x="197" y="1549"/>
                  </a:lnTo>
                  <a:lnTo>
                    <a:pt x="581" y="1549"/>
                  </a:lnTo>
                  <a:lnTo>
                    <a:pt x="685" y="1473"/>
                  </a:lnTo>
                  <a:lnTo>
                    <a:pt x="757" y="1333"/>
                  </a:lnTo>
                  <a:lnTo>
                    <a:pt x="804" y="813"/>
                  </a:lnTo>
                  <a:lnTo>
                    <a:pt x="959" y="795"/>
                  </a:lnTo>
                  <a:lnTo>
                    <a:pt x="1136" y="750"/>
                  </a:lnTo>
                  <a:lnTo>
                    <a:pt x="1376" y="529"/>
                  </a:lnTo>
                  <a:lnTo>
                    <a:pt x="2288" y="0"/>
                  </a:lnTo>
                  <a:lnTo>
                    <a:pt x="2557" y="65"/>
                  </a:lnTo>
                  <a:lnTo>
                    <a:pt x="2669" y="169"/>
                  </a:lnTo>
                  <a:lnTo>
                    <a:pt x="2825" y="101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108">
              <a:extLst>
                <a:ext uri="{FF2B5EF4-FFF2-40B4-BE49-F238E27FC236}">
                  <a16:creationId xmlns:a16="http://schemas.microsoft.com/office/drawing/2014/main" id="{7268EA0E-BB58-497E-8341-72C36B2C1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808163"/>
              <a:ext cx="700088" cy="625475"/>
            </a:xfrm>
            <a:custGeom>
              <a:avLst/>
              <a:gdLst/>
              <a:ahLst/>
              <a:cxnLst>
                <a:cxn ang="0">
                  <a:pos x="1983" y="1632"/>
                </a:cxn>
                <a:cxn ang="0">
                  <a:pos x="1899" y="1664"/>
                </a:cxn>
                <a:cxn ang="0">
                  <a:pos x="1867" y="1744"/>
                </a:cxn>
                <a:cxn ang="0">
                  <a:pos x="1767" y="1772"/>
                </a:cxn>
                <a:cxn ang="0">
                  <a:pos x="1763" y="1848"/>
                </a:cxn>
                <a:cxn ang="0">
                  <a:pos x="1671" y="1848"/>
                </a:cxn>
                <a:cxn ang="0">
                  <a:pos x="1607" y="1804"/>
                </a:cxn>
                <a:cxn ang="0">
                  <a:pos x="106" y="1827"/>
                </a:cxn>
                <a:cxn ang="0">
                  <a:pos x="62" y="436"/>
                </a:cxn>
                <a:cxn ang="0">
                  <a:pos x="0" y="308"/>
                </a:cxn>
                <a:cxn ang="0">
                  <a:pos x="62" y="187"/>
                </a:cxn>
                <a:cxn ang="0">
                  <a:pos x="51" y="44"/>
                </a:cxn>
                <a:cxn ang="0">
                  <a:pos x="167" y="40"/>
                </a:cxn>
                <a:cxn ang="0">
                  <a:pos x="243" y="16"/>
                </a:cxn>
                <a:cxn ang="0">
                  <a:pos x="371" y="64"/>
                </a:cxn>
                <a:cxn ang="0">
                  <a:pos x="543" y="128"/>
                </a:cxn>
                <a:cxn ang="0">
                  <a:pos x="635" y="108"/>
                </a:cxn>
                <a:cxn ang="0">
                  <a:pos x="786" y="149"/>
                </a:cxn>
                <a:cxn ang="0">
                  <a:pos x="895" y="72"/>
                </a:cxn>
                <a:cxn ang="0">
                  <a:pos x="1015" y="36"/>
                </a:cxn>
                <a:cxn ang="0">
                  <a:pos x="1119" y="0"/>
                </a:cxn>
                <a:cxn ang="0">
                  <a:pos x="1219" y="60"/>
                </a:cxn>
                <a:cxn ang="0">
                  <a:pos x="1330" y="103"/>
                </a:cxn>
                <a:cxn ang="0">
                  <a:pos x="1483" y="84"/>
                </a:cxn>
                <a:cxn ang="0">
                  <a:pos x="1635" y="44"/>
                </a:cxn>
                <a:cxn ang="0">
                  <a:pos x="1723" y="184"/>
                </a:cxn>
                <a:cxn ang="0">
                  <a:pos x="1779" y="296"/>
                </a:cxn>
                <a:cxn ang="0">
                  <a:pos x="1747" y="416"/>
                </a:cxn>
                <a:cxn ang="0">
                  <a:pos x="1751" y="508"/>
                </a:cxn>
                <a:cxn ang="0">
                  <a:pos x="1715" y="592"/>
                </a:cxn>
                <a:cxn ang="0">
                  <a:pos x="1739" y="648"/>
                </a:cxn>
                <a:cxn ang="0">
                  <a:pos x="1693" y="693"/>
                </a:cxn>
                <a:cxn ang="0">
                  <a:pos x="1603" y="648"/>
                </a:cxn>
                <a:cxn ang="0">
                  <a:pos x="1512" y="557"/>
                </a:cxn>
                <a:cxn ang="0">
                  <a:pos x="1512" y="466"/>
                </a:cxn>
                <a:cxn ang="0">
                  <a:pos x="1376" y="330"/>
                </a:cxn>
                <a:cxn ang="0">
                  <a:pos x="1330" y="330"/>
                </a:cxn>
                <a:cxn ang="0">
                  <a:pos x="1330" y="376"/>
                </a:cxn>
                <a:cxn ang="0">
                  <a:pos x="1399" y="496"/>
                </a:cxn>
                <a:cxn ang="0">
                  <a:pos x="1519" y="644"/>
                </a:cxn>
                <a:cxn ang="0">
                  <a:pos x="1648" y="829"/>
                </a:cxn>
                <a:cxn ang="0">
                  <a:pos x="1711" y="968"/>
                </a:cxn>
                <a:cxn ang="0">
                  <a:pos x="1819" y="1128"/>
                </a:cxn>
                <a:cxn ang="0">
                  <a:pos x="1875" y="1237"/>
                </a:cxn>
                <a:cxn ang="0">
                  <a:pos x="1943" y="1336"/>
                </a:cxn>
                <a:cxn ang="0">
                  <a:pos x="2043" y="1424"/>
                </a:cxn>
                <a:cxn ang="0">
                  <a:pos x="2007" y="1508"/>
                </a:cxn>
                <a:cxn ang="0">
                  <a:pos x="2035" y="1588"/>
                </a:cxn>
                <a:cxn ang="0">
                  <a:pos x="1983" y="1632"/>
                </a:cxn>
              </a:cxnLst>
              <a:rect l="0" t="0" r="r" b="b"/>
              <a:pathLst>
                <a:path w="2043" h="1848">
                  <a:moveTo>
                    <a:pt x="1983" y="1632"/>
                  </a:moveTo>
                  <a:lnTo>
                    <a:pt x="1899" y="1664"/>
                  </a:lnTo>
                  <a:lnTo>
                    <a:pt x="1867" y="1744"/>
                  </a:lnTo>
                  <a:lnTo>
                    <a:pt x="1767" y="1772"/>
                  </a:lnTo>
                  <a:lnTo>
                    <a:pt x="1763" y="1848"/>
                  </a:lnTo>
                  <a:lnTo>
                    <a:pt x="1671" y="1848"/>
                  </a:lnTo>
                  <a:lnTo>
                    <a:pt x="1607" y="1804"/>
                  </a:lnTo>
                  <a:lnTo>
                    <a:pt x="106" y="1827"/>
                  </a:lnTo>
                  <a:lnTo>
                    <a:pt x="62" y="436"/>
                  </a:lnTo>
                  <a:lnTo>
                    <a:pt x="0" y="308"/>
                  </a:lnTo>
                  <a:lnTo>
                    <a:pt x="62" y="187"/>
                  </a:lnTo>
                  <a:lnTo>
                    <a:pt x="51" y="44"/>
                  </a:lnTo>
                  <a:lnTo>
                    <a:pt x="167" y="40"/>
                  </a:lnTo>
                  <a:lnTo>
                    <a:pt x="243" y="16"/>
                  </a:lnTo>
                  <a:lnTo>
                    <a:pt x="371" y="64"/>
                  </a:lnTo>
                  <a:lnTo>
                    <a:pt x="543" y="128"/>
                  </a:lnTo>
                  <a:lnTo>
                    <a:pt x="635" y="108"/>
                  </a:lnTo>
                  <a:lnTo>
                    <a:pt x="786" y="149"/>
                  </a:lnTo>
                  <a:lnTo>
                    <a:pt x="895" y="72"/>
                  </a:lnTo>
                  <a:lnTo>
                    <a:pt x="1015" y="36"/>
                  </a:lnTo>
                  <a:lnTo>
                    <a:pt x="1119" y="0"/>
                  </a:lnTo>
                  <a:lnTo>
                    <a:pt x="1219" y="60"/>
                  </a:lnTo>
                  <a:lnTo>
                    <a:pt x="1330" y="103"/>
                  </a:lnTo>
                  <a:lnTo>
                    <a:pt x="1483" y="84"/>
                  </a:lnTo>
                  <a:lnTo>
                    <a:pt x="1635" y="44"/>
                  </a:lnTo>
                  <a:lnTo>
                    <a:pt x="1723" y="184"/>
                  </a:lnTo>
                  <a:lnTo>
                    <a:pt x="1779" y="296"/>
                  </a:lnTo>
                  <a:lnTo>
                    <a:pt x="1747" y="416"/>
                  </a:lnTo>
                  <a:lnTo>
                    <a:pt x="1751" y="508"/>
                  </a:lnTo>
                  <a:lnTo>
                    <a:pt x="1715" y="592"/>
                  </a:lnTo>
                  <a:lnTo>
                    <a:pt x="1739" y="648"/>
                  </a:lnTo>
                  <a:lnTo>
                    <a:pt x="1693" y="693"/>
                  </a:lnTo>
                  <a:lnTo>
                    <a:pt x="1603" y="648"/>
                  </a:lnTo>
                  <a:lnTo>
                    <a:pt x="1512" y="557"/>
                  </a:lnTo>
                  <a:lnTo>
                    <a:pt x="1512" y="466"/>
                  </a:lnTo>
                  <a:lnTo>
                    <a:pt x="1376" y="330"/>
                  </a:lnTo>
                  <a:lnTo>
                    <a:pt x="1330" y="330"/>
                  </a:lnTo>
                  <a:lnTo>
                    <a:pt x="1330" y="376"/>
                  </a:lnTo>
                  <a:lnTo>
                    <a:pt x="1399" y="496"/>
                  </a:lnTo>
                  <a:lnTo>
                    <a:pt x="1519" y="644"/>
                  </a:lnTo>
                  <a:lnTo>
                    <a:pt x="1648" y="829"/>
                  </a:lnTo>
                  <a:lnTo>
                    <a:pt x="1711" y="968"/>
                  </a:lnTo>
                  <a:lnTo>
                    <a:pt x="1819" y="1128"/>
                  </a:lnTo>
                  <a:lnTo>
                    <a:pt x="1875" y="1237"/>
                  </a:lnTo>
                  <a:lnTo>
                    <a:pt x="1943" y="1336"/>
                  </a:lnTo>
                  <a:lnTo>
                    <a:pt x="2043" y="1424"/>
                  </a:lnTo>
                  <a:lnTo>
                    <a:pt x="2007" y="1508"/>
                  </a:lnTo>
                  <a:lnTo>
                    <a:pt x="2035" y="1588"/>
                  </a:lnTo>
                  <a:lnTo>
                    <a:pt x="1983" y="1632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 kern="0">
                <a:solidFill>
                  <a:srgbClr val="000000"/>
                </a:solidFill>
              </a:endParaRPr>
            </a:p>
          </p:txBody>
        </p:sp>
        <p:sp>
          <p:nvSpPr>
            <p:cNvPr id="31" name="Freeform 109">
              <a:extLst>
                <a:ext uri="{FF2B5EF4-FFF2-40B4-BE49-F238E27FC236}">
                  <a16:creationId xmlns:a16="http://schemas.microsoft.com/office/drawing/2014/main" id="{597BE78C-1690-4C4D-A063-77C309AA1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975" y="2328863"/>
              <a:ext cx="687388" cy="1046163"/>
            </a:xfrm>
            <a:custGeom>
              <a:avLst/>
              <a:gdLst/>
              <a:ahLst/>
              <a:cxnLst>
                <a:cxn ang="0">
                  <a:pos x="0" y="1803"/>
                </a:cxn>
                <a:cxn ang="0">
                  <a:pos x="74" y="1860"/>
                </a:cxn>
                <a:cxn ang="0">
                  <a:pos x="98" y="1928"/>
                </a:cxn>
                <a:cxn ang="0">
                  <a:pos x="162" y="1980"/>
                </a:cxn>
                <a:cxn ang="0">
                  <a:pos x="214" y="1964"/>
                </a:cxn>
                <a:cxn ang="0">
                  <a:pos x="290" y="1972"/>
                </a:cxn>
                <a:cxn ang="0">
                  <a:pos x="338" y="2044"/>
                </a:cxn>
                <a:cxn ang="0">
                  <a:pos x="226" y="2064"/>
                </a:cxn>
                <a:cxn ang="0">
                  <a:pos x="246" y="2136"/>
                </a:cxn>
                <a:cxn ang="0">
                  <a:pos x="313" y="2192"/>
                </a:cxn>
                <a:cxn ang="0">
                  <a:pos x="294" y="2336"/>
                </a:cxn>
                <a:cxn ang="0">
                  <a:pos x="310" y="2436"/>
                </a:cxn>
                <a:cxn ang="0">
                  <a:pos x="362" y="2512"/>
                </a:cxn>
                <a:cxn ang="0">
                  <a:pos x="404" y="2600"/>
                </a:cxn>
                <a:cxn ang="0">
                  <a:pos x="177" y="2600"/>
                </a:cxn>
                <a:cxn ang="0">
                  <a:pos x="86" y="2691"/>
                </a:cxn>
                <a:cxn ang="0">
                  <a:pos x="190" y="2792"/>
                </a:cxn>
                <a:cxn ang="0">
                  <a:pos x="268" y="2827"/>
                </a:cxn>
                <a:cxn ang="0">
                  <a:pos x="362" y="3000"/>
                </a:cxn>
                <a:cxn ang="0">
                  <a:pos x="386" y="3084"/>
                </a:cxn>
                <a:cxn ang="0">
                  <a:pos x="506" y="3076"/>
                </a:cxn>
                <a:cxn ang="0">
                  <a:pos x="582" y="3016"/>
                </a:cxn>
                <a:cxn ang="0">
                  <a:pos x="630" y="3064"/>
                </a:cxn>
                <a:cxn ang="0">
                  <a:pos x="742" y="3000"/>
                </a:cxn>
                <a:cxn ang="0">
                  <a:pos x="966" y="2984"/>
                </a:cxn>
                <a:cxn ang="0">
                  <a:pos x="1082" y="2840"/>
                </a:cxn>
                <a:cxn ang="0">
                  <a:pos x="1270" y="2792"/>
                </a:cxn>
                <a:cxn ang="0">
                  <a:pos x="1382" y="2724"/>
                </a:cxn>
                <a:cxn ang="0">
                  <a:pos x="1590" y="2468"/>
                </a:cxn>
                <a:cxn ang="0">
                  <a:pos x="1718" y="2404"/>
                </a:cxn>
                <a:cxn ang="0">
                  <a:pos x="1818" y="2440"/>
                </a:cxn>
                <a:cxn ang="0">
                  <a:pos x="1814" y="2336"/>
                </a:cxn>
                <a:cxn ang="0">
                  <a:pos x="1746" y="2304"/>
                </a:cxn>
                <a:cxn ang="0">
                  <a:pos x="1726" y="2232"/>
                </a:cxn>
                <a:cxn ang="0">
                  <a:pos x="1690" y="2148"/>
                </a:cxn>
                <a:cxn ang="0">
                  <a:pos x="1702" y="2076"/>
                </a:cxn>
                <a:cxn ang="0">
                  <a:pos x="1602" y="2084"/>
                </a:cxn>
                <a:cxn ang="0">
                  <a:pos x="1586" y="2036"/>
                </a:cxn>
                <a:cxn ang="0">
                  <a:pos x="1666" y="1964"/>
                </a:cxn>
                <a:cxn ang="0">
                  <a:pos x="1628" y="1875"/>
                </a:cxn>
                <a:cxn ang="0">
                  <a:pos x="1726" y="1792"/>
                </a:cxn>
                <a:cxn ang="0">
                  <a:pos x="1690" y="1724"/>
                </a:cxn>
                <a:cxn ang="0">
                  <a:pos x="1806" y="1592"/>
                </a:cxn>
                <a:cxn ang="0">
                  <a:pos x="1810" y="1512"/>
                </a:cxn>
                <a:cxn ang="0">
                  <a:pos x="1870" y="1476"/>
                </a:cxn>
                <a:cxn ang="0">
                  <a:pos x="2002" y="1504"/>
                </a:cxn>
                <a:cxn ang="0">
                  <a:pos x="1992" y="776"/>
                </a:cxn>
                <a:cxn ang="0">
                  <a:pos x="497" y="0"/>
                </a:cxn>
                <a:cxn ang="0">
                  <a:pos x="327" y="91"/>
                </a:cxn>
                <a:cxn ang="0">
                  <a:pos x="366" y="354"/>
                </a:cxn>
                <a:cxn ang="0">
                  <a:pos x="449" y="555"/>
                </a:cxn>
                <a:cxn ang="0">
                  <a:pos x="513" y="613"/>
                </a:cxn>
                <a:cxn ang="0">
                  <a:pos x="435" y="691"/>
                </a:cxn>
                <a:cxn ang="0">
                  <a:pos x="399" y="972"/>
                </a:cxn>
                <a:cxn ang="0">
                  <a:pos x="402" y="1266"/>
                </a:cxn>
                <a:cxn ang="0">
                  <a:pos x="227" y="1423"/>
                </a:cxn>
                <a:cxn ang="0">
                  <a:pos x="75" y="1621"/>
                </a:cxn>
                <a:cxn ang="0">
                  <a:pos x="0" y="1752"/>
                </a:cxn>
                <a:cxn ang="0">
                  <a:pos x="0" y="1803"/>
                </a:cxn>
              </a:cxnLst>
              <a:rect l="0" t="0" r="r" b="b"/>
              <a:pathLst>
                <a:path w="2002" h="3084">
                  <a:moveTo>
                    <a:pt x="0" y="1803"/>
                  </a:moveTo>
                  <a:lnTo>
                    <a:pt x="74" y="1860"/>
                  </a:lnTo>
                  <a:lnTo>
                    <a:pt x="98" y="1928"/>
                  </a:lnTo>
                  <a:lnTo>
                    <a:pt x="162" y="1980"/>
                  </a:lnTo>
                  <a:lnTo>
                    <a:pt x="214" y="1964"/>
                  </a:lnTo>
                  <a:lnTo>
                    <a:pt x="290" y="1972"/>
                  </a:lnTo>
                  <a:lnTo>
                    <a:pt x="338" y="2044"/>
                  </a:lnTo>
                  <a:lnTo>
                    <a:pt x="226" y="2064"/>
                  </a:lnTo>
                  <a:lnTo>
                    <a:pt x="246" y="2136"/>
                  </a:lnTo>
                  <a:lnTo>
                    <a:pt x="313" y="2192"/>
                  </a:lnTo>
                  <a:lnTo>
                    <a:pt x="294" y="2336"/>
                  </a:lnTo>
                  <a:lnTo>
                    <a:pt x="310" y="2436"/>
                  </a:lnTo>
                  <a:lnTo>
                    <a:pt x="362" y="2512"/>
                  </a:lnTo>
                  <a:lnTo>
                    <a:pt x="404" y="2600"/>
                  </a:lnTo>
                  <a:lnTo>
                    <a:pt x="177" y="2600"/>
                  </a:lnTo>
                  <a:lnTo>
                    <a:pt x="86" y="2691"/>
                  </a:lnTo>
                  <a:lnTo>
                    <a:pt x="190" y="2792"/>
                  </a:lnTo>
                  <a:lnTo>
                    <a:pt x="268" y="2827"/>
                  </a:lnTo>
                  <a:lnTo>
                    <a:pt x="362" y="3000"/>
                  </a:lnTo>
                  <a:lnTo>
                    <a:pt x="386" y="3084"/>
                  </a:lnTo>
                  <a:lnTo>
                    <a:pt x="506" y="3076"/>
                  </a:lnTo>
                  <a:lnTo>
                    <a:pt x="582" y="3016"/>
                  </a:lnTo>
                  <a:lnTo>
                    <a:pt x="630" y="3064"/>
                  </a:lnTo>
                  <a:lnTo>
                    <a:pt x="742" y="3000"/>
                  </a:lnTo>
                  <a:lnTo>
                    <a:pt x="966" y="2984"/>
                  </a:lnTo>
                  <a:lnTo>
                    <a:pt x="1082" y="2840"/>
                  </a:lnTo>
                  <a:lnTo>
                    <a:pt x="1270" y="2792"/>
                  </a:lnTo>
                  <a:lnTo>
                    <a:pt x="1382" y="2724"/>
                  </a:lnTo>
                  <a:lnTo>
                    <a:pt x="1590" y="2468"/>
                  </a:lnTo>
                  <a:lnTo>
                    <a:pt x="1718" y="2404"/>
                  </a:lnTo>
                  <a:lnTo>
                    <a:pt x="1818" y="2440"/>
                  </a:lnTo>
                  <a:lnTo>
                    <a:pt x="1814" y="2336"/>
                  </a:lnTo>
                  <a:lnTo>
                    <a:pt x="1746" y="2304"/>
                  </a:lnTo>
                  <a:lnTo>
                    <a:pt x="1726" y="2232"/>
                  </a:lnTo>
                  <a:lnTo>
                    <a:pt x="1690" y="2148"/>
                  </a:lnTo>
                  <a:lnTo>
                    <a:pt x="1702" y="2076"/>
                  </a:lnTo>
                  <a:lnTo>
                    <a:pt x="1602" y="2084"/>
                  </a:lnTo>
                  <a:lnTo>
                    <a:pt x="1586" y="2036"/>
                  </a:lnTo>
                  <a:lnTo>
                    <a:pt x="1666" y="1964"/>
                  </a:lnTo>
                  <a:lnTo>
                    <a:pt x="1628" y="1875"/>
                  </a:lnTo>
                  <a:lnTo>
                    <a:pt x="1726" y="1792"/>
                  </a:lnTo>
                  <a:lnTo>
                    <a:pt x="1690" y="1724"/>
                  </a:lnTo>
                  <a:lnTo>
                    <a:pt x="1806" y="1592"/>
                  </a:lnTo>
                  <a:lnTo>
                    <a:pt x="1810" y="1512"/>
                  </a:lnTo>
                  <a:lnTo>
                    <a:pt x="1870" y="1476"/>
                  </a:lnTo>
                  <a:lnTo>
                    <a:pt x="2002" y="1504"/>
                  </a:lnTo>
                  <a:lnTo>
                    <a:pt x="1992" y="776"/>
                  </a:lnTo>
                  <a:lnTo>
                    <a:pt x="497" y="0"/>
                  </a:lnTo>
                  <a:lnTo>
                    <a:pt x="327" y="91"/>
                  </a:lnTo>
                  <a:lnTo>
                    <a:pt x="366" y="354"/>
                  </a:lnTo>
                  <a:lnTo>
                    <a:pt x="449" y="555"/>
                  </a:lnTo>
                  <a:lnTo>
                    <a:pt x="513" y="613"/>
                  </a:lnTo>
                  <a:lnTo>
                    <a:pt x="435" y="691"/>
                  </a:lnTo>
                  <a:lnTo>
                    <a:pt x="399" y="972"/>
                  </a:lnTo>
                  <a:lnTo>
                    <a:pt x="402" y="1266"/>
                  </a:lnTo>
                  <a:lnTo>
                    <a:pt x="227" y="1423"/>
                  </a:lnTo>
                  <a:lnTo>
                    <a:pt x="75" y="1621"/>
                  </a:lnTo>
                  <a:lnTo>
                    <a:pt x="0" y="1752"/>
                  </a:lnTo>
                  <a:lnTo>
                    <a:pt x="0" y="1803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110">
              <a:extLst>
                <a:ext uri="{FF2B5EF4-FFF2-40B4-BE49-F238E27FC236}">
                  <a16:creationId xmlns:a16="http://schemas.microsoft.com/office/drawing/2014/main" id="{830DB45E-FC40-4162-964F-0829F0AA3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350" y="1444625"/>
              <a:ext cx="231775" cy="446088"/>
            </a:xfrm>
            <a:custGeom>
              <a:avLst/>
              <a:gdLst/>
              <a:ahLst/>
              <a:cxnLst>
                <a:cxn ang="0">
                  <a:pos x="645" y="87"/>
                </a:cxn>
                <a:cxn ang="0">
                  <a:pos x="550" y="96"/>
                </a:cxn>
                <a:cxn ang="0">
                  <a:pos x="494" y="40"/>
                </a:cxn>
                <a:cxn ang="0">
                  <a:pos x="438" y="0"/>
                </a:cxn>
                <a:cxn ang="0">
                  <a:pos x="366" y="40"/>
                </a:cxn>
                <a:cxn ang="0">
                  <a:pos x="237" y="89"/>
                </a:cxn>
                <a:cxn ang="0">
                  <a:pos x="183" y="179"/>
                </a:cxn>
                <a:cxn ang="0">
                  <a:pos x="150" y="485"/>
                </a:cxn>
                <a:cxn ang="0">
                  <a:pos x="29" y="548"/>
                </a:cxn>
                <a:cxn ang="0">
                  <a:pos x="0" y="660"/>
                </a:cxn>
                <a:cxn ang="0">
                  <a:pos x="33" y="753"/>
                </a:cxn>
                <a:cxn ang="0">
                  <a:pos x="147" y="900"/>
                </a:cxn>
                <a:cxn ang="0">
                  <a:pos x="257" y="972"/>
                </a:cxn>
                <a:cxn ang="0">
                  <a:pos x="279" y="1314"/>
                </a:cxn>
                <a:cxn ang="0">
                  <a:pos x="362" y="1296"/>
                </a:cxn>
                <a:cxn ang="0">
                  <a:pos x="437" y="1232"/>
                </a:cxn>
                <a:cxn ang="0">
                  <a:pos x="408" y="1076"/>
                </a:cxn>
                <a:cxn ang="0">
                  <a:pos x="546" y="974"/>
                </a:cxn>
                <a:cxn ang="0">
                  <a:pos x="669" y="923"/>
                </a:cxn>
                <a:cxn ang="0">
                  <a:pos x="672" y="794"/>
                </a:cxn>
                <a:cxn ang="0">
                  <a:pos x="622" y="792"/>
                </a:cxn>
                <a:cxn ang="0">
                  <a:pos x="558" y="728"/>
                </a:cxn>
                <a:cxn ang="0">
                  <a:pos x="478" y="704"/>
                </a:cxn>
                <a:cxn ang="0">
                  <a:pos x="418" y="631"/>
                </a:cxn>
                <a:cxn ang="0">
                  <a:pos x="478" y="536"/>
                </a:cxn>
                <a:cxn ang="0">
                  <a:pos x="582" y="480"/>
                </a:cxn>
                <a:cxn ang="0">
                  <a:pos x="622" y="400"/>
                </a:cxn>
                <a:cxn ang="0">
                  <a:pos x="638" y="304"/>
                </a:cxn>
                <a:cxn ang="0">
                  <a:pos x="558" y="288"/>
                </a:cxn>
                <a:cxn ang="0">
                  <a:pos x="558" y="192"/>
                </a:cxn>
                <a:cxn ang="0">
                  <a:pos x="645" y="87"/>
                </a:cxn>
              </a:cxnLst>
              <a:rect l="0" t="0" r="r" b="b"/>
              <a:pathLst>
                <a:path w="672" h="1314">
                  <a:moveTo>
                    <a:pt x="645" y="87"/>
                  </a:moveTo>
                  <a:lnTo>
                    <a:pt x="550" y="96"/>
                  </a:lnTo>
                  <a:lnTo>
                    <a:pt x="494" y="40"/>
                  </a:lnTo>
                  <a:lnTo>
                    <a:pt x="438" y="0"/>
                  </a:lnTo>
                  <a:lnTo>
                    <a:pt x="366" y="40"/>
                  </a:lnTo>
                  <a:lnTo>
                    <a:pt x="237" y="89"/>
                  </a:lnTo>
                  <a:lnTo>
                    <a:pt x="183" y="179"/>
                  </a:lnTo>
                  <a:lnTo>
                    <a:pt x="150" y="485"/>
                  </a:lnTo>
                  <a:lnTo>
                    <a:pt x="29" y="548"/>
                  </a:lnTo>
                  <a:lnTo>
                    <a:pt x="0" y="660"/>
                  </a:lnTo>
                  <a:lnTo>
                    <a:pt x="33" y="753"/>
                  </a:lnTo>
                  <a:lnTo>
                    <a:pt x="147" y="900"/>
                  </a:lnTo>
                  <a:lnTo>
                    <a:pt x="257" y="972"/>
                  </a:lnTo>
                  <a:lnTo>
                    <a:pt x="279" y="1314"/>
                  </a:lnTo>
                  <a:lnTo>
                    <a:pt x="362" y="1296"/>
                  </a:lnTo>
                  <a:lnTo>
                    <a:pt x="437" y="1232"/>
                  </a:lnTo>
                  <a:lnTo>
                    <a:pt x="408" y="1076"/>
                  </a:lnTo>
                  <a:lnTo>
                    <a:pt x="546" y="974"/>
                  </a:lnTo>
                  <a:lnTo>
                    <a:pt x="669" y="923"/>
                  </a:lnTo>
                  <a:lnTo>
                    <a:pt x="672" y="794"/>
                  </a:lnTo>
                  <a:lnTo>
                    <a:pt x="622" y="792"/>
                  </a:lnTo>
                  <a:lnTo>
                    <a:pt x="558" y="728"/>
                  </a:lnTo>
                  <a:lnTo>
                    <a:pt x="478" y="704"/>
                  </a:lnTo>
                  <a:lnTo>
                    <a:pt x="418" y="631"/>
                  </a:lnTo>
                  <a:lnTo>
                    <a:pt x="478" y="536"/>
                  </a:lnTo>
                  <a:lnTo>
                    <a:pt x="582" y="480"/>
                  </a:lnTo>
                  <a:lnTo>
                    <a:pt x="622" y="400"/>
                  </a:lnTo>
                  <a:lnTo>
                    <a:pt x="638" y="304"/>
                  </a:lnTo>
                  <a:lnTo>
                    <a:pt x="558" y="288"/>
                  </a:lnTo>
                  <a:lnTo>
                    <a:pt x="558" y="192"/>
                  </a:lnTo>
                  <a:lnTo>
                    <a:pt x="645" y="87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111">
              <a:extLst>
                <a:ext uri="{FF2B5EF4-FFF2-40B4-BE49-F238E27FC236}">
                  <a16:creationId xmlns:a16="http://schemas.microsoft.com/office/drawing/2014/main" id="{08CB3A30-51A1-4A58-BB5E-B568673C2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138" y="2889250"/>
              <a:ext cx="971550" cy="749300"/>
            </a:xfrm>
            <a:custGeom>
              <a:avLst/>
              <a:gdLst/>
              <a:ahLst/>
              <a:cxnLst>
                <a:cxn ang="0">
                  <a:pos x="3535" y="1620"/>
                </a:cxn>
                <a:cxn ang="0">
                  <a:pos x="2845" y="2378"/>
                </a:cxn>
                <a:cxn ang="0">
                  <a:pos x="2598" y="2378"/>
                </a:cxn>
                <a:cxn ang="0">
                  <a:pos x="2425" y="2445"/>
                </a:cxn>
                <a:cxn ang="0">
                  <a:pos x="2320" y="2550"/>
                </a:cxn>
                <a:cxn ang="0">
                  <a:pos x="2140" y="2625"/>
                </a:cxn>
                <a:cxn ang="0">
                  <a:pos x="1923" y="2625"/>
                </a:cxn>
                <a:cxn ang="0">
                  <a:pos x="1840" y="2543"/>
                </a:cxn>
                <a:cxn ang="0">
                  <a:pos x="1653" y="2655"/>
                </a:cxn>
                <a:cxn ang="0">
                  <a:pos x="1578" y="2760"/>
                </a:cxn>
                <a:cxn ang="0">
                  <a:pos x="1420" y="2715"/>
                </a:cxn>
                <a:cxn ang="0">
                  <a:pos x="1255" y="2715"/>
                </a:cxn>
                <a:cxn ang="0">
                  <a:pos x="1083" y="2625"/>
                </a:cxn>
                <a:cxn ang="0">
                  <a:pos x="933" y="2520"/>
                </a:cxn>
                <a:cxn ang="0">
                  <a:pos x="768" y="2513"/>
                </a:cxn>
                <a:cxn ang="0">
                  <a:pos x="643" y="2489"/>
                </a:cxn>
                <a:cxn ang="0">
                  <a:pos x="654" y="2318"/>
                </a:cxn>
                <a:cxn ang="0">
                  <a:pos x="553" y="2288"/>
                </a:cxn>
                <a:cxn ang="0">
                  <a:pos x="488" y="2213"/>
                </a:cxn>
                <a:cxn ang="0">
                  <a:pos x="430" y="2065"/>
                </a:cxn>
                <a:cxn ang="0">
                  <a:pos x="313" y="1925"/>
                </a:cxn>
                <a:cxn ang="0">
                  <a:pos x="183" y="1740"/>
                </a:cxn>
                <a:cxn ang="0">
                  <a:pos x="0" y="1665"/>
                </a:cxn>
                <a:cxn ang="0">
                  <a:pos x="16" y="1582"/>
                </a:cxn>
                <a:cxn ang="0">
                  <a:pos x="105" y="1530"/>
                </a:cxn>
                <a:cxn ang="0">
                  <a:pos x="193" y="1568"/>
                </a:cxn>
                <a:cxn ang="0">
                  <a:pos x="240" y="1455"/>
                </a:cxn>
                <a:cxn ang="0">
                  <a:pos x="218" y="1245"/>
                </a:cxn>
                <a:cxn ang="0">
                  <a:pos x="277" y="1136"/>
                </a:cxn>
                <a:cxn ang="0">
                  <a:pos x="256" y="998"/>
                </a:cxn>
                <a:cxn ang="0">
                  <a:pos x="330" y="953"/>
                </a:cxn>
                <a:cxn ang="0">
                  <a:pos x="421" y="968"/>
                </a:cxn>
                <a:cxn ang="0">
                  <a:pos x="448" y="725"/>
                </a:cxn>
                <a:cxn ang="0">
                  <a:pos x="562" y="532"/>
                </a:cxn>
                <a:cxn ang="0">
                  <a:pos x="675" y="518"/>
                </a:cxn>
                <a:cxn ang="0">
                  <a:pos x="755" y="155"/>
                </a:cxn>
                <a:cxn ang="0">
                  <a:pos x="903" y="75"/>
                </a:cxn>
                <a:cxn ang="0">
                  <a:pos x="1008" y="180"/>
                </a:cxn>
                <a:cxn ang="0">
                  <a:pos x="1105" y="0"/>
                </a:cxn>
                <a:cxn ang="0">
                  <a:pos x="1218" y="83"/>
                </a:cxn>
                <a:cxn ang="0">
                  <a:pos x="1383" y="30"/>
                </a:cxn>
                <a:cxn ang="0">
                  <a:pos x="1480" y="83"/>
                </a:cxn>
                <a:cxn ang="0">
                  <a:pos x="1585" y="68"/>
                </a:cxn>
                <a:cxn ang="0">
                  <a:pos x="1795" y="165"/>
                </a:cxn>
                <a:cxn ang="0">
                  <a:pos x="1893" y="315"/>
                </a:cxn>
                <a:cxn ang="0">
                  <a:pos x="2073" y="458"/>
                </a:cxn>
                <a:cxn ang="0">
                  <a:pos x="2163" y="533"/>
                </a:cxn>
                <a:cxn ang="0">
                  <a:pos x="2061" y="673"/>
                </a:cxn>
                <a:cxn ang="0">
                  <a:pos x="2020" y="780"/>
                </a:cxn>
                <a:cxn ang="0">
                  <a:pos x="2035" y="885"/>
                </a:cxn>
                <a:cxn ang="0">
                  <a:pos x="2185" y="893"/>
                </a:cxn>
                <a:cxn ang="0">
                  <a:pos x="2335" y="848"/>
                </a:cxn>
                <a:cxn ang="0">
                  <a:pos x="2268" y="998"/>
                </a:cxn>
                <a:cxn ang="0">
                  <a:pos x="2403" y="1238"/>
                </a:cxn>
                <a:cxn ang="0">
                  <a:pos x="2568" y="1380"/>
                </a:cxn>
                <a:cxn ang="0">
                  <a:pos x="3318" y="1613"/>
                </a:cxn>
                <a:cxn ang="0">
                  <a:pos x="3535" y="1620"/>
                </a:cxn>
              </a:cxnLst>
              <a:rect l="0" t="0" r="r" b="b"/>
              <a:pathLst>
                <a:path w="3535" h="2760">
                  <a:moveTo>
                    <a:pt x="3535" y="1620"/>
                  </a:moveTo>
                  <a:lnTo>
                    <a:pt x="2845" y="2378"/>
                  </a:lnTo>
                  <a:lnTo>
                    <a:pt x="2598" y="2378"/>
                  </a:lnTo>
                  <a:lnTo>
                    <a:pt x="2425" y="2445"/>
                  </a:lnTo>
                  <a:lnTo>
                    <a:pt x="2320" y="2550"/>
                  </a:lnTo>
                  <a:lnTo>
                    <a:pt x="2140" y="2625"/>
                  </a:lnTo>
                  <a:lnTo>
                    <a:pt x="1923" y="2625"/>
                  </a:lnTo>
                  <a:lnTo>
                    <a:pt x="1840" y="2543"/>
                  </a:lnTo>
                  <a:lnTo>
                    <a:pt x="1653" y="2655"/>
                  </a:lnTo>
                  <a:lnTo>
                    <a:pt x="1578" y="2760"/>
                  </a:lnTo>
                  <a:lnTo>
                    <a:pt x="1420" y="2715"/>
                  </a:lnTo>
                  <a:lnTo>
                    <a:pt x="1255" y="2715"/>
                  </a:lnTo>
                  <a:lnTo>
                    <a:pt x="1083" y="2625"/>
                  </a:lnTo>
                  <a:lnTo>
                    <a:pt x="933" y="2520"/>
                  </a:lnTo>
                  <a:lnTo>
                    <a:pt x="768" y="2513"/>
                  </a:lnTo>
                  <a:lnTo>
                    <a:pt x="643" y="2489"/>
                  </a:lnTo>
                  <a:lnTo>
                    <a:pt x="654" y="2318"/>
                  </a:lnTo>
                  <a:lnTo>
                    <a:pt x="553" y="2288"/>
                  </a:lnTo>
                  <a:lnTo>
                    <a:pt x="488" y="2213"/>
                  </a:lnTo>
                  <a:lnTo>
                    <a:pt x="430" y="2065"/>
                  </a:lnTo>
                  <a:lnTo>
                    <a:pt x="313" y="1925"/>
                  </a:lnTo>
                  <a:lnTo>
                    <a:pt x="183" y="1740"/>
                  </a:lnTo>
                  <a:lnTo>
                    <a:pt x="0" y="1665"/>
                  </a:lnTo>
                  <a:lnTo>
                    <a:pt x="16" y="1582"/>
                  </a:lnTo>
                  <a:lnTo>
                    <a:pt x="105" y="1530"/>
                  </a:lnTo>
                  <a:lnTo>
                    <a:pt x="193" y="1568"/>
                  </a:lnTo>
                  <a:lnTo>
                    <a:pt x="240" y="1455"/>
                  </a:lnTo>
                  <a:lnTo>
                    <a:pt x="218" y="1245"/>
                  </a:lnTo>
                  <a:lnTo>
                    <a:pt x="277" y="1136"/>
                  </a:lnTo>
                  <a:lnTo>
                    <a:pt x="256" y="998"/>
                  </a:lnTo>
                  <a:lnTo>
                    <a:pt x="330" y="953"/>
                  </a:lnTo>
                  <a:lnTo>
                    <a:pt x="421" y="968"/>
                  </a:lnTo>
                  <a:lnTo>
                    <a:pt x="448" y="725"/>
                  </a:lnTo>
                  <a:lnTo>
                    <a:pt x="562" y="532"/>
                  </a:lnTo>
                  <a:lnTo>
                    <a:pt x="675" y="518"/>
                  </a:lnTo>
                  <a:lnTo>
                    <a:pt x="755" y="155"/>
                  </a:lnTo>
                  <a:lnTo>
                    <a:pt x="903" y="75"/>
                  </a:lnTo>
                  <a:lnTo>
                    <a:pt x="1008" y="180"/>
                  </a:lnTo>
                  <a:lnTo>
                    <a:pt x="1105" y="0"/>
                  </a:lnTo>
                  <a:lnTo>
                    <a:pt x="1218" y="83"/>
                  </a:lnTo>
                  <a:lnTo>
                    <a:pt x="1383" y="30"/>
                  </a:lnTo>
                  <a:lnTo>
                    <a:pt x="1480" y="83"/>
                  </a:lnTo>
                  <a:lnTo>
                    <a:pt x="1585" y="68"/>
                  </a:lnTo>
                  <a:lnTo>
                    <a:pt x="1795" y="165"/>
                  </a:lnTo>
                  <a:lnTo>
                    <a:pt x="1893" y="315"/>
                  </a:lnTo>
                  <a:lnTo>
                    <a:pt x="2073" y="458"/>
                  </a:lnTo>
                  <a:lnTo>
                    <a:pt x="2163" y="533"/>
                  </a:lnTo>
                  <a:lnTo>
                    <a:pt x="2061" y="673"/>
                  </a:lnTo>
                  <a:lnTo>
                    <a:pt x="2020" y="780"/>
                  </a:lnTo>
                  <a:lnTo>
                    <a:pt x="2035" y="885"/>
                  </a:lnTo>
                  <a:lnTo>
                    <a:pt x="2185" y="893"/>
                  </a:lnTo>
                  <a:lnTo>
                    <a:pt x="2335" y="848"/>
                  </a:lnTo>
                  <a:lnTo>
                    <a:pt x="2268" y="998"/>
                  </a:lnTo>
                  <a:lnTo>
                    <a:pt x="2403" y="1238"/>
                  </a:lnTo>
                  <a:lnTo>
                    <a:pt x="2568" y="1380"/>
                  </a:lnTo>
                  <a:lnTo>
                    <a:pt x="3318" y="1613"/>
                  </a:lnTo>
                  <a:lnTo>
                    <a:pt x="3535" y="1620"/>
                  </a:lnTo>
                  <a:close/>
                </a:path>
              </a:pathLst>
            </a:custGeom>
            <a:solidFill>
              <a:schemeClr val="bg2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112">
              <a:extLst>
                <a:ext uri="{FF2B5EF4-FFF2-40B4-BE49-F238E27FC236}">
                  <a16:creationId xmlns:a16="http://schemas.microsoft.com/office/drawing/2014/main" id="{91BD4DE2-832A-4D83-9D77-6DC60959E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838" y="3048000"/>
              <a:ext cx="652463" cy="930275"/>
            </a:xfrm>
            <a:custGeom>
              <a:avLst/>
              <a:gdLst/>
              <a:ahLst/>
              <a:cxnLst>
                <a:cxn ang="0">
                  <a:pos x="405" y="169"/>
                </a:cxn>
                <a:cxn ang="0">
                  <a:pos x="504" y="288"/>
                </a:cxn>
                <a:cxn ang="0">
                  <a:pos x="633" y="369"/>
                </a:cxn>
                <a:cxn ang="0">
                  <a:pos x="749" y="345"/>
                </a:cxn>
                <a:cxn ang="0">
                  <a:pos x="873" y="264"/>
                </a:cxn>
                <a:cxn ang="0">
                  <a:pos x="969" y="283"/>
                </a:cxn>
                <a:cxn ang="0">
                  <a:pos x="1089" y="259"/>
                </a:cxn>
                <a:cxn ang="0">
                  <a:pos x="1157" y="197"/>
                </a:cxn>
                <a:cxn ang="0">
                  <a:pos x="1291" y="197"/>
                </a:cxn>
                <a:cxn ang="0">
                  <a:pos x="1360" y="162"/>
                </a:cxn>
                <a:cxn ang="0">
                  <a:pos x="1507" y="173"/>
                </a:cxn>
                <a:cxn ang="0">
                  <a:pos x="1737" y="72"/>
                </a:cxn>
                <a:cxn ang="0">
                  <a:pos x="1776" y="0"/>
                </a:cxn>
                <a:cxn ang="0">
                  <a:pos x="1891" y="43"/>
                </a:cxn>
                <a:cxn ang="0">
                  <a:pos x="1857" y="144"/>
                </a:cxn>
                <a:cxn ang="0">
                  <a:pos x="1872" y="245"/>
                </a:cxn>
                <a:cxn ang="0">
                  <a:pos x="1901" y="317"/>
                </a:cxn>
                <a:cxn ang="0">
                  <a:pos x="1838" y="350"/>
                </a:cxn>
                <a:cxn ang="0">
                  <a:pos x="1833" y="485"/>
                </a:cxn>
                <a:cxn ang="0">
                  <a:pos x="1761" y="677"/>
                </a:cxn>
                <a:cxn ang="0">
                  <a:pos x="1560" y="1075"/>
                </a:cxn>
                <a:cxn ang="0">
                  <a:pos x="1545" y="1200"/>
                </a:cxn>
                <a:cxn ang="0">
                  <a:pos x="1358" y="1521"/>
                </a:cxn>
                <a:cxn ang="0">
                  <a:pos x="1109" y="1829"/>
                </a:cxn>
                <a:cxn ang="0">
                  <a:pos x="845" y="2040"/>
                </a:cxn>
                <a:cxn ang="0">
                  <a:pos x="635" y="2158"/>
                </a:cxn>
                <a:cxn ang="0">
                  <a:pos x="278" y="2539"/>
                </a:cxn>
                <a:cxn ang="0">
                  <a:pos x="136" y="2747"/>
                </a:cxn>
                <a:cxn ang="0">
                  <a:pos x="14" y="2616"/>
                </a:cxn>
                <a:cxn ang="0">
                  <a:pos x="0" y="1886"/>
                </a:cxn>
                <a:cxn ang="0">
                  <a:pos x="198" y="1633"/>
                </a:cxn>
                <a:cxn ang="0">
                  <a:pos x="343" y="1572"/>
                </a:cxn>
                <a:cxn ang="0">
                  <a:pos x="426" y="1488"/>
                </a:cxn>
                <a:cxn ang="0">
                  <a:pos x="565" y="1434"/>
                </a:cxn>
                <a:cxn ang="0">
                  <a:pos x="765" y="1435"/>
                </a:cxn>
                <a:cxn ang="0">
                  <a:pos x="1314" y="829"/>
                </a:cxn>
                <a:cxn ang="0">
                  <a:pos x="1146" y="825"/>
                </a:cxn>
                <a:cxn ang="0">
                  <a:pos x="546" y="639"/>
                </a:cxn>
                <a:cxn ang="0">
                  <a:pos x="409" y="525"/>
                </a:cxn>
                <a:cxn ang="0">
                  <a:pos x="303" y="331"/>
                </a:cxn>
                <a:cxn ang="0">
                  <a:pos x="354" y="213"/>
                </a:cxn>
                <a:cxn ang="0">
                  <a:pos x="405" y="169"/>
                </a:cxn>
              </a:cxnLst>
              <a:rect l="0" t="0" r="r" b="b"/>
              <a:pathLst>
                <a:path w="1901" h="2747">
                  <a:moveTo>
                    <a:pt x="405" y="169"/>
                  </a:moveTo>
                  <a:lnTo>
                    <a:pt x="504" y="288"/>
                  </a:lnTo>
                  <a:lnTo>
                    <a:pt x="633" y="369"/>
                  </a:lnTo>
                  <a:lnTo>
                    <a:pt x="749" y="345"/>
                  </a:lnTo>
                  <a:lnTo>
                    <a:pt x="873" y="264"/>
                  </a:lnTo>
                  <a:lnTo>
                    <a:pt x="969" y="283"/>
                  </a:lnTo>
                  <a:lnTo>
                    <a:pt x="1089" y="259"/>
                  </a:lnTo>
                  <a:lnTo>
                    <a:pt x="1157" y="197"/>
                  </a:lnTo>
                  <a:lnTo>
                    <a:pt x="1291" y="197"/>
                  </a:lnTo>
                  <a:lnTo>
                    <a:pt x="1360" y="162"/>
                  </a:lnTo>
                  <a:lnTo>
                    <a:pt x="1507" y="173"/>
                  </a:lnTo>
                  <a:lnTo>
                    <a:pt x="1737" y="72"/>
                  </a:lnTo>
                  <a:lnTo>
                    <a:pt x="1776" y="0"/>
                  </a:lnTo>
                  <a:lnTo>
                    <a:pt x="1891" y="43"/>
                  </a:lnTo>
                  <a:lnTo>
                    <a:pt x="1857" y="144"/>
                  </a:lnTo>
                  <a:lnTo>
                    <a:pt x="1872" y="245"/>
                  </a:lnTo>
                  <a:lnTo>
                    <a:pt x="1901" y="317"/>
                  </a:lnTo>
                  <a:lnTo>
                    <a:pt x="1838" y="350"/>
                  </a:lnTo>
                  <a:lnTo>
                    <a:pt x="1833" y="485"/>
                  </a:lnTo>
                  <a:lnTo>
                    <a:pt x="1761" y="677"/>
                  </a:lnTo>
                  <a:lnTo>
                    <a:pt x="1560" y="1075"/>
                  </a:lnTo>
                  <a:lnTo>
                    <a:pt x="1545" y="1200"/>
                  </a:lnTo>
                  <a:lnTo>
                    <a:pt x="1358" y="1521"/>
                  </a:lnTo>
                  <a:lnTo>
                    <a:pt x="1109" y="1829"/>
                  </a:lnTo>
                  <a:lnTo>
                    <a:pt x="845" y="2040"/>
                  </a:lnTo>
                  <a:lnTo>
                    <a:pt x="635" y="2158"/>
                  </a:lnTo>
                  <a:lnTo>
                    <a:pt x="278" y="2539"/>
                  </a:lnTo>
                  <a:lnTo>
                    <a:pt x="136" y="2747"/>
                  </a:lnTo>
                  <a:lnTo>
                    <a:pt x="14" y="2616"/>
                  </a:lnTo>
                  <a:lnTo>
                    <a:pt x="0" y="1886"/>
                  </a:lnTo>
                  <a:lnTo>
                    <a:pt x="198" y="1633"/>
                  </a:lnTo>
                  <a:lnTo>
                    <a:pt x="343" y="1572"/>
                  </a:lnTo>
                  <a:lnTo>
                    <a:pt x="426" y="1488"/>
                  </a:lnTo>
                  <a:lnTo>
                    <a:pt x="565" y="1434"/>
                  </a:lnTo>
                  <a:lnTo>
                    <a:pt x="765" y="1435"/>
                  </a:lnTo>
                  <a:lnTo>
                    <a:pt x="1314" y="829"/>
                  </a:lnTo>
                  <a:lnTo>
                    <a:pt x="1146" y="825"/>
                  </a:lnTo>
                  <a:lnTo>
                    <a:pt x="546" y="639"/>
                  </a:lnTo>
                  <a:lnTo>
                    <a:pt x="409" y="525"/>
                  </a:lnTo>
                  <a:lnTo>
                    <a:pt x="303" y="331"/>
                  </a:lnTo>
                  <a:lnTo>
                    <a:pt x="354" y="213"/>
                  </a:lnTo>
                  <a:lnTo>
                    <a:pt x="405" y="169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113">
              <a:extLst>
                <a:ext uri="{FF2B5EF4-FFF2-40B4-BE49-F238E27FC236}">
                  <a16:creationId xmlns:a16="http://schemas.microsoft.com/office/drawing/2014/main" id="{5927C3EB-430A-4CA1-9283-700308879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25" y="1990725"/>
              <a:ext cx="574675" cy="420688"/>
            </a:xfrm>
            <a:custGeom>
              <a:avLst/>
              <a:gdLst/>
              <a:ahLst/>
              <a:cxnLst>
                <a:cxn ang="0">
                  <a:pos x="959" y="0"/>
                </a:cxn>
                <a:cxn ang="0">
                  <a:pos x="864" y="126"/>
                </a:cxn>
                <a:cxn ang="0">
                  <a:pos x="780" y="204"/>
                </a:cxn>
                <a:cxn ang="0">
                  <a:pos x="677" y="242"/>
                </a:cxn>
                <a:cxn ang="0">
                  <a:pos x="558" y="414"/>
                </a:cxn>
                <a:cxn ang="0">
                  <a:pos x="528" y="546"/>
                </a:cxn>
                <a:cxn ang="0">
                  <a:pos x="315" y="741"/>
                </a:cxn>
                <a:cxn ang="0">
                  <a:pos x="168" y="972"/>
                </a:cxn>
                <a:cxn ang="0">
                  <a:pos x="0" y="1164"/>
                </a:cxn>
                <a:cxn ang="0">
                  <a:pos x="42" y="1218"/>
                </a:cxn>
                <a:cxn ang="0">
                  <a:pos x="723" y="1240"/>
                </a:cxn>
                <a:cxn ang="0">
                  <a:pos x="723" y="968"/>
                </a:cxn>
                <a:cxn ang="0">
                  <a:pos x="950" y="832"/>
                </a:cxn>
                <a:cxn ang="0">
                  <a:pos x="1056" y="342"/>
                </a:cxn>
                <a:cxn ang="0">
                  <a:pos x="1630" y="378"/>
                </a:cxn>
                <a:cxn ang="0">
                  <a:pos x="1677" y="144"/>
                </a:cxn>
                <a:cxn ang="0">
                  <a:pos x="1668" y="23"/>
                </a:cxn>
                <a:cxn ang="0">
                  <a:pos x="959" y="0"/>
                </a:cxn>
              </a:cxnLst>
              <a:rect l="0" t="0" r="r" b="b"/>
              <a:pathLst>
                <a:path w="1677" h="1240">
                  <a:moveTo>
                    <a:pt x="959" y="0"/>
                  </a:moveTo>
                  <a:lnTo>
                    <a:pt x="864" y="126"/>
                  </a:lnTo>
                  <a:lnTo>
                    <a:pt x="780" y="204"/>
                  </a:lnTo>
                  <a:lnTo>
                    <a:pt x="677" y="242"/>
                  </a:lnTo>
                  <a:lnTo>
                    <a:pt x="558" y="414"/>
                  </a:lnTo>
                  <a:lnTo>
                    <a:pt x="528" y="546"/>
                  </a:lnTo>
                  <a:lnTo>
                    <a:pt x="315" y="741"/>
                  </a:lnTo>
                  <a:lnTo>
                    <a:pt x="168" y="972"/>
                  </a:lnTo>
                  <a:lnTo>
                    <a:pt x="0" y="1164"/>
                  </a:lnTo>
                  <a:lnTo>
                    <a:pt x="42" y="1218"/>
                  </a:lnTo>
                  <a:lnTo>
                    <a:pt x="723" y="1240"/>
                  </a:lnTo>
                  <a:lnTo>
                    <a:pt x="723" y="968"/>
                  </a:lnTo>
                  <a:lnTo>
                    <a:pt x="950" y="832"/>
                  </a:lnTo>
                  <a:lnTo>
                    <a:pt x="1056" y="342"/>
                  </a:lnTo>
                  <a:lnTo>
                    <a:pt x="1630" y="378"/>
                  </a:lnTo>
                  <a:lnTo>
                    <a:pt x="1677" y="144"/>
                  </a:lnTo>
                  <a:lnTo>
                    <a:pt x="1668" y="23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chemeClr val="bg2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114">
              <a:extLst>
                <a:ext uri="{FF2B5EF4-FFF2-40B4-BE49-F238E27FC236}">
                  <a16:creationId xmlns:a16="http://schemas.microsoft.com/office/drawing/2014/main" id="{2AACA637-DA77-4A55-A542-419A39A08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2951163"/>
              <a:ext cx="796925" cy="627063"/>
            </a:xfrm>
            <a:custGeom>
              <a:avLst/>
              <a:gdLst/>
              <a:ahLst/>
              <a:cxnLst>
                <a:cxn ang="0">
                  <a:pos x="1137" y="1762"/>
                </a:cxn>
                <a:cxn ang="0">
                  <a:pos x="865" y="1808"/>
                </a:cxn>
                <a:cxn ang="0">
                  <a:pos x="683" y="1853"/>
                </a:cxn>
                <a:cxn ang="0">
                  <a:pos x="564" y="1822"/>
                </a:cxn>
                <a:cxn ang="0">
                  <a:pos x="510" y="1726"/>
                </a:cxn>
                <a:cxn ang="0">
                  <a:pos x="498" y="1612"/>
                </a:cxn>
                <a:cxn ang="0">
                  <a:pos x="402" y="1510"/>
                </a:cxn>
                <a:cxn ang="0">
                  <a:pos x="252" y="1432"/>
                </a:cxn>
                <a:cxn ang="0">
                  <a:pos x="114" y="1444"/>
                </a:cxn>
                <a:cxn ang="0">
                  <a:pos x="0" y="1462"/>
                </a:cxn>
                <a:cxn ang="0">
                  <a:pos x="3" y="1037"/>
                </a:cxn>
                <a:cxn ang="0">
                  <a:pos x="48" y="901"/>
                </a:cxn>
                <a:cxn ang="0">
                  <a:pos x="150" y="802"/>
                </a:cxn>
                <a:cxn ang="0">
                  <a:pos x="222" y="688"/>
                </a:cxn>
                <a:cxn ang="0">
                  <a:pos x="230" y="583"/>
                </a:cxn>
                <a:cxn ang="0">
                  <a:pos x="179" y="421"/>
                </a:cxn>
                <a:cxn ang="0">
                  <a:pos x="212" y="375"/>
                </a:cxn>
                <a:cxn ang="0">
                  <a:pos x="216" y="256"/>
                </a:cxn>
                <a:cxn ang="0">
                  <a:pos x="288" y="187"/>
                </a:cxn>
                <a:cxn ang="0">
                  <a:pos x="314" y="61"/>
                </a:cxn>
                <a:cxn ang="0">
                  <a:pos x="437" y="24"/>
                </a:cxn>
                <a:cxn ang="0">
                  <a:pos x="510" y="33"/>
                </a:cxn>
                <a:cxn ang="0">
                  <a:pos x="588" y="0"/>
                </a:cxn>
                <a:cxn ang="0">
                  <a:pos x="680" y="37"/>
                </a:cxn>
                <a:cxn ang="0">
                  <a:pos x="779" y="73"/>
                </a:cxn>
                <a:cxn ang="0">
                  <a:pos x="833" y="177"/>
                </a:cxn>
                <a:cxn ang="0">
                  <a:pos x="944" y="147"/>
                </a:cxn>
                <a:cxn ang="0">
                  <a:pos x="995" y="103"/>
                </a:cxn>
                <a:cxn ang="0">
                  <a:pos x="1142" y="165"/>
                </a:cxn>
                <a:cxn ang="0">
                  <a:pos x="1317" y="220"/>
                </a:cxn>
                <a:cxn ang="0">
                  <a:pos x="1443" y="123"/>
                </a:cxn>
                <a:cxn ang="0">
                  <a:pos x="1539" y="100"/>
                </a:cxn>
                <a:cxn ang="0">
                  <a:pos x="1673" y="105"/>
                </a:cxn>
                <a:cxn ang="0">
                  <a:pos x="1775" y="130"/>
                </a:cxn>
                <a:cxn ang="0">
                  <a:pos x="1895" y="132"/>
                </a:cxn>
                <a:cxn ang="0">
                  <a:pos x="1980" y="70"/>
                </a:cxn>
                <a:cxn ang="0">
                  <a:pos x="2044" y="39"/>
                </a:cxn>
                <a:cxn ang="0">
                  <a:pos x="2088" y="154"/>
                </a:cxn>
                <a:cxn ang="0">
                  <a:pos x="2166" y="208"/>
                </a:cxn>
                <a:cxn ang="0">
                  <a:pos x="2184" y="292"/>
                </a:cxn>
                <a:cxn ang="0">
                  <a:pos x="2316" y="311"/>
                </a:cxn>
                <a:cxn ang="0">
                  <a:pos x="2310" y="472"/>
                </a:cxn>
                <a:cxn ang="0">
                  <a:pos x="2178" y="538"/>
                </a:cxn>
                <a:cxn ang="0">
                  <a:pos x="2100" y="646"/>
                </a:cxn>
                <a:cxn ang="0">
                  <a:pos x="2034" y="844"/>
                </a:cxn>
                <a:cxn ang="0">
                  <a:pos x="1956" y="934"/>
                </a:cxn>
                <a:cxn ang="0">
                  <a:pos x="1863" y="1127"/>
                </a:cxn>
                <a:cxn ang="0">
                  <a:pos x="1752" y="1276"/>
                </a:cxn>
                <a:cxn ang="0">
                  <a:pos x="1740" y="1384"/>
                </a:cxn>
                <a:cxn ang="0">
                  <a:pos x="1692" y="1468"/>
                </a:cxn>
                <a:cxn ang="0">
                  <a:pos x="1608" y="1462"/>
                </a:cxn>
                <a:cxn ang="0">
                  <a:pos x="1602" y="1372"/>
                </a:cxn>
                <a:cxn ang="0">
                  <a:pos x="1530" y="1330"/>
                </a:cxn>
                <a:cxn ang="0">
                  <a:pos x="1482" y="1360"/>
                </a:cxn>
                <a:cxn ang="0">
                  <a:pos x="1416" y="1360"/>
                </a:cxn>
                <a:cxn ang="0">
                  <a:pos x="1302" y="1468"/>
                </a:cxn>
                <a:cxn ang="0">
                  <a:pos x="1199" y="1566"/>
                </a:cxn>
                <a:cxn ang="0">
                  <a:pos x="1188" y="1666"/>
                </a:cxn>
                <a:cxn ang="0">
                  <a:pos x="1137" y="1762"/>
                </a:cxn>
              </a:cxnLst>
              <a:rect l="0" t="0" r="r" b="b"/>
              <a:pathLst>
                <a:path w="2316" h="1853">
                  <a:moveTo>
                    <a:pt x="1137" y="1762"/>
                  </a:moveTo>
                  <a:lnTo>
                    <a:pt x="865" y="1808"/>
                  </a:lnTo>
                  <a:lnTo>
                    <a:pt x="683" y="1853"/>
                  </a:lnTo>
                  <a:lnTo>
                    <a:pt x="564" y="1822"/>
                  </a:lnTo>
                  <a:lnTo>
                    <a:pt x="510" y="1726"/>
                  </a:lnTo>
                  <a:lnTo>
                    <a:pt x="498" y="1612"/>
                  </a:lnTo>
                  <a:lnTo>
                    <a:pt x="402" y="1510"/>
                  </a:lnTo>
                  <a:lnTo>
                    <a:pt x="252" y="1432"/>
                  </a:lnTo>
                  <a:lnTo>
                    <a:pt x="114" y="1444"/>
                  </a:lnTo>
                  <a:lnTo>
                    <a:pt x="0" y="1462"/>
                  </a:lnTo>
                  <a:lnTo>
                    <a:pt x="3" y="1037"/>
                  </a:lnTo>
                  <a:lnTo>
                    <a:pt x="48" y="901"/>
                  </a:lnTo>
                  <a:lnTo>
                    <a:pt x="150" y="802"/>
                  </a:lnTo>
                  <a:lnTo>
                    <a:pt x="222" y="688"/>
                  </a:lnTo>
                  <a:lnTo>
                    <a:pt x="230" y="583"/>
                  </a:lnTo>
                  <a:lnTo>
                    <a:pt x="179" y="421"/>
                  </a:lnTo>
                  <a:lnTo>
                    <a:pt x="212" y="375"/>
                  </a:lnTo>
                  <a:lnTo>
                    <a:pt x="216" y="256"/>
                  </a:lnTo>
                  <a:lnTo>
                    <a:pt x="288" y="187"/>
                  </a:lnTo>
                  <a:lnTo>
                    <a:pt x="314" y="61"/>
                  </a:lnTo>
                  <a:lnTo>
                    <a:pt x="437" y="24"/>
                  </a:lnTo>
                  <a:lnTo>
                    <a:pt x="510" y="33"/>
                  </a:lnTo>
                  <a:lnTo>
                    <a:pt x="588" y="0"/>
                  </a:lnTo>
                  <a:lnTo>
                    <a:pt x="680" y="37"/>
                  </a:lnTo>
                  <a:lnTo>
                    <a:pt x="779" y="73"/>
                  </a:lnTo>
                  <a:lnTo>
                    <a:pt x="833" y="177"/>
                  </a:lnTo>
                  <a:lnTo>
                    <a:pt x="944" y="147"/>
                  </a:lnTo>
                  <a:lnTo>
                    <a:pt x="995" y="103"/>
                  </a:lnTo>
                  <a:lnTo>
                    <a:pt x="1142" y="165"/>
                  </a:lnTo>
                  <a:lnTo>
                    <a:pt x="1317" y="220"/>
                  </a:lnTo>
                  <a:lnTo>
                    <a:pt x="1443" y="123"/>
                  </a:lnTo>
                  <a:lnTo>
                    <a:pt x="1539" y="100"/>
                  </a:lnTo>
                  <a:lnTo>
                    <a:pt x="1673" y="105"/>
                  </a:lnTo>
                  <a:lnTo>
                    <a:pt x="1775" y="130"/>
                  </a:lnTo>
                  <a:lnTo>
                    <a:pt x="1895" y="132"/>
                  </a:lnTo>
                  <a:lnTo>
                    <a:pt x="1980" y="70"/>
                  </a:lnTo>
                  <a:lnTo>
                    <a:pt x="2044" y="39"/>
                  </a:lnTo>
                  <a:lnTo>
                    <a:pt x="2088" y="154"/>
                  </a:lnTo>
                  <a:lnTo>
                    <a:pt x="2166" y="208"/>
                  </a:lnTo>
                  <a:lnTo>
                    <a:pt x="2184" y="292"/>
                  </a:lnTo>
                  <a:lnTo>
                    <a:pt x="2316" y="311"/>
                  </a:lnTo>
                  <a:lnTo>
                    <a:pt x="2310" y="472"/>
                  </a:lnTo>
                  <a:lnTo>
                    <a:pt x="2178" y="538"/>
                  </a:lnTo>
                  <a:lnTo>
                    <a:pt x="2100" y="646"/>
                  </a:lnTo>
                  <a:lnTo>
                    <a:pt x="2034" y="844"/>
                  </a:lnTo>
                  <a:lnTo>
                    <a:pt x="1956" y="934"/>
                  </a:lnTo>
                  <a:lnTo>
                    <a:pt x="1863" y="1127"/>
                  </a:lnTo>
                  <a:lnTo>
                    <a:pt x="1752" y="1276"/>
                  </a:lnTo>
                  <a:lnTo>
                    <a:pt x="1740" y="1384"/>
                  </a:lnTo>
                  <a:lnTo>
                    <a:pt x="1692" y="1468"/>
                  </a:lnTo>
                  <a:lnTo>
                    <a:pt x="1608" y="1462"/>
                  </a:lnTo>
                  <a:lnTo>
                    <a:pt x="1602" y="1372"/>
                  </a:lnTo>
                  <a:lnTo>
                    <a:pt x="1530" y="1330"/>
                  </a:lnTo>
                  <a:lnTo>
                    <a:pt x="1482" y="1360"/>
                  </a:lnTo>
                  <a:lnTo>
                    <a:pt x="1416" y="1360"/>
                  </a:lnTo>
                  <a:lnTo>
                    <a:pt x="1302" y="1468"/>
                  </a:lnTo>
                  <a:lnTo>
                    <a:pt x="1199" y="1566"/>
                  </a:lnTo>
                  <a:lnTo>
                    <a:pt x="1188" y="1666"/>
                  </a:lnTo>
                  <a:lnTo>
                    <a:pt x="1137" y="1762"/>
                  </a:lnTo>
                  <a:close/>
                </a:path>
              </a:pathLst>
            </a:custGeom>
            <a:solidFill>
              <a:schemeClr val="bg2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 kern="0">
                <a:solidFill>
                  <a:srgbClr val="000000"/>
                </a:solidFill>
              </a:endParaRPr>
            </a:p>
          </p:txBody>
        </p:sp>
        <p:sp>
          <p:nvSpPr>
            <p:cNvPr id="37" name="Freeform 115">
              <a:extLst>
                <a:ext uri="{FF2B5EF4-FFF2-40B4-BE49-F238E27FC236}">
                  <a16:creationId xmlns:a16="http://schemas.microsoft.com/office/drawing/2014/main" id="{953043D1-99F8-458B-8813-730C7FF58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713" y="3148013"/>
              <a:ext cx="400050" cy="425450"/>
            </a:xfrm>
            <a:custGeom>
              <a:avLst/>
              <a:gdLst/>
              <a:ahLst/>
              <a:cxnLst>
                <a:cxn ang="0">
                  <a:pos x="231" y="1567"/>
                </a:cxn>
                <a:cxn ang="0">
                  <a:pos x="240" y="1371"/>
                </a:cxn>
                <a:cxn ang="0">
                  <a:pos x="290" y="1241"/>
                </a:cxn>
                <a:cxn ang="0">
                  <a:pos x="0" y="1041"/>
                </a:cxn>
                <a:cxn ang="0">
                  <a:pos x="90" y="931"/>
                </a:cxn>
                <a:cxn ang="0">
                  <a:pos x="50" y="781"/>
                </a:cxn>
                <a:cxn ang="0">
                  <a:pos x="140" y="741"/>
                </a:cxn>
                <a:cxn ang="0">
                  <a:pos x="150" y="641"/>
                </a:cxn>
                <a:cxn ang="0">
                  <a:pos x="100" y="551"/>
                </a:cxn>
                <a:cxn ang="0">
                  <a:pos x="276" y="510"/>
                </a:cxn>
                <a:cxn ang="0">
                  <a:pos x="163" y="340"/>
                </a:cxn>
                <a:cxn ang="0">
                  <a:pos x="215" y="89"/>
                </a:cxn>
                <a:cxn ang="0">
                  <a:pos x="309" y="47"/>
                </a:cxn>
                <a:cxn ang="0">
                  <a:pos x="400" y="106"/>
                </a:cxn>
                <a:cxn ang="0">
                  <a:pos x="519" y="17"/>
                </a:cxn>
                <a:cxn ang="0">
                  <a:pos x="616" y="0"/>
                </a:cxn>
                <a:cxn ang="0">
                  <a:pos x="640" y="115"/>
                </a:cxn>
                <a:cxn ang="0">
                  <a:pos x="730" y="55"/>
                </a:cxn>
                <a:cxn ang="0">
                  <a:pos x="930" y="161"/>
                </a:cxn>
                <a:cxn ang="0">
                  <a:pos x="1070" y="231"/>
                </a:cxn>
                <a:cxn ang="0">
                  <a:pos x="1296" y="170"/>
                </a:cxn>
                <a:cxn ang="0">
                  <a:pos x="1410" y="226"/>
                </a:cxn>
                <a:cxn ang="0">
                  <a:pos x="1460" y="461"/>
                </a:cxn>
                <a:cxn ang="0">
                  <a:pos x="1410" y="680"/>
                </a:cxn>
                <a:cxn ang="0">
                  <a:pos x="1310" y="931"/>
                </a:cxn>
                <a:cxn ang="0">
                  <a:pos x="1340" y="1171"/>
                </a:cxn>
                <a:cxn ang="0">
                  <a:pos x="1410" y="1351"/>
                </a:cxn>
                <a:cxn ang="0">
                  <a:pos x="1270" y="1341"/>
                </a:cxn>
                <a:cxn ang="0">
                  <a:pos x="1070" y="1381"/>
                </a:cxn>
                <a:cxn ang="0">
                  <a:pos x="880" y="1361"/>
                </a:cxn>
                <a:cxn ang="0">
                  <a:pos x="580" y="1421"/>
                </a:cxn>
                <a:cxn ang="0">
                  <a:pos x="231" y="1567"/>
                </a:cxn>
              </a:cxnLst>
              <a:rect l="0" t="0" r="r" b="b"/>
              <a:pathLst>
                <a:path w="1460" h="1567">
                  <a:moveTo>
                    <a:pt x="231" y="1567"/>
                  </a:moveTo>
                  <a:lnTo>
                    <a:pt x="240" y="1371"/>
                  </a:lnTo>
                  <a:lnTo>
                    <a:pt x="290" y="1241"/>
                  </a:lnTo>
                  <a:lnTo>
                    <a:pt x="0" y="1041"/>
                  </a:lnTo>
                  <a:lnTo>
                    <a:pt x="90" y="931"/>
                  </a:lnTo>
                  <a:lnTo>
                    <a:pt x="50" y="781"/>
                  </a:lnTo>
                  <a:lnTo>
                    <a:pt x="140" y="741"/>
                  </a:lnTo>
                  <a:lnTo>
                    <a:pt x="150" y="641"/>
                  </a:lnTo>
                  <a:lnTo>
                    <a:pt x="100" y="551"/>
                  </a:lnTo>
                  <a:lnTo>
                    <a:pt x="276" y="510"/>
                  </a:lnTo>
                  <a:lnTo>
                    <a:pt x="163" y="340"/>
                  </a:lnTo>
                  <a:lnTo>
                    <a:pt x="215" y="89"/>
                  </a:lnTo>
                  <a:lnTo>
                    <a:pt x="309" y="47"/>
                  </a:lnTo>
                  <a:lnTo>
                    <a:pt x="400" y="106"/>
                  </a:lnTo>
                  <a:lnTo>
                    <a:pt x="519" y="17"/>
                  </a:lnTo>
                  <a:lnTo>
                    <a:pt x="616" y="0"/>
                  </a:lnTo>
                  <a:lnTo>
                    <a:pt x="640" y="115"/>
                  </a:lnTo>
                  <a:lnTo>
                    <a:pt x="730" y="55"/>
                  </a:lnTo>
                  <a:lnTo>
                    <a:pt x="930" y="161"/>
                  </a:lnTo>
                  <a:lnTo>
                    <a:pt x="1070" y="231"/>
                  </a:lnTo>
                  <a:lnTo>
                    <a:pt x="1296" y="170"/>
                  </a:lnTo>
                  <a:lnTo>
                    <a:pt x="1410" y="226"/>
                  </a:lnTo>
                  <a:lnTo>
                    <a:pt x="1460" y="461"/>
                  </a:lnTo>
                  <a:lnTo>
                    <a:pt x="1410" y="680"/>
                  </a:lnTo>
                  <a:lnTo>
                    <a:pt x="1310" y="931"/>
                  </a:lnTo>
                  <a:lnTo>
                    <a:pt x="1340" y="1171"/>
                  </a:lnTo>
                  <a:lnTo>
                    <a:pt x="1410" y="1351"/>
                  </a:lnTo>
                  <a:lnTo>
                    <a:pt x="1270" y="1341"/>
                  </a:lnTo>
                  <a:lnTo>
                    <a:pt x="1070" y="1381"/>
                  </a:lnTo>
                  <a:lnTo>
                    <a:pt x="880" y="1361"/>
                  </a:lnTo>
                  <a:lnTo>
                    <a:pt x="580" y="1421"/>
                  </a:lnTo>
                  <a:lnTo>
                    <a:pt x="231" y="1567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116">
              <a:extLst>
                <a:ext uri="{FF2B5EF4-FFF2-40B4-BE49-F238E27FC236}">
                  <a16:creationId xmlns:a16="http://schemas.microsoft.com/office/drawing/2014/main" id="{09F2881B-9499-418D-9E08-7B546A2CB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040063"/>
              <a:ext cx="196850" cy="411163"/>
            </a:xfrm>
            <a:custGeom>
              <a:avLst/>
              <a:gdLst/>
              <a:ahLst/>
              <a:cxnLst>
                <a:cxn ang="0">
                  <a:pos x="298" y="45"/>
                </a:cxn>
                <a:cxn ang="0">
                  <a:pos x="304" y="127"/>
                </a:cxn>
                <a:cxn ang="0">
                  <a:pos x="252" y="227"/>
                </a:cxn>
                <a:cxn ang="0">
                  <a:pos x="116" y="227"/>
                </a:cxn>
                <a:cxn ang="0">
                  <a:pos x="25" y="318"/>
                </a:cxn>
                <a:cxn ang="0">
                  <a:pos x="0" y="383"/>
                </a:cxn>
                <a:cxn ang="0">
                  <a:pos x="96" y="487"/>
                </a:cxn>
                <a:cxn ang="0">
                  <a:pos x="96" y="571"/>
                </a:cxn>
                <a:cxn ang="0">
                  <a:pos x="140" y="655"/>
                </a:cxn>
                <a:cxn ang="0">
                  <a:pos x="120" y="1079"/>
                </a:cxn>
                <a:cxn ang="0">
                  <a:pos x="140" y="1175"/>
                </a:cxn>
                <a:cxn ang="0">
                  <a:pos x="200" y="1179"/>
                </a:cxn>
                <a:cxn ang="0">
                  <a:pos x="280" y="1211"/>
                </a:cxn>
                <a:cxn ang="0">
                  <a:pos x="340" y="1197"/>
                </a:cxn>
                <a:cxn ang="0">
                  <a:pos x="343" y="774"/>
                </a:cxn>
                <a:cxn ang="0">
                  <a:pos x="387" y="638"/>
                </a:cxn>
                <a:cxn ang="0">
                  <a:pos x="493" y="533"/>
                </a:cxn>
                <a:cxn ang="0">
                  <a:pos x="562" y="423"/>
                </a:cxn>
                <a:cxn ang="0">
                  <a:pos x="570" y="318"/>
                </a:cxn>
                <a:cxn ang="0">
                  <a:pos x="520" y="158"/>
                </a:cxn>
                <a:cxn ang="0">
                  <a:pos x="552" y="111"/>
                </a:cxn>
                <a:cxn ang="0">
                  <a:pos x="486" y="105"/>
                </a:cxn>
                <a:cxn ang="0">
                  <a:pos x="388" y="0"/>
                </a:cxn>
                <a:cxn ang="0">
                  <a:pos x="298" y="45"/>
                </a:cxn>
              </a:cxnLst>
              <a:rect l="0" t="0" r="r" b="b"/>
              <a:pathLst>
                <a:path w="570" h="1211">
                  <a:moveTo>
                    <a:pt x="298" y="45"/>
                  </a:moveTo>
                  <a:lnTo>
                    <a:pt x="304" y="127"/>
                  </a:lnTo>
                  <a:lnTo>
                    <a:pt x="252" y="227"/>
                  </a:lnTo>
                  <a:lnTo>
                    <a:pt x="116" y="227"/>
                  </a:lnTo>
                  <a:lnTo>
                    <a:pt x="25" y="318"/>
                  </a:lnTo>
                  <a:lnTo>
                    <a:pt x="0" y="383"/>
                  </a:lnTo>
                  <a:lnTo>
                    <a:pt x="96" y="487"/>
                  </a:lnTo>
                  <a:lnTo>
                    <a:pt x="96" y="571"/>
                  </a:lnTo>
                  <a:lnTo>
                    <a:pt x="140" y="655"/>
                  </a:lnTo>
                  <a:lnTo>
                    <a:pt x="120" y="1079"/>
                  </a:lnTo>
                  <a:lnTo>
                    <a:pt x="140" y="1175"/>
                  </a:lnTo>
                  <a:lnTo>
                    <a:pt x="200" y="1179"/>
                  </a:lnTo>
                  <a:lnTo>
                    <a:pt x="280" y="1211"/>
                  </a:lnTo>
                  <a:lnTo>
                    <a:pt x="340" y="1197"/>
                  </a:lnTo>
                  <a:lnTo>
                    <a:pt x="343" y="774"/>
                  </a:lnTo>
                  <a:lnTo>
                    <a:pt x="387" y="638"/>
                  </a:lnTo>
                  <a:lnTo>
                    <a:pt x="493" y="533"/>
                  </a:lnTo>
                  <a:lnTo>
                    <a:pt x="562" y="423"/>
                  </a:lnTo>
                  <a:lnTo>
                    <a:pt x="570" y="318"/>
                  </a:lnTo>
                  <a:lnTo>
                    <a:pt x="520" y="158"/>
                  </a:lnTo>
                  <a:lnTo>
                    <a:pt x="552" y="111"/>
                  </a:lnTo>
                  <a:lnTo>
                    <a:pt x="486" y="105"/>
                  </a:lnTo>
                  <a:lnTo>
                    <a:pt x="388" y="0"/>
                  </a:lnTo>
                  <a:lnTo>
                    <a:pt x="298" y="45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117">
              <a:extLst>
                <a:ext uri="{FF2B5EF4-FFF2-40B4-BE49-F238E27FC236}">
                  <a16:creationId xmlns:a16="http://schemas.microsoft.com/office/drawing/2014/main" id="{00121263-8100-4187-95BB-2A7098C2B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0" y="3143250"/>
              <a:ext cx="831850" cy="557213"/>
            </a:xfrm>
            <a:custGeom>
              <a:avLst/>
              <a:gdLst/>
              <a:ahLst/>
              <a:cxnLst>
                <a:cxn ang="0">
                  <a:pos x="2409" y="1106"/>
                </a:cxn>
                <a:cxn ang="0">
                  <a:pos x="2328" y="1164"/>
                </a:cxn>
                <a:cxn ang="0">
                  <a:pos x="2226" y="1134"/>
                </a:cxn>
                <a:cxn ang="0">
                  <a:pos x="2094" y="1098"/>
                </a:cxn>
                <a:cxn ang="0">
                  <a:pos x="2016" y="1182"/>
                </a:cxn>
                <a:cxn ang="0">
                  <a:pos x="1902" y="1134"/>
                </a:cxn>
                <a:cxn ang="0">
                  <a:pos x="1794" y="1188"/>
                </a:cxn>
                <a:cxn ang="0">
                  <a:pos x="1698" y="1254"/>
                </a:cxn>
                <a:cxn ang="0">
                  <a:pos x="1602" y="1212"/>
                </a:cxn>
                <a:cxn ang="0">
                  <a:pos x="1503" y="1330"/>
                </a:cxn>
                <a:cxn ang="0">
                  <a:pos x="1422" y="1308"/>
                </a:cxn>
                <a:cxn ang="0">
                  <a:pos x="1296" y="1302"/>
                </a:cxn>
                <a:cxn ang="0">
                  <a:pos x="1218" y="1272"/>
                </a:cxn>
                <a:cxn ang="0">
                  <a:pos x="1134" y="1278"/>
                </a:cxn>
                <a:cxn ang="0">
                  <a:pos x="1098" y="1206"/>
                </a:cxn>
                <a:cxn ang="0">
                  <a:pos x="1020" y="1158"/>
                </a:cxn>
                <a:cxn ang="0">
                  <a:pos x="913" y="1149"/>
                </a:cxn>
                <a:cxn ang="0">
                  <a:pos x="822" y="1212"/>
                </a:cxn>
                <a:cxn ang="0">
                  <a:pos x="786" y="1326"/>
                </a:cxn>
                <a:cxn ang="0">
                  <a:pos x="744" y="1434"/>
                </a:cxn>
                <a:cxn ang="0">
                  <a:pos x="654" y="1440"/>
                </a:cxn>
                <a:cxn ang="0">
                  <a:pos x="522" y="1434"/>
                </a:cxn>
                <a:cxn ang="0">
                  <a:pos x="378" y="1452"/>
                </a:cxn>
                <a:cxn ang="0">
                  <a:pos x="348" y="1536"/>
                </a:cxn>
                <a:cxn ang="0">
                  <a:pos x="354" y="1608"/>
                </a:cxn>
                <a:cxn ang="0">
                  <a:pos x="300" y="1643"/>
                </a:cxn>
                <a:cxn ang="0">
                  <a:pos x="236" y="1533"/>
                </a:cxn>
                <a:cxn ang="0">
                  <a:pos x="114" y="1421"/>
                </a:cxn>
                <a:cxn ang="0">
                  <a:pos x="60" y="1286"/>
                </a:cxn>
                <a:cxn ang="0">
                  <a:pos x="0" y="1230"/>
                </a:cxn>
                <a:cxn ang="0">
                  <a:pos x="5" y="981"/>
                </a:cxn>
                <a:cxn ang="0">
                  <a:pos x="30" y="828"/>
                </a:cxn>
                <a:cxn ang="0">
                  <a:pos x="170" y="680"/>
                </a:cxn>
                <a:cxn ang="0">
                  <a:pos x="291" y="671"/>
                </a:cxn>
                <a:cxn ang="0">
                  <a:pos x="366" y="611"/>
                </a:cxn>
                <a:cxn ang="0">
                  <a:pos x="413" y="660"/>
                </a:cxn>
                <a:cxn ang="0">
                  <a:pos x="525" y="596"/>
                </a:cxn>
                <a:cxn ang="0">
                  <a:pos x="750" y="579"/>
                </a:cxn>
                <a:cxn ang="0">
                  <a:pos x="866" y="437"/>
                </a:cxn>
                <a:cxn ang="0">
                  <a:pos x="1052" y="389"/>
                </a:cxn>
                <a:cxn ang="0">
                  <a:pos x="1169" y="317"/>
                </a:cxn>
                <a:cxn ang="0">
                  <a:pos x="1374" y="65"/>
                </a:cxn>
                <a:cxn ang="0">
                  <a:pos x="1502" y="0"/>
                </a:cxn>
                <a:cxn ang="0">
                  <a:pos x="1602" y="38"/>
                </a:cxn>
                <a:cxn ang="0">
                  <a:pos x="1701" y="150"/>
                </a:cxn>
                <a:cxn ang="0">
                  <a:pos x="1733" y="320"/>
                </a:cxn>
                <a:cxn ang="0">
                  <a:pos x="1715" y="446"/>
                </a:cxn>
                <a:cxn ang="0">
                  <a:pos x="1826" y="455"/>
                </a:cxn>
                <a:cxn ang="0">
                  <a:pos x="1853" y="546"/>
                </a:cxn>
                <a:cxn ang="0">
                  <a:pos x="1976" y="545"/>
                </a:cxn>
                <a:cxn ang="0">
                  <a:pos x="2049" y="630"/>
                </a:cxn>
                <a:cxn ang="0">
                  <a:pos x="2052" y="722"/>
                </a:cxn>
                <a:cxn ang="0">
                  <a:pos x="2178" y="768"/>
                </a:cxn>
                <a:cxn ang="0">
                  <a:pos x="2259" y="840"/>
                </a:cxn>
                <a:cxn ang="0">
                  <a:pos x="2267" y="929"/>
                </a:cxn>
                <a:cxn ang="0">
                  <a:pos x="2427" y="1019"/>
                </a:cxn>
                <a:cxn ang="0">
                  <a:pos x="2409" y="1106"/>
                </a:cxn>
              </a:cxnLst>
              <a:rect l="0" t="0" r="r" b="b"/>
              <a:pathLst>
                <a:path w="2427" h="1643">
                  <a:moveTo>
                    <a:pt x="2409" y="1106"/>
                  </a:moveTo>
                  <a:lnTo>
                    <a:pt x="2328" y="1164"/>
                  </a:lnTo>
                  <a:lnTo>
                    <a:pt x="2226" y="1134"/>
                  </a:lnTo>
                  <a:lnTo>
                    <a:pt x="2094" y="1098"/>
                  </a:lnTo>
                  <a:lnTo>
                    <a:pt x="2016" y="1182"/>
                  </a:lnTo>
                  <a:lnTo>
                    <a:pt x="1902" y="1134"/>
                  </a:lnTo>
                  <a:lnTo>
                    <a:pt x="1794" y="1188"/>
                  </a:lnTo>
                  <a:lnTo>
                    <a:pt x="1698" y="1254"/>
                  </a:lnTo>
                  <a:lnTo>
                    <a:pt x="1602" y="1212"/>
                  </a:lnTo>
                  <a:lnTo>
                    <a:pt x="1503" y="1330"/>
                  </a:lnTo>
                  <a:lnTo>
                    <a:pt x="1422" y="1308"/>
                  </a:lnTo>
                  <a:lnTo>
                    <a:pt x="1296" y="1302"/>
                  </a:lnTo>
                  <a:lnTo>
                    <a:pt x="1218" y="1272"/>
                  </a:lnTo>
                  <a:lnTo>
                    <a:pt x="1134" y="1278"/>
                  </a:lnTo>
                  <a:lnTo>
                    <a:pt x="1098" y="1206"/>
                  </a:lnTo>
                  <a:lnTo>
                    <a:pt x="1020" y="1158"/>
                  </a:lnTo>
                  <a:lnTo>
                    <a:pt x="913" y="1149"/>
                  </a:lnTo>
                  <a:lnTo>
                    <a:pt x="822" y="1212"/>
                  </a:lnTo>
                  <a:lnTo>
                    <a:pt x="786" y="1326"/>
                  </a:lnTo>
                  <a:lnTo>
                    <a:pt x="744" y="1434"/>
                  </a:lnTo>
                  <a:lnTo>
                    <a:pt x="654" y="1440"/>
                  </a:lnTo>
                  <a:lnTo>
                    <a:pt x="522" y="1434"/>
                  </a:lnTo>
                  <a:lnTo>
                    <a:pt x="378" y="1452"/>
                  </a:lnTo>
                  <a:lnTo>
                    <a:pt x="348" y="1536"/>
                  </a:lnTo>
                  <a:lnTo>
                    <a:pt x="354" y="1608"/>
                  </a:lnTo>
                  <a:lnTo>
                    <a:pt x="300" y="1643"/>
                  </a:lnTo>
                  <a:lnTo>
                    <a:pt x="236" y="1533"/>
                  </a:lnTo>
                  <a:lnTo>
                    <a:pt x="114" y="1421"/>
                  </a:lnTo>
                  <a:lnTo>
                    <a:pt x="60" y="1286"/>
                  </a:lnTo>
                  <a:lnTo>
                    <a:pt x="0" y="1230"/>
                  </a:lnTo>
                  <a:lnTo>
                    <a:pt x="5" y="981"/>
                  </a:lnTo>
                  <a:lnTo>
                    <a:pt x="30" y="828"/>
                  </a:lnTo>
                  <a:lnTo>
                    <a:pt x="170" y="680"/>
                  </a:lnTo>
                  <a:lnTo>
                    <a:pt x="291" y="671"/>
                  </a:lnTo>
                  <a:lnTo>
                    <a:pt x="366" y="611"/>
                  </a:lnTo>
                  <a:lnTo>
                    <a:pt x="413" y="660"/>
                  </a:lnTo>
                  <a:lnTo>
                    <a:pt x="525" y="596"/>
                  </a:lnTo>
                  <a:lnTo>
                    <a:pt x="750" y="579"/>
                  </a:lnTo>
                  <a:lnTo>
                    <a:pt x="866" y="437"/>
                  </a:lnTo>
                  <a:lnTo>
                    <a:pt x="1052" y="389"/>
                  </a:lnTo>
                  <a:lnTo>
                    <a:pt x="1169" y="317"/>
                  </a:lnTo>
                  <a:lnTo>
                    <a:pt x="1374" y="65"/>
                  </a:lnTo>
                  <a:lnTo>
                    <a:pt x="1502" y="0"/>
                  </a:lnTo>
                  <a:lnTo>
                    <a:pt x="1602" y="38"/>
                  </a:lnTo>
                  <a:lnTo>
                    <a:pt x="1701" y="150"/>
                  </a:lnTo>
                  <a:lnTo>
                    <a:pt x="1733" y="320"/>
                  </a:lnTo>
                  <a:lnTo>
                    <a:pt x="1715" y="446"/>
                  </a:lnTo>
                  <a:lnTo>
                    <a:pt x="1826" y="455"/>
                  </a:lnTo>
                  <a:lnTo>
                    <a:pt x="1853" y="546"/>
                  </a:lnTo>
                  <a:lnTo>
                    <a:pt x="1976" y="545"/>
                  </a:lnTo>
                  <a:lnTo>
                    <a:pt x="2049" y="630"/>
                  </a:lnTo>
                  <a:lnTo>
                    <a:pt x="2052" y="722"/>
                  </a:lnTo>
                  <a:lnTo>
                    <a:pt x="2178" y="768"/>
                  </a:lnTo>
                  <a:lnTo>
                    <a:pt x="2259" y="840"/>
                  </a:lnTo>
                  <a:lnTo>
                    <a:pt x="2267" y="929"/>
                  </a:lnTo>
                  <a:lnTo>
                    <a:pt x="2427" y="1019"/>
                  </a:lnTo>
                  <a:lnTo>
                    <a:pt x="2409" y="1106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118">
              <a:extLst>
                <a:ext uri="{FF2B5EF4-FFF2-40B4-BE49-F238E27FC236}">
                  <a16:creationId xmlns:a16="http://schemas.microsoft.com/office/drawing/2014/main" id="{D626BC8D-3232-478B-A85B-38CCEE5A3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88" y="3563938"/>
              <a:ext cx="531813" cy="606425"/>
            </a:xfrm>
            <a:custGeom>
              <a:avLst/>
              <a:gdLst/>
              <a:ahLst/>
              <a:cxnLst>
                <a:cxn ang="0">
                  <a:pos x="25" y="90"/>
                </a:cxn>
                <a:cxn ang="0">
                  <a:pos x="32" y="198"/>
                </a:cxn>
                <a:cxn ang="0">
                  <a:pos x="144" y="390"/>
                </a:cxn>
                <a:cxn ang="0">
                  <a:pos x="232" y="510"/>
                </a:cxn>
                <a:cxn ang="0">
                  <a:pos x="264" y="622"/>
                </a:cxn>
                <a:cxn ang="0">
                  <a:pos x="280" y="726"/>
                </a:cxn>
                <a:cxn ang="0">
                  <a:pos x="152" y="846"/>
                </a:cxn>
                <a:cxn ang="0">
                  <a:pos x="0" y="1062"/>
                </a:cxn>
                <a:cxn ang="0">
                  <a:pos x="64" y="1158"/>
                </a:cxn>
                <a:cxn ang="0">
                  <a:pos x="184" y="1134"/>
                </a:cxn>
                <a:cxn ang="0">
                  <a:pos x="232" y="1198"/>
                </a:cxn>
                <a:cxn ang="0">
                  <a:pos x="152" y="1262"/>
                </a:cxn>
                <a:cxn ang="0">
                  <a:pos x="72" y="1254"/>
                </a:cxn>
                <a:cxn ang="0">
                  <a:pos x="2" y="1305"/>
                </a:cxn>
                <a:cxn ang="0">
                  <a:pos x="56" y="1382"/>
                </a:cxn>
                <a:cxn ang="0">
                  <a:pos x="168" y="1462"/>
                </a:cxn>
                <a:cxn ang="0">
                  <a:pos x="416" y="1566"/>
                </a:cxn>
                <a:cxn ang="0">
                  <a:pos x="616" y="1726"/>
                </a:cxn>
                <a:cxn ang="0">
                  <a:pos x="752" y="1758"/>
                </a:cxn>
                <a:cxn ang="0">
                  <a:pos x="904" y="1878"/>
                </a:cxn>
                <a:cxn ang="0">
                  <a:pos x="928" y="2006"/>
                </a:cxn>
                <a:cxn ang="0">
                  <a:pos x="1088" y="2126"/>
                </a:cxn>
                <a:cxn ang="0">
                  <a:pos x="1216" y="2238"/>
                </a:cxn>
                <a:cxn ang="0">
                  <a:pos x="1368" y="2174"/>
                </a:cxn>
                <a:cxn ang="0">
                  <a:pos x="1416" y="2006"/>
                </a:cxn>
                <a:cxn ang="0">
                  <a:pos x="1480" y="1894"/>
                </a:cxn>
                <a:cxn ang="0">
                  <a:pos x="1504" y="1798"/>
                </a:cxn>
                <a:cxn ang="0">
                  <a:pos x="1624" y="1750"/>
                </a:cxn>
                <a:cxn ang="0">
                  <a:pos x="1712" y="1630"/>
                </a:cxn>
                <a:cxn ang="0">
                  <a:pos x="1848" y="1530"/>
                </a:cxn>
                <a:cxn ang="0">
                  <a:pos x="1695" y="1366"/>
                </a:cxn>
                <a:cxn ang="0">
                  <a:pos x="1678" y="453"/>
                </a:cxn>
                <a:cxn ang="0">
                  <a:pos x="1924" y="138"/>
                </a:cxn>
                <a:cxn ang="0">
                  <a:pos x="1710" y="138"/>
                </a:cxn>
                <a:cxn ang="0">
                  <a:pos x="1626" y="55"/>
                </a:cxn>
                <a:cxn ang="0">
                  <a:pos x="1441" y="168"/>
                </a:cxn>
                <a:cxn ang="0">
                  <a:pos x="1366" y="271"/>
                </a:cxn>
                <a:cxn ang="0">
                  <a:pos x="1201" y="226"/>
                </a:cxn>
                <a:cxn ang="0">
                  <a:pos x="1041" y="226"/>
                </a:cxn>
                <a:cxn ang="0">
                  <a:pos x="871" y="138"/>
                </a:cxn>
                <a:cxn ang="0">
                  <a:pos x="718" y="31"/>
                </a:cxn>
                <a:cxn ang="0">
                  <a:pos x="550" y="24"/>
                </a:cxn>
                <a:cxn ang="0">
                  <a:pos x="430" y="0"/>
                </a:cxn>
                <a:cxn ang="0">
                  <a:pos x="90" y="9"/>
                </a:cxn>
                <a:cxn ang="0">
                  <a:pos x="25" y="90"/>
                </a:cxn>
              </a:cxnLst>
              <a:rect l="0" t="0" r="r" b="b"/>
              <a:pathLst>
                <a:path w="1924" h="2238">
                  <a:moveTo>
                    <a:pt x="25" y="90"/>
                  </a:moveTo>
                  <a:lnTo>
                    <a:pt x="32" y="198"/>
                  </a:lnTo>
                  <a:lnTo>
                    <a:pt x="144" y="390"/>
                  </a:lnTo>
                  <a:lnTo>
                    <a:pt x="232" y="510"/>
                  </a:lnTo>
                  <a:lnTo>
                    <a:pt x="264" y="622"/>
                  </a:lnTo>
                  <a:lnTo>
                    <a:pt x="280" y="726"/>
                  </a:lnTo>
                  <a:lnTo>
                    <a:pt x="152" y="846"/>
                  </a:lnTo>
                  <a:lnTo>
                    <a:pt x="0" y="1062"/>
                  </a:lnTo>
                  <a:lnTo>
                    <a:pt x="64" y="1158"/>
                  </a:lnTo>
                  <a:lnTo>
                    <a:pt x="184" y="1134"/>
                  </a:lnTo>
                  <a:lnTo>
                    <a:pt x="232" y="1198"/>
                  </a:lnTo>
                  <a:lnTo>
                    <a:pt x="152" y="1262"/>
                  </a:lnTo>
                  <a:lnTo>
                    <a:pt x="72" y="1254"/>
                  </a:lnTo>
                  <a:lnTo>
                    <a:pt x="2" y="1305"/>
                  </a:lnTo>
                  <a:lnTo>
                    <a:pt x="56" y="1382"/>
                  </a:lnTo>
                  <a:lnTo>
                    <a:pt x="168" y="1462"/>
                  </a:lnTo>
                  <a:lnTo>
                    <a:pt x="416" y="1566"/>
                  </a:lnTo>
                  <a:lnTo>
                    <a:pt x="616" y="1726"/>
                  </a:lnTo>
                  <a:lnTo>
                    <a:pt x="752" y="1758"/>
                  </a:lnTo>
                  <a:lnTo>
                    <a:pt x="904" y="1878"/>
                  </a:lnTo>
                  <a:lnTo>
                    <a:pt x="928" y="2006"/>
                  </a:lnTo>
                  <a:lnTo>
                    <a:pt x="1088" y="2126"/>
                  </a:lnTo>
                  <a:lnTo>
                    <a:pt x="1216" y="2238"/>
                  </a:lnTo>
                  <a:lnTo>
                    <a:pt x="1368" y="2174"/>
                  </a:lnTo>
                  <a:lnTo>
                    <a:pt x="1416" y="2006"/>
                  </a:lnTo>
                  <a:lnTo>
                    <a:pt x="1480" y="1894"/>
                  </a:lnTo>
                  <a:lnTo>
                    <a:pt x="1504" y="1798"/>
                  </a:lnTo>
                  <a:lnTo>
                    <a:pt x="1624" y="1750"/>
                  </a:lnTo>
                  <a:lnTo>
                    <a:pt x="1712" y="1630"/>
                  </a:lnTo>
                  <a:lnTo>
                    <a:pt x="1848" y="1530"/>
                  </a:lnTo>
                  <a:lnTo>
                    <a:pt x="1695" y="1366"/>
                  </a:lnTo>
                  <a:lnTo>
                    <a:pt x="1678" y="453"/>
                  </a:lnTo>
                  <a:lnTo>
                    <a:pt x="1924" y="138"/>
                  </a:lnTo>
                  <a:lnTo>
                    <a:pt x="1710" y="138"/>
                  </a:lnTo>
                  <a:lnTo>
                    <a:pt x="1626" y="55"/>
                  </a:lnTo>
                  <a:lnTo>
                    <a:pt x="1441" y="168"/>
                  </a:lnTo>
                  <a:lnTo>
                    <a:pt x="1366" y="271"/>
                  </a:lnTo>
                  <a:lnTo>
                    <a:pt x="1201" y="226"/>
                  </a:lnTo>
                  <a:lnTo>
                    <a:pt x="1041" y="226"/>
                  </a:lnTo>
                  <a:lnTo>
                    <a:pt x="871" y="138"/>
                  </a:lnTo>
                  <a:lnTo>
                    <a:pt x="718" y="31"/>
                  </a:lnTo>
                  <a:lnTo>
                    <a:pt x="550" y="24"/>
                  </a:lnTo>
                  <a:lnTo>
                    <a:pt x="430" y="0"/>
                  </a:lnTo>
                  <a:lnTo>
                    <a:pt x="90" y="9"/>
                  </a:lnTo>
                  <a:lnTo>
                    <a:pt x="25" y="90"/>
                  </a:lnTo>
                  <a:close/>
                </a:path>
              </a:pathLst>
            </a:custGeom>
            <a:solidFill>
              <a:schemeClr val="bg2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119">
              <a:extLst>
                <a:ext uri="{FF2B5EF4-FFF2-40B4-BE49-F238E27FC236}">
                  <a16:creationId xmlns:a16="http://schemas.microsoft.com/office/drawing/2014/main" id="{0A416823-A423-4FB6-9976-EAE3752C5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5" y="3589338"/>
              <a:ext cx="381000" cy="368300"/>
            </a:xfrm>
            <a:custGeom>
              <a:avLst/>
              <a:gdLst/>
              <a:ahLst/>
              <a:cxnLst>
                <a:cxn ang="0">
                  <a:pos x="1143" y="106"/>
                </a:cxn>
                <a:cxn ang="0">
                  <a:pos x="1134" y="0"/>
                </a:cxn>
                <a:cxn ang="0">
                  <a:pos x="1069" y="84"/>
                </a:cxn>
                <a:cxn ang="0">
                  <a:pos x="640" y="157"/>
                </a:cxn>
                <a:cxn ang="0">
                  <a:pos x="454" y="105"/>
                </a:cxn>
                <a:cxn ang="0">
                  <a:pos x="328" y="171"/>
                </a:cxn>
                <a:cxn ang="0">
                  <a:pos x="352" y="289"/>
                </a:cxn>
                <a:cxn ang="0">
                  <a:pos x="346" y="406"/>
                </a:cxn>
                <a:cxn ang="0">
                  <a:pos x="405" y="472"/>
                </a:cxn>
                <a:cxn ang="0">
                  <a:pos x="436" y="546"/>
                </a:cxn>
                <a:cxn ang="0">
                  <a:pos x="292" y="703"/>
                </a:cxn>
                <a:cxn ang="0">
                  <a:pos x="76" y="868"/>
                </a:cxn>
                <a:cxn ang="0">
                  <a:pos x="66" y="1014"/>
                </a:cxn>
                <a:cxn ang="0">
                  <a:pos x="30" y="1141"/>
                </a:cxn>
                <a:cxn ang="0">
                  <a:pos x="0" y="1281"/>
                </a:cxn>
                <a:cxn ang="0">
                  <a:pos x="66" y="1326"/>
                </a:cxn>
                <a:cxn ang="0">
                  <a:pos x="130" y="1363"/>
                </a:cxn>
                <a:cxn ang="0">
                  <a:pos x="202" y="1333"/>
                </a:cxn>
                <a:cxn ang="0">
                  <a:pos x="256" y="1285"/>
                </a:cxn>
                <a:cxn ang="0">
                  <a:pos x="364" y="1279"/>
                </a:cxn>
                <a:cxn ang="0">
                  <a:pos x="472" y="1327"/>
                </a:cxn>
                <a:cxn ang="0">
                  <a:pos x="562" y="1303"/>
                </a:cxn>
                <a:cxn ang="0">
                  <a:pos x="616" y="1267"/>
                </a:cxn>
                <a:cxn ang="0">
                  <a:pos x="592" y="1219"/>
                </a:cxn>
                <a:cxn ang="0">
                  <a:pos x="598" y="1141"/>
                </a:cxn>
                <a:cxn ang="0">
                  <a:pos x="628" y="1081"/>
                </a:cxn>
                <a:cxn ang="0">
                  <a:pos x="688" y="1027"/>
                </a:cxn>
                <a:cxn ang="0">
                  <a:pos x="790" y="997"/>
                </a:cxn>
                <a:cxn ang="0">
                  <a:pos x="880" y="985"/>
                </a:cxn>
                <a:cxn ang="0">
                  <a:pos x="982" y="943"/>
                </a:cxn>
                <a:cxn ang="0">
                  <a:pos x="1048" y="991"/>
                </a:cxn>
                <a:cxn ang="0">
                  <a:pos x="1113" y="967"/>
                </a:cxn>
                <a:cxn ang="0">
                  <a:pos x="1261" y="753"/>
                </a:cxn>
                <a:cxn ang="0">
                  <a:pos x="1390" y="634"/>
                </a:cxn>
                <a:cxn ang="0">
                  <a:pos x="1377" y="541"/>
                </a:cxn>
                <a:cxn ang="0">
                  <a:pos x="1342" y="417"/>
                </a:cxn>
                <a:cxn ang="0">
                  <a:pos x="1257" y="301"/>
                </a:cxn>
                <a:cxn ang="0">
                  <a:pos x="1143" y="106"/>
                </a:cxn>
              </a:cxnLst>
              <a:rect l="0" t="0" r="r" b="b"/>
              <a:pathLst>
                <a:path w="1390" h="1363">
                  <a:moveTo>
                    <a:pt x="1143" y="106"/>
                  </a:moveTo>
                  <a:lnTo>
                    <a:pt x="1134" y="0"/>
                  </a:lnTo>
                  <a:lnTo>
                    <a:pt x="1069" y="84"/>
                  </a:lnTo>
                  <a:lnTo>
                    <a:pt x="640" y="157"/>
                  </a:lnTo>
                  <a:lnTo>
                    <a:pt x="454" y="105"/>
                  </a:lnTo>
                  <a:lnTo>
                    <a:pt x="328" y="171"/>
                  </a:lnTo>
                  <a:lnTo>
                    <a:pt x="352" y="289"/>
                  </a:lnTo>
                  <a:lnTo>
                    <a:pt x="346" y="406"/>
                  </a:lnTo>
                  <a:lnTo>
                    <a:pt x="405" y="472"/>
                  </a:lnTo>
                  <a:lnTo>
                    <a:pt x="436" y="546"/>
                  </a:lnTo>
                  <a:lnTo>
                    <a:pt x="292" y="703"/>
                  </a:lnTo>
                  <a:lnTo>
                    <a:pt x="76" y="868"/>
                  </a:lnTo>
                  <a:lnTo>
                    <a:pt x="66" y="1014"/>
                  </a:lnTo>
                  <a:lnTo>
                    <a:pt x="30" y="1141"/>
                  </a:lnTo>
                  <a:lnTo>
                    <a:pt x="0" y="1281"/>
                  </a:lnTo>
                  <a:lnTo>
                    <a:pt x="66" y="1326"/>
                  </a:lnTo>
                  <a:lnTo>
                    <a:pt x="130" y="1363"/>
                  </a:lnTo>
                  <a:lnTo>
                    <a:pt x="202" y="1333"/>
                  </a:lnTo>
                  <a:lnTo>
                    <a:pt x="256" y="1285"/>
                  </a:lnTo>
                  <a:lnTo>
                    <a:pt x="364" y="1279"/>
                  </a:lnTo>
                  <a:lnTo>
                    <a:pt x="472" y="1327"/>
                  </a:lnTo>
                  <a:lnTo>
                    <a:pt x="562" y="1303"/>
                  </a:lnTo>
                  <a:lnTo>
                    <a:pt x="616" y="1267"/>
                  </a:lnTo>
                  <a:lnTo>
                    <a:pt x="592" y="1219"/>
                  </a:lnTo>
                  <a:lnTo>
                    <a:pt x="598" y="1141"/>
                  </a:lnTo>
                  <a:lnTo>
                    <a:pt x="628" y="1081"/>
                  </a:lnTo>
                  <a:lnTo>
                    <a:pt x="688" y="1027"/>
                  </a:lnTo>
                  <a:lnTo>
                    <a:pt x="790" y="997"/>
                  </a:lnTo>
                  <a:lnTo>
                    <a:pt x="880" y="985"/>
                  </a:lnTo>
                  <a:lnTo>
                    <a:pt x="982" y="943"/>
                  </a:lnTo>
                  <a:lnTo>
                    <a:pt x="1048" y="991"/>
                  </a:lnTo>
                  <a:lnTo>
                    <a:pt x="1113" y="967"/>
                  </a:lnTo>
                  <a:lnTo>
                    <a:pt x="1261" y="753"/>
                  </a:lnTo>
                  <a:lnTo>
                    <a:pt x="1390" y="634"/>
                  </a:lnTo>
                  <a:lnTo>
                    <a:pt x="1377" y="541"/>
                  </a:lnTo>
                  <a:lnTo>
                    <a:pt x="1342" y="417"/>
                  </a:lnTo>
                  <a:lnTo>
                    <a:pt x="1257" y="301"/>
                  </a:lnTo>
                  <a:lnTo>
                    <a:pt x="1143" y="106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120">
              <a:extLst>
                <a:ext uri="{FF2B5EF4-FFF2-40B4-BE49-F238E27FC236}">
                  <a16:creationId xmlns:a16="http://schemas.microsoft.com/office/drawing/2014/main" id="{A961C701-7262-4BD8-8F9D-2ABFE6ABF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3949700"/>
              <a:ext cx="123825" cy="100013"/>
            </a:xfrm>
            <a:custGeom>
              <a:avLst/>
              <a:gdLst/>
              <a:ahLst/>
              <a:cxnLst>
                <a:cxn ang="0">
                  <a:pos x="390" y="283"/>
                </a:cxn>
                <a:cxn ang="0">
                  <a:pos x="280" y="297"/>
                </a:cxn>
                <a:cxn ang="0">
                  <a:pos x="241" y="355"/>
                </a:cxn>
                <a:cxn ang="0">
                  <a:pos x="150" y="369"/>
                </a:cxn>
                <a:cxn ang="0">
                  <a:pos x="78" y="355"/>
                </a:cxn>
                <a:cxn ang="0">
                  <a:pos x="0" y="340"/>
                </a:cxn>
                <a:cxn ang="0">
                  <a:pos x="21" y="264"/>
                </a:cxn>
                <a:cxn ang="0">
                  <a:pos x="72" y="114"/>
                </a:cxn>
                <a:cxn ang="0">
                  <a:pos x="168" y="0"/>
                </a:cxn>
                <a:cxn ang="0">
                  <a:pos x="236" y="37"/>
                </a:cxn>
                <a:cxn ang="0">
                  <a:pos x="305" y="7"/>
                </a:cxn>
                <a:cxn ang="0">
                  <a:pos x="371" y="9"/>
                </a:cxn>
                <a:cxn ang="0">
                  <a:pos x="414" y="57"/>
                </a:cxn>
                <a:cxn ang="0">
                  <a:pos x="452" y="139"/>
                </a:cxn>
                <a:cxn ang="0">
                  <a:pos x="438" y="240"/>
                </a:cxn>
                <a:cxn ang="0">
                  <a:pos x="390" y="283"/>
                </a:cxn>
              </a:cxnLst>
              <a:rect l="0" t="0" r="r" b="b"/>
              <a:pathLst>
                <a:path w="452" h="369">
                  <a:moveTo>
                    <a:pt x="390" y="283"/>
                  </a:moveTo>
                  <a:lnTo>
                    <a:pt x="280" y="297"/>
                  </a:lnTo>
                  <a:lnTo>
                    <a:pt x="241" y="355"/>
                  </a:lnTo>
                  <a:lnTo>
                    <a:pt x="150" y="369"/>
                  </a:lnTo>
                  <a:lnTo>
                    <a:pt x="78" y="355"/>
                  </a:lnTo>
                  <a:lnTo>
                    <a:pt x="0" y="340"/>
                  </a:lnTo>
                  <a:lnTo>
                    <a:pt x="21" y="264"/>
                  </a:lnTo>
                  <a:lnTo>
                    <a:pt x="72" y="114"/>
                  </a:lnTo>
                  <a:lnTo>
                    <a:pt x="168" y="0"/>
                  </a:lnTo>
                  <a:lnTo>
                    <a:pt x="236" y="37"/>
                  </a:lnTo>
                  <a:lnTo>
                    <a:pt x="305" y="7"/>
                  </a:lnTo>
                  <a:lnTo>
                    <a:pt x="371" y="9"/>
                  </a:lnTo>
                  <a:lnTo>
                    <a:pt x="414" y="57"/>
                  </a:lnTo>
                  <a:lnTo>
                    <a:pt x="452" y="139"/>
                  </a:lnTo>
                  <a:lnTo>
                    <a:pt x="438" y="240"/>
                  </a:lnTo>
                  <a:lnTo>
                    <a:pt x="390" y="283"/>
                  </a:lnTo>
                  <a:close/>
                </a:path>
              </a:pathLst>
            </a:custGeom>
            <a:solidFill>
              <a:schemeClr val="tx2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121">
              <a:extLst>
                <a:ext uri="{FF2B5EF4-FFF2-40B4-BE49-F238E27FC236}">
                  <a16:creationId xmlns:a16="http://schemas.microsoft.com/office/drawing/2014/main" id="{F8C947F1-72D7-468C-B19F-9CC6D3532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4025900"/>
              <a:ext cx="123825" cy="131763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360" y="40"/>
                </a:cxn>
                <a:cxn ang="0">
                  <a:pos x="338" y="78"/>
                </a:cxn>
                <a:cxn ang="0">
                  <a:pos x="338" y="123"/>
                </a:cxn>
                <a:cxn ang="0">
                  <a:pos x="384" y="123"/>
                </a:cxn>
                <a:cxn ang="0">
                  <a:pos x="429" y="123"/>
                </a:cxn>
                <a:cxn ang="0">
                  <a:pos x="452" y="176"/>
                </a:cxn>
                <a:cxn ang="0">
                  <a:pos x="416" y="224"/>
                </a:cxn>
                <a:cxn ang="0">
                  <a:pos x="356" y="252"/>
                </a:cxn>
                <a:cxn ang="0">
                  <a:pos x="312" y="328"/>
                </a:cxn>
                <a:cxn ang="0">
                  <a:pos x="288" y="400"/>
                </a:cxn>
                <a:cxn ang="0">
                  <a:pos x="248" y="444"/>
                </a:cxn>
                <a:cxn ang="0">
                  <a:pos x="202" y="486"/>
                </a:cxn>
                <a:cxn ang="0">
                  <a:pos x="148" y="436"/>
                </a:cxn>
                <a:cxn ang="0">
                  <a:pos x="111" y="350"/>
                </a:cxn>
                <a:cxn ang="0">
                  <a:pos x="111" y="305"/>
                </a:cxn>
                <a:cxn ang="0">
                  <a:pos x="111" y="259"/>
                </a:cxn>
                <a:cxn ang="0">
                  <a:pos x="66" y="259"/>
                </a:cxn>
                <a:cxn ang="0">
                  <a:pos x="72" y="208"/>
                </a:cxn>
                <a:cxn ang="0">
                  <a:pos x="60" y="136"/>
                </a:cxn>
                <a:cxn ang="0">
                  <a:pos x="0" y="57"/>
                </a:cxn>
                <a:cxn ang="0">
                  <a:pos x="148" y="86"/>
                </a:cxn>
                <a:cxn ang="0">
                  <a:pos x="241" y="71"/>
                </a:cxn>
                <a:cxn ang="0">
                  <a:pos x="277" y="14"/>
                </a:cxn>
                <a:cxn ang="0">
                  <a:pos x="388" y="0"/>
                </a:cxn>
              </a:cxnLst>
              <a:rect l="0" t="0" r="r" b="b"/>
              <a:pathLst>
                <a:path w="452" h="486">
                  <a:moveTo>
                    <a:pt x="388" y="0"/>
                  </a:moveTo>
                  <a:lnTo>
                    <a:pt x="360" y="40"/>
                  </a:lnTo>
                  <a:lnTo>
                    <a:pt x="338" y="78"/>
                  </a:lnTo>
                  <a:lnTo>
                    <a:pt x="338" y="123"/>
                  </a:lnTo>
                  <a:lnTo>
                    <a:pt x="384" y="123"/>
                  </a:lnTo>
                  <a:lnTo>
                    <a:pt x="429" y="123"/>
                  </a:lnTo>
                  <a:lnTo>
                    <a:pt x="452" y="176"/>
                  </a:lnTo>
                  <a:lnTo>
                    <a:pt x="416" y="224"/>
                  </a:lnTo>
                  <a:lnTo>
                    <a:pt x="356" y="252"/>
                  </a:lnTo>
                  <a:lnTo>
                    <a:pt x="312" y="328"/>
                  </a:lnTo>
                  <a:lnTo>
                    <a:pt x="288" y="400"/>
                  </a:lnTo>
                  <a:lnTo>
                    <a:pt x="248" y="444"/>
                  </a:lnTo>
                  <a:lnTo>
                    <a:pt x="202" y="486"/>
                  </a:lnTo>
                  <a:lnTo>
                    <a:pt x="148" y="436"/>
                  </a:lnTo>
                  <a:lnTo>
                    <a:pt x="111" y="350"/>
                  </a:lnTo>
                  <a:lnTo>
                    <a:pt x="111" y="305"/>
                  </a:lnTo>
                  <a:lnTo>
                    <a:pt x="111" y="259"/>
                  </a:lnTo>
                  <a:lnTo>
                    <a:pt x="66" y="259"/>
                  </a:lnTo>
                  <a:lnTo>
                    <a:pt x="72" y="208"/>
                  </a:lnTo>
                  <a:lnTo>
                    <a:pt x="60" y="136"/>
                  </a:lnTo>
                  <a:lnTo>
                    <a:pt x="0" y="57"/>
                  </a:lnTo>
                  <a:lnTo>
                    <a:pt x="148" y="86"/>
                  </a:lnTo>
                  <a:lnTo>
                    <a:pt x="241" y="71"/>
                  </a:lnTo>
                  <a:lnTo>
                    <a:pt x="277" y="14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tx2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22">
              <a:extLst>
                <a:ext uri="{FF2B5EF4-FFF2-40B4-BE49-F238E27FC236}">
                  <a16:creationId xmlns:a16="http://schemas.microsoft.com/office/drawing/2014/main" id="{FCDDBB4F-0258-4DE2-8DCE-10BCDC9EB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4" y="3916364"/>
              <a:ext cx="795338" cy="733426"/>
            </a:xfrm>
            <a:custGeom>
              <a:avLst/>
              <a:gdLst/>
              <a:ahLst/>
              <a:cxnLst>
                <a:cxn ang="0">
                  <a:pos x="1032" y="90"/>
                </a:cxn>
                <a:cxn ang="0">
                  <a:pos x="942" y="210"/>
                </a:cxn>
                <a:cxn ang="0">
                  <a:pos x="1038" y="294"/>
                </a:cxn>
                <a:cxn ang="0">
                  <a:pos x="936" y="408"/>
                </a:cxn>
                <a:cxn ang="0">
                  <a:pos x="822" y="402"/>
                </a:cxn>
                <a:cxn ang="0">
                  <a:pos x="786" y="510"/>
                </a:cxn>
                <a:cxn ang="0">
                  <a:pos x="768" y="384"/>
                </a:cxn>
                <a:cxn ang="0">
                  <a:pos x="606" y="336"/>
                </a:cxn>
                <a:cxn ang="0">
                  <a:pos x="540" y="438"/>
                </a:cxn>
                <a:cxn ang="0">
                  <a:pos x="516" y="366"/>
                </a:cxn>
                <a:cxn ang="0">
                  <a:pos x="486" y="210"/>
                </a:cxn>
                <a:cxn ang="0">
                  <a:pos x="495" y="36"/>
                </a:cxn>
                <a:cxn ang="0">
                  <a:pos x="294" y="11"/>
                </a:cxn>
                <a:cxn ang="0">
                  <a:pos x="134" y="66"/>
                </a:cxn>
                <a:cxn ang="0">
                  <a:pos x="239" y="113"/>
                </a:cxn>
                <a:cxn ang="0">
                  <a:pos x="263" y="300"/>
                </a:cxn>
                <a:cxn ang="0">
                  <a:pos x="164" y="419"/>
                </a:cxn>
                <a:cxn ang="0">
                  <a:pos x="257" y="464"/>
                </a:cxn>
                <a:cxn ang="0">
                  <a:pos x="243" y="566"/>
                </a:cxn>
                <a:cxn ang="0">
                  <a:pos x="141" y="671"/>
                </a:cxn>
                <a:cxn ang="0">
                  <a:pos x="77" y="786"/>
                </a:cxn>
                <a:cxn ang="0">
                  <a:pos x="18" y="870"/>
                </a:cxn>
                <a:cxn ang="0">
                  <a:pos x="18" y="1014"/>
                </a:cxn>
                <a:cxn ang="0">
                  <a:pos x="72" y="1200"/>
                </a:cxn>
                <a:cxn ang="0">
                  <a:pos x="12" y="1296"/>
                </a:cxn>
                <a:cxn ang="0">
                  <a:pos x="102" y="1332"/>
                </a:cxn>
                <a:cxn ang="0">
                  <a:pos x="210" y="1470"/>
                </a:cxn>
                <a:cxn ang="0">
                  <a:pos x="264" y="1680"/>
                </a:cxn>
                <a:cxn ang="0">
                  <a:pos x="366" y="1884"/>
                </a:cxn>
                <a:cxn ang="0">
                  <a:pos x="510" y="1962"/>
                </a:cxn>
                <a:cxn ang="0">
                  <a:pos x="714" y="2052"/>
                </a:cxn>
                <a:cxn ang="0">
                  <a:pos x="876" y="2100"/>
                </a:cxn>
                <a:cxn ang="0">
                  <a:pos x="1032" y="2070"/>
                </a:cxn>
                <a:cxn ang="0">
                  <a:pos x="1158" y="2184"/>
                </a:cxn>
                <a:cxn ang="0">
                  <a:pos x="1170" y="2406"/>
                </a:cxn>
                <a:cxn ang="0">
                  <a:pos x="1212" y="2520"/>
                </a:cxn>
                <a:cxn ang="0">
                  <a:pos x="1236" y="2622"/>
                </a:cxn>
                <a:cxn ang="0">
                  <a:pos x="1404" y="2574"/>
                </a:cxn>
                <a:cxn ang="0">
                  <a:pos x="1548" y="2640"/>
                </a:cxn>
                <a:cxn ang="0">
                  <a:pos x="1812" y="2646"/>
                </a:cxn>
                <a:cxn ang="0">
                  <a:pos x="1914" y="2550"/>
                </a:cxn>
                <a:cxn ang="0">
                  <a:pos x="2064" y="2562"/>
                </a:cxn>
                <a:cxn ang="0">
                  <a:pos x="2316" y="2478"/>
                </a:cxn>
                <a:cxn ang="0">
                  <a:pos x="2556" y="2346"/>
                </a:cxn>
                <a:cxn ang="0">
                  <a:pos x="2382" y="2208"/>
                </a:cxn>
                <a:cxn ang="0">
                  <a:pos x="2340" y="1992"/>
                </a:cxn>
                <a:cxn ang="0">
                  <a:pos x="2286" y="1746"/>
                </a:cxn>
                <a:cxn ang="0">
                  <a:pos x="2328" y="1560"/>
                </a:cxn>
                <a:cxn ang="0">
                  <a:pos x="2334" y="1404"/>
                </a:cxn>
                <a:cxn ang="0">
                  <a:pos x="2190" y="1320"/>
                </a:cxn>
                <a:cxn ang="0">
                  <a:pos x="2226" y="1140"/>
                </a:cxn>
                <a:cxn ang="0">
                  <a:pos x="2255" y="879"/>
                </a:cxn>
                <a:cxn ang="0">
                  <a:pos x="1968" y="645"/>
                </a:cxn>
                <a:cxn ang="0">
                  <a:pos x="1791" y="398"/>
                </a:cxn>
                <a:cxn ang="0">
                  <a:pos x="1458" y="207"/>
                </a:cxn>
                <a:cxn ang="0">
                  <a:pos x="1098" y="24"/>
                </a:cxn>
              </a:cxnLst>
              <a:rect l="0" t="0" r="r" b="b"/>
              <a:pathLst>
                <a:path w="2556" h="2646">
                  <a:moveTo>
                    <a:pt x="1098" y="24"/>
                  </a:moveTo>
                  <a:lnTo>
                    <a:pt x="1032" y="90"/>
                  </a:lnTo>
                  <a:lnTo>
                    <a:pt x="978" y="139"/>
                  </a:lnTo>
                  <a:lnTo>
                    <a:pt x="942" y="210"/>
                  </a:lnTo>
                  <a:lnTo>
                    <a:pt x="948" y="282"/>
                  </a:lnTo>
                  <a:lnTo>
                    <a:pt x="1038" y="294"/>
                  </a:lnTo>
                  <a:lnTo>
                    <a:pt x="990" y="354"/>
                  </a:lnTo>
                  <a:lnTo>
                    <a:pt x="936" y="408"/>
                  </a:lnTo>
                  <a:lnTo>
                    <a:pt x="852" y="396"/>
                  </a:lnTo>
                  <a:lnTo>
                    <a:pt x="822" y="402"/>
                  </a:lnTo>
                  <a:lnTo>
                    <a:pt x="828" y="450"/>
                  </a:lnTo>
                  <a:lnTo>
                    <a:pt x="786" y="510"/>
                  </a:lnTo>
                  <a:lnTo>
                    <a:pt x="720" y="474"/>
                  </a:lnTo>
                  <a:lnTo>
                    <a:pt x="768" y="384"/>
                  </a:lnTo>
                  <a:lnTo>
                    <a:pt x="678" y="390"/>
                  </a:lnTo>
                  <a:lnTo>
                    <a:pt x="606" y="336"/>
                  </a:lnTo>
                  <a:lnTo>
                    <a:pt x="595" y="407"/>
                  </a:lnTo>
                  <a:lnTo>
                    <a:pt x="540" y="438"/>
                  </a:lnTo>
                  <a:lnTo>
                    <a:pt x="510" y="426"/>
                  </a:lnTo>
                  <a:lnTo>
                    <a:pt x="516" y="366"/>
                  </a:lnTo>
                  <a:lnTo>
                    <a:pt x="480" y="294"/>
                  </a:lnTo>
                  <a:lnTo>
                    <a:pt x="486" y="210"/>
                  </a:lnTo>
                  <a:lnTo>
                    <a:pt x="545" y="0"/>
                  </a:lnTo>
                  <a:lnTo>
                    <a:pt x="495" y="36"/>
                  </a:lnTo>
                  <a:lnTo>
                    <a:pt x="402" y="59"/>
                  </a:lnTo>
                  <a:lnTo>
                    <a:pt x="294" y="11"/>
                  </a:lnTo>
                  <a:lnTo>
                    <a:pt x="186" y="18"/>
                  </a:lnTo>
                  <a:lnTo>
                    <a:pt x="134" y="66"/>
                  </a:lnTo>
                  <a:lnTo>
                    <a:pt x="200" y="69"/>
                  </a:lnTo>
                  <a:lnTo>
                    <a:pt x="239" y="113"/>
                  </a:lnTo>
                  <a:lnTo>
                    <a:pt x="278" y="200"/>
                  </a:lnTo>
                  <a:lnTo>
                    <a:pt x="263" y="300"/>
                  </a:lnTo>
                  <a:lnTo>
                    <a:pt x="215" y="342"/>
                  </a:lnTo>
                  <a:lnTo>
                    <a:pt x="164" y="419"/>
                  </a:lnTo>
                  <a:lnTo>
                    <a:pt x="167" y="464"/>
                  </a:lnTo>
                  <a:lnTo>
                    <a:pt x="257" y="464"/>
                  </a:lnTo>
                  <a:lnTo>
                    <a:pt x="281" y="518"/>
                  </a:lnTo>
                  <a:lnTo>
                    <a:pt x="243" y="566"/>
                  </a:lnTo>
                  <a:lnTo>
                    <a:pt x="182" y="594"/>
                  </a:lnTo>
                  <a:lnTo>
                    <a:pt x="141" y="671"/>
                  </a:lnTo>
                  <a:lnTo>
                    <a:pt x="117" y="740"/>
                  </a:lnTo>
                  <a:lnTo>
                    <a:pt x="77" y="786"/>
                  </a:lnTo>
                  <a:lnTo>
                    <a:pt x="29" y="827"/>
                  </a:lnTo>
                  <a:lnTo>
                    <a:pt x="18" y="870"/>
                  </a:lnTo>
                  <a:lnTo>
                    <a:pt x="6" y="936"/>
                  </a:lnTo>
                  <a:lnTo>
                    <a:pt x="18" y="1014"/>
                  </a:lnTo>
                  <a:lnTo>
                    <a:pt x="48" y="1122"/>
                  </a:lnTo>
                  <a:lnTo>
                    <a:pt x="72" y="1200"/>
                  </a:lnTo>
                  <a:lnTo>
                    <a:pt x="0" y="1218"/>
                  </a:lnTo>
                  <a:lnTo>
                    <a:pt x="12" y="1296"/>
                  </a:lnTo>
                  <a:lnTo>
                    <a:pt x="48" y="1338"/>
                  </a:lnTo>
                  <a:lnTo>
                    <a:pt x="102" y="1332"/>
                  </a:lnTo>
                  <a:lnTo>
                    <a:pt x="180" y="1380"/>
                  </a:lnTo>
                  <a:lnTo>
                    <a:pt x="210" y="1470"/>
                  </a:lnTo>
                  <a:lnTo>
                    <a:pt x="222" y="1560"/>
                  </a:lnTo>
                  <a:lnTo>
                    <a:pt x="264" y="1680"/>
                  </a:lnTo>
                  <a:lnTo>
                    <a:pt x="330" y="1782"/>
                  </a:lnTo>
                  <a:lnTo>
                    <a:pt x="366" y="1884"/>
                  </a:lnTo>
                  <a:lnTo>
                    <a:pt x="438" y="1896"/>
                  </a:lnTo>
                  <a:lnTo>
                    <a:pt x="510" y="1962"/>
                  </a:lnTo>
                  <a:lnTo>
                    <a:pt x="612" y="1986"/>
                  </a:lnTo>
                  <a:lnTo>
                    <a:pt x="714" y="2052"/>
                  </a:lnTo>
                  <a:lnTo>
                    <a:pt x="810" y="2088"/>
                  </a:lnTo>
                  <a:lnTo>
                    <a:pt x="876" y="2100"/>
                  </a:lnTo>
                  <a:lnTo>
                    <a:pt x="972" y="2124"/>
                  </a:lnTo>
                  <a:lnTo>
                    <a:pt x="1032" y="2070"/>
                  </a:lnTo>
                  <a:lnTo>
                    <a:pt x="1116" y="2136"/>
                  </a:lnTo>
                  <a:lnTo>
                    <a:pt x="1158" y="2184"/>
                  </a:lnTo>
                  <a:lnTo>
                    <a:pt x="1164" y="2322"/>
                  </a:lnTo>
                  <a:lnTo>
                    <a:pt x="1170" y="2406"/>
                  </a:lnTo>
                  <a:lnTo>
                    <a:pt x="1176" y="2472"/>
                  </a:lnTo>
                  <a:lnTo>
                    <a:pt x="1212" y="2520"/>
                  </a:lnTo>
                  <a:lnTo>
                    <a:pt x="1242" y="2562"/>
                  </a:lnTo>
                  <a:lnTo>
                    <a:pt x="1236" y="2622"/>
                  </a:lnTo>
                  <a:lnTo>
                    <a:pt x="1332" y="2598"/>
                  </a:lnTo>
                  <a:lnTo>
                    <a:pt x="1404" y="2574"/>
                  </a:lnTo>
                  <a:lnTo>
                    <a:pt x="1488" y="2562"/>
                  </a:lnTo>
                  <a:lnTo>
                    <a:pt x="1548" y="2640"/>
                  </a:lnTo>
                  <a:lnTo>
                    <a:pt x="1692" y="2634"/>
                  </a:lnTo>
                  <a:lnTo>
                    <a:pt x="1812" y="2646"/>
                  </a:lnTo>
                  <a:lnTo>
                    <a:pt x="1890" y="2610"/>
                  </a:lnTo>
                  <a:lnTo>
                    <a:pt x="1914" y="2550"/>
                  </a:lnTo>
                  <a:lnTo>
                    <a:pt x="1986" y="2514"/>
                  </a:lnTo>
                  <a:lnTo>
                    <a:pt x="2064" y="2562"/>
                  </a:lnTo>
                  <a:lnTo>
                    <a:pt x="2172" y="2502"/>
                  </a:lnTo>
                  <a:lnTo>
                    <a:pt x="2316" y="2478"/>
                  </a:lnTo>
                  <a:lnTo>
                    <a:pt x="2466" y="2412"/>
                  </a:lnTo>
                  <a:lnTo>
                    <a:pt x="2556" y="2346"/>
                  </a:lnTo>
                  <a:lnTo>
                    <a:pt x="2472" y="2262"/>
                  </a:lnTo>
                  <a:lnTo>
                    <a:pt x="2382" y="2208"/>
                  </a:lnTo>
                  <a:lnTo>
                    <a:pt x="2346" y="2118"/>
                  </a:lnTo>
                  <a:lnTo>
                    <a:pt x="2340" y="1992"/>
                  </a:lnTo>
                  <a:lnTo>
                    <a:pt x="2298" y="1878"/>
                  </a:lnTo>
                  <a:lnTo>
                    <a:pt x="2286" y="1746"/>
                  </a:lnTo>
                  <a:lnTo>
                    <a:pt x="2280" y="1644"/>
                  </a:lnTo>
                  <a:lnTo>
                    <a:pt x="2328" y="1560"/>
                  </a:lnTo>
                  <a:lnTo>
                    <a:pt x="2370" y="1446"/>
                  </a:lnTo>
                  <a:lnTo>
                    <a:pt x="2334" y="1404"/>
                  </a:lnTo>
                  <a:lnTo>
                    <a:pt x="2244" y="1398"/>
                  </a:lnTo>
                  <a:lnTo>
                    <a:pt x="2190" y="1320"/>
                  </a:lnTo>
                  <a:lnTo>
                    <a:pt x="2196" y="1230"/>
                  </a:lnTo>
                  <a:lnTo>
                    <a:pt x="2226" y="1140"/>
                  </a:lnTo>
                  <a:lnTo>
                    <a:pt x="2274" y="996"/>
                  </a:lnTo>
                  <a:lnTo>
                    <a:pt x="2255" y="879"/>
                  </a:lnTo>
                  <a:lnTo>
                    <a:pt x="2136" y="773"/>
                  </a:lnTo>
                  <a:lnTo>
                    <a:pt x="1968" y="645"/>
                  </a:lnTo>
                  <a:lnTo>
                    <a:pt x="1946" y="519"/>
                  </a:lnTo>
                  <a:lnTo>
                    <a:pt x="1791" y="398"/>
                  </a:lnTo>
                  <a:lnTo>
                    <a:pt x="1659" y="368"/>
                  </a:lnTo>
                  <a:lnTo>
                    <a:pt x="1458" y="207"/>
                  </a:lnTo>
                  <a:lnTo>
                    <a:pt x="1212" y="104"/>
                  </a:lnTo>
                  <a:lnTo>
                    <a:pt x="1098" y="24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123">
              <a:extLst>
                <a:ext uri="{FF2B5EF4-FFF2-40B4-BE49-F238E27FC236}">
                  <a16:creationId xmlns:a16="http://schemas.microsoft.com/office/drawing/2014/main" id="{3082A62A-B823-4B4C-87F8-A94DA87FA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5" y="4408488"/>
              <a:ext cx="776288" cy="639763"/>
            </a:xfrm>
            <a:custGeom>
              <a:avLst/>
              <a:gdLst/>
              <a:ahLst/>
              <a:cxnLst>
                <a:cxn ang="0">
                  <a:pos x="1902" y="50"/>
                </a:cxn>
                <a:cxn ang="0">
                  <a:pos x="1650" y="168"/>
                </a:cxn>
                <a:cxn ang="0">
                  <a:pos x="1626" y="387"/>
                </a:cxn>
                <a:cxn ang="0">
                  <a:pos x="1610" y="591"/>
                </a:cxn>
                <a:cxn ang="0">
                  <a:pos x="1589" y="921"/>
                </a:cxn>
                <a:cxn ang="0">
                  <a:pos x="1871" y="966"/>
                </a:cxn>
                <a:cxn ang="0">
                  <a:pos x="1709" y="1257"/>
                </a:cxn>
                <a:cxn ang="0">
                  <a:pos x="1343" y="921"/>
                </a:cxn>
                <a:cxn ang="0">
                  <a:pos x="1136" y="881"/>
                </a:cxn>
                <a:cxn ang="0">
                  <a:pos x="809" y="740"/>
                </a:cxn>
                <a:cxn ang="0">
                  <a:pos x="581" y="768"/>
                </a:cxn>
                <a:cxn ang="0">
                  <a:pos x="462" y="1167"/>
                </a:cxn>
                <a:cxn ang="0">
                  <a:pos x="0" y="1929"/>
                </a:cxn>
                <a:cxn ang="0">
                  <a:pos x="344" y="2286"/>
                </a:cxn>
                <a:cxn ang="0">
                  <a:pos x="519" y="2226"/>
                </a:cxn>
                <a:cxn ang="0">
                  <a:pos x="759" y="2280"/>
                </a:cxn>
                <a:cxn ang="0">
                  <a:pos x="993" y="2334"/>
                </a:cxn>
                <a:cxn ang="0">
                  <a:pos x="1155" y="2346"/>
                </a:cxn>
                <a:cxn ang="0">
                  <a:pos x="1335" y="2160"/>
                </a:cxn>
                <a:cxn ang="0">
                  <a:pos x="1557" y="2022"/>
                </a:cxn>
                <a:cxn ang="0">
                  <a:pos x="1601" y="1892"/>
                </a:cxn>
                <a:cxn ang="0">
                  <a:pos x="1767" y="1806"/>
                </a:cxn>
                <a:cxn ang="0">
                  <a:pos x="1899" y="1674"/>
                </a:cxn>
                <a:cxn ang="0">
                  <a:pos x="2175" y="1590"/>
                </a:cxn>
                <a:cxn ang="0">
                  <a:pos x="2391" y="1464"/>
                </a:cxn>
                <a:cxn ang="0">
                  <a:pos x="2577" y="1338"/>
                </a:cxn>
                <a:cxn ang="0">
                  <a:pos x="2625" y="1158"/>
                </a:cxn>
                <a:cxn ang="0">
                  <a:pos x="2739" y="1068"/>
                </a:cxn>
                <a:cxn ang="0">
                  <a:pos x="2715" y="870"/>
                </a:cxn>
                <a:cxn ang="0">
                  <a:pos x="2733" y="666"/>
                </a:cxn>
                <a:cxn ang="0">
                  <a:pos x="2829" y="570"/>
                </a:cxn>
                <a:cxn ang="0">
                  <a:pos x="2733" y="444"/>
                </a:cxn>
                <a:cxn ang="0">
                  <a:pos x="2684" y="329"/>
                </a:cxn>
                <a:cxn ang="0">
                  <a:pos x="2486" y="227"/>
                </a:cxn>
                <a:cxn ang="0">
                  <a:pos x="2310" y="137"/>
                </a:cxn>
                <a:cxn ang="0">
                  <a:pos x="2193" y="168"/>
                </a:cxn>
                <a:cxn ang="0">
                  <a:pos x="2079" y="66"/>
                </a:cxn>
              </a:cxnLst>
              <a:rect l="0" t="0" r="r" b="b"/>
              <a:pathLst>
                <a:path w="2829" h="2358">
                  <a:moveTo>
                    <a:pt x="2037" y="0"/>
                  </a:moveTo>
                  <a:lnTo>
                    <a:pt x="1902" y="50"/>
                  </a:lnTo>
                  <a:lnTo>
                    <a:pt x="1692" y="57"/>
                  </a:lnTo>
                  <a:lnTo>
                    <a:pt x="1650" y="168"/>
                  </a:lnTo>
                  <a:lnTo>
                    <a:pt x="1542" y="258"/>
                  </a:lnTo>
                  <a:lnTo>
                    <a:pt x="1626" y="387"/>
                  </a:lnTo>
                  <a:lnTo>
                    <a:pt x="1581" y="500"/>
                  </a:lnTo>
                  <a:lnTo>
                    <a:pt x="1610" y="591"/>
                  </a:lnTo>
                  <a:lnTo>
                    <a:pt x="1530" y="795"/>
                  </a:lnTo>
                  <a:lnTo>
                    <a:pt x="1589" y="921"/>
                  </a:lnTo>
                  <a:lnTo>
                    <a:pt x="1731" y="1017"/>
                  </a:lnTo>
                  <a:lnTo>
                    <a:pt x="1871" y="966"/>
                  </a:lnTo>
                  <a:lnTo>
                    <a:pt x="1871" y="1235"/>
                  </a:lnTo>
                  <a:lnTo>
                    <a:pt x="1709" y="1257"/>
                  </a:lnTo>
                  <a:lnTo>
                    <a:pt x="1536" y="1019"/>
                  </a:lnTo>
                  <a:lnTo>
                    <a:pt x="1343" y="921"/>
                  </a:lnTo>
                  <a:lnTo>
                    <a:pt x="1242" y="816"/>
                  </a:lnTo>
                  <a:lnTo>
                    <a:pt x="1136" y="881"/>
                  </a:lnTo>
                  <a:lnTo>
                    <a:pt x="966" y="851"/>
                  </a:lnTo>
                  <a:lnTo>
                    <a:pt x="809" y="740"/>
                  </a:lnTo>
                  <a:lnTo>
                    <a:pt x="713" y="746"/>
                  </a:lnTo>
                  <a:lnTo>
                    <a:pt x="581" y="768"/>
                  </a:lnTo>
                  <a:lnTo>
                    <a:pt x="485" y="918"/>
                  </a:lnTo>
                  <a:lnTo>
                    <a:pt x="462" y="1167"/>
                  </a:lnTo>
                  <a:lnTo>
                    <a:pt x="6" y="1152"/>
                  </a:lnTo>
                  <a:lnTo>
                    <a:pt x="0" y="1929"/>
                  </a:lnTo>
                  <a:lnTo>
                    <a:pt x="230" y="2178"/>
                  </a:lnTo>
                  <a:lnTo>
                    <a:pt x="344" y="2286"/>
                  </a:lnTo>
                  <a:lnTo>
                    <a:pt x="417" y="2232"/>
                  </a:lnTo>
                  <a:lnTo>
                    <a:pt x="519" y="2226"/>
                  </a:lnTo>
                  <a:lnTo>
                    <a:pt x="657" y="2232"/>
                  </a:lnTo>
                  <a:lnTo>
                    <a:pt x="759" y="2280"/>
                  </a:lnTo>
                  <a:lnTo>
                    <a:pt x="873" y="2310"/>
                  </a:lnTo>
                  <a:lnTo>
                    <a:pt x="993" y="2334"/>
                  </a:lnTo>
                  <a:lnTo>
                    <a:pt x="1083" y="2358"/>
                  </a:lnTo>
                  <a:lnTo>
                    <a:pt x="1155" y="2346"/>
                  </a:lnTo>
                  <a:lnTo>
                    <a:pt x="1263" y="2274"/>
                  </a:lnTo>
                  <a:lnTo>
                    <a:pt x="1335" y="2160"/>
                  </a:lnTo>
                  <a:lnTo>
                    <a:pt x="1467" y="2070"/>
                  </a:lnTo>
                  <a:lnTo>
                    <a:pt x="1557" y="2022"/>
                  </a:lnTo>
                  <a:lnTo>
                    <a:pt x="1611" y="1974"/>
                  </a:lnTo>
                  <a:lnTo>
                    <a:pt x="1601" y="1892"/>
                  </a:lnTo>
                  <a:lnTo>
                    <a:pt x="1677" y="1854"/>
                  </a:lnTo>
                  <a:lnTo>
                    <a:pt x="1767" y="1806"/>
                  </a:lnTo>
                  <a:lnTo>
                    <a:pt x="1875" y="1788"/>
                  </a:lnTo>
                  <a:lnTo>
                    <a:pt x="1899" y="1674"/>
                  </a:lnTo>
                  <a:lnTo>
                    <a:pt x="2049" y="1632"/>
                  </a:lnTo>
                  <a:lnTo>
                    <a:pt x="2175" y="1590"/>
                  </a:lnTo>
                  <a:lnTo>
                    <a:pt x="2307" y="1518"/>
                  </a:lnTo>
                  <a:lnTo>
                    <a:pt x="2391" y="1464"/>
                  </a:lnTo>
                  <a:lnTo>
                    <a:pt x="2475" y="1362"/>
                  </a:lnTo>
                  <a:lnTo>
                    <a:pt x="2577" y="1338"/>
                  </a:lnTo>
                  <a:lnTo>
                    <a:pt x="2643" y="1230"/>
                  </a:lnTo>
                  <a:lnTo>
                    <a:pt x="2625" y="1158"/>
                  </a:lnTo>
                  <a:lnTo>
                    <a:pt x="2631" y="1074"/>
                  </a:lnTo>
                  <a:lnTo>
                    <a:pt x="2739" y="1068"/>
                  </a:lnTo>
                  <a:lnTo>
                    <a:pt x="2715" y="984"/>
                  </a:lnTo>
                  <a:lnTo>
                    <a:pt x="2715" y="870"/>
                  </a:lnTo>
                  <a:lnTo>
                    <a:pt x="2733" y="762"/>
                  </a:lnTo>
                  <a:lnTo>
                    <a:pt x="2733" y="666"/>
                  </a:lnTo>
                  <a:lnTo>
                    <a:pt x="2775" y="606"/>
                  </a:lnTo>
                  <a:lnTo>
                    <a:pt x="2829" y="570"/>
                  </a:lnTo>
                  <a:lnTo>
                    <a:pt x="2769" y="504"/>
                  </a:lnTo>
                  <a:lnTo>
                    <a:pt x="2733" y="444"/>
                  </a:lnTo>
                  <a:lnTo>
                    <a:pt x="2739" y="341"/>
                  </a:lnTo>
                  <a:lnTo>
                    <a:pt x="2684" y="329"/>
                  </a:lnTo>
                  <a:lnTo>
                    <a:pt x="2588" y="293"/>
                  </a:lnTo>
                  <a:lnTo>
                    <a:pt x="2486" y="227"/>
                  </a:lnTo>
                  <a:lnTo>
                    <a:pt x="2387" y="204"/>
                  </a:lnTo>
                  <a:lnTo>
                    <a:pt x="2310" y="137"/>
                  </a:lnTo>
                  <a:lnTo>
                    <a:pt x="2240" y="126"/>
                  </a:lnTo>
                  <a:lnTo>
                    <a:pt x="2193" y="168"/>
                  </a:lnTo>
                  <a:lnTo>
                    <a:pt x="2139" y="132"/>
                  </a:lnTo>
                  <a:lnTo>
                    <a:pt x="2079" y="6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124">
              <a:extLst>
                <a:ext uri="{FF2B5EF4-FFF2-40B4-BE49-F238E27FC236}">
                  <a16:creationId xmlns:a16="http://schemas.microsoft.com/office/drawing/2014/main" id="{1D0D7E99-4A46-4684-90AE-8700456CF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213" y="4502150"/>
              <a:ext cx="201613" cy="482600"/>
            </a:xfrm>
            <a:custGeom>
              <a:avLst/>
              <a:gdLst/>
              <a:ahLst/>
              <a:cxnLst>
                <a:cxn ang="0">
                  <a:pos x="270" y="24"/>
                </a:cxn>
                <a:cxn ang="0">
                  <a:pos x="161" y="0"/>
                </a:cxn>
                <a:cxn ang="0">
                  <a:pos x="158" y="103"/>
                </a:cxn>
                <a:cxn ang="0">
                  <a:pos x="194" y="166"/>
                </a:cxn>
                <a:cxn ang="0">
                  <a:pos x="252" y="231"/>
                </a:cxn>
                <a:cxn ang="0">
                  <a:pos x="200" y="262"/>
                </a:cxn>
                <a:cxn ang="0">
                  <a:pos x="156" y="327"/>
                </a:cxn>
                <a:cxn ang="0">
                  <a:pos x="156" y="421"/>
                </a:cxn>
                <a:cxn ang="0">
                  <a:pos x="137" y="529"/>
                </a:cxn>
                <a:cxn ang="0">
                  <a:pos x="138" y="639"/>
                </a:cxn>
                <a:cxn ang="0">
                  <a:pos x="161" y="726"/>
                </a:cxn>
                <a:cxn ang="0">
                  <a:pos x="54" y="735"/>
                </a:cxn>
                <a:cxn ang="0">
                  <a:pos x="47" y="814"/>
                </a:cxn>
                <a:cxn ang="0">
                  <a:pos x="66" y="886"/>
                </a:cxn>
                <a:cxn ang="0">
                  <a:pos x="0" y="999"/>
                </a:cxn>
                <a:cxn ang="0">
                  <a:pos x="108" y="1069"/>
                </a:cxn>
                <a:cxn ang="0">
                  <a:pos x="138" y="1165"/>
                </a:cxn>
                <a:cxn ang="0">
                  <a:pos x="198" y="1201"/>
                </a:cxn>
                <a:cxn ang="0">
                  <a:pos x="318" y="1195"/>
                </a:cxn>
                <a:cxn ang="0">
                  <a:pos x="384" y="1195"/>
                </a:cxn>
                <a:cxn ang="0">
                  <a:pos x="438" y="1291"/>
                </a:cxn>
                <a:cxn ang="0">
                  <a:pos x="408" y="1369"/>
                </a:cxn>
                <a:cxn ang="0">
                  <a:pos x="377" y="1442"/>
                </a:cxn>
                <a:cxn ang="0">
                  <a:pos x="354" y="1543"/>
                </a:cxn>
                <a:cxn ang="0">
                  <a:pos x="384" y="1645"/>
                </a:cxn>
                <a:cxn ang="0">
                  <a:pos x="432" y="1723"/>
                </a:cxn>
                <a:cxn ang="0">
                  <a:pos x="510" y="1783"/>
                </a:cxn>
                <a:cxn ang="0">
                  <a:pos x="516" y="1675"/>
                </a:cxn>
                <a:cxn ang="0">
                  <a:pos x="564" y="1627"/>
                </a:cxn>
                <a:cxn ang="0">
                  <a:pos x="618" y="1597"/>
                </a:cxn>
                <a:cxn ang="0">
                  <a:pos x="678" y="1573"/>
                </a:cxn>
                <a:cxn ang="0">
                  <a:pos x="702" y="1471"/>
                </a:cxn>
                <a:cxn ang="0">
                  <a:pos x="672" y="1375"/>
                </a:cxn>
                <a:cxn ang="0">
                  <a:pos x="732" y="1309"/>
                </a:cxn>
                <a:cxn ang="0">
                  <a:pos x="708" y="1249"/>
                </a:cxn>
                <a:cxn ang="0">
                  <a:pos x="660" y="1171"/>
                </a:cxn>
                <a:cxn ang="0">
                  <a:pos x="600" y="1063"/>
                </a:cxn>
                <a:cxn ang="0">
                  <a:pos x="576" y="1117"/>
                </a:cxn>
                <a:cxn ang="0">
                  <a:pos x="606" y="1153"/>
                </a:cxn>
                <a:cxn ang="0">
                  <a:pos x="558" y="1165"/>
                </a:cxn>
                <a:cxn ang="0">
                  <a:pos x="486" y="1111"/>
                </a:cxn>
                <a:cxn ang="0">
                  <a:pos x="462" y="1153"/>
                </a:cxn>
                <a:cxn ang="0">
                  <a:pos x="408" y="1111"/>
                </a:cxn>
                <a:cxn ang="0">
                  <a:pos x="426" y="1033"/>
                </a:cxn>
                <a:cxn ang="0">
                  <a:pos x="402" y="979"/>
                </a:cxn>
                <a:cxn ang="0">
                  <a:pos x="360" y="937"/>
                </a:cxn>
                <a:cxn ang="0">
                  <a:pos x="354" y="847"/>
                </a:cxn>
                <a:cxn ang="0">
                  <a:pos x="336" y="733"/>
                </a:cxn>
                <a:cxn ang="0">
                  <a:pos x="288" y="643"/>
                </a:cxn>
                <a:cxn ang="0">
                  <a:pos x="324" y="565"/>
                </a:cxn>
                <a:cxn ang="0">
                  <a:pos x="384" y="493"/>
                </a:cxn>
                <a:cxn ang="0">
                  <a:pos x="360" y="409"/>
                </a:cxn>
                <a:cxn ang="0">
                  <a:pos x="330" y="331"/>
                </a:cxn>
                <a:cxn ang="0">
                  <a:pos x="366" y="217"/>
                </a:cxn>
                <a:cxn ang="0">
                  <a:pos x="318" y="157"/>
                </a:cxn>
                <a:cxn ang="0">
                  <a:pos x="288" y="97"/>
                </a:cxn>
                <a:cxn ang="0">
                  <a:pos x="270" y="24"/>
                </a:cxn>
              </a:cxnLst>
              <a:rect l="0" t="0" r="r" b="b"/>
              <a:pathLst>
                <a:path w="732" h="1783">
                  <a:moveTo>
                    <a:pt x="270" y="24"/>
                  </a:moveTo>
                  <a:lnTo>
                    <a:pt x="161" y="0"/>
                  </a:lnTo>
                  <a:lnTo>
                    <a:pt x="158" y="103"/>
                  </a:lnTo>
                  <a:lnTo>
                    <a:pt x="194" y="166"/>
                  </a:lnTo>
                  <a:lnTo>
                    <a:pt x="252" y="231"/>
                  </a:lnTo>
                  <a:lnTo>
                    <a:pt x="200" y="262"/>
                  </a:lnTo>
                  <a:lnTo>
                    <a:pt x="156" y="327"/>
                  </a:lnTo>
                  <a:lnTo>
                    <a:pt x="156" y="421"/>
                  </a:lnTo>
                  <a:lnTo>
                    <a:pt x="137" y="529"/>
                  </a:lnTo>
                  <a:lnTo>
                    <a:pt x="138" y="639"/>
                  </a:lnTo>
                  <a:lnTo>
                    <a:pt x="161" y="726"/>
                  </a:lnTo>
                  <a:lnTo>
                    <a:pt x="54" y="735"/>
                  </a:lnTo>
                  <a:lnTo>
                    <a:pt x="47" y="814"/>
                  </a:lnTo>
                  <a:lnTo>
                    <a:pt x="66" y="886"/>
                  </a:lnTo>
                  <a:lnTo>
                    <a:pt x="0" y="999"/>
                  </a:lnTo>
                  <a:lnTo>
                    <a:pt x="108" y="1069"/>
                  </a:lnTo>
                  <a:lnTo>
                    <a:pt x="138" y="1165"/>
                  </a:lnTo>
                  <a:lnTo>
                    <a:pt x="198" y="1201"/>
                  </a:lnTo>
                  <a:lnTo>
                    <a:pt x="318" y="1195"/>
                  </a:lnTo>
                  <a:lnTo>
                    <a:pt x="384" y="1195"/>
                  </a:lnTo>
                  <a:lnTo>
                    <a:pt x="438" y="1291"/>
                  </a:lnTo>
                  <a:lnTo>
                    <a:pt x="408" y="1369"/>
                  </a:lnTo>
                  <a:lnTo>
                    <a:pt x="377" y="1442"/>
                  </a:lnTo>
                  <a:lnTo>
                    <a:pt x="354" y="1543"/>
                  </a:lnTo>
                  <a:lnTo>
                    <a:pt x="384" y="1645"/>
                  </a:lnTo>
                  <a:lnTo>
                    <a:pt x="432" y="1723"/>
                  </a:lnTo>
                  <a:lnTo>
                    <a:pt x="510" y="1783"/>
                  </a:lnTo>
                  <a:lnTo>
                    <a:pt x="516" y="1675"/>
                  </a:lnTo>
                  <a:lnTo>
                    <a:pt x="564" y="1627"/>
                  </a:lnTo>
                  <a:lnTo>
                    <a:pt x="618" y="1597"/>
                  </a:lnTo>
                  <a:lnTo>
                    <a:pt x="678" y="1573"/>
                  </a:lnTo>
                  <a:lnTo>
                    <a:pt x="702" y="1471"/>
                  </a:lnTo>
                  <a:lnTo>
                    <a:pt x="672" y="1375"/>
                  </a:lnTo>
                  <a:lnTo>
                    <a:pt x="732" y="1309"/>
                  </a:lnTo>
                  <a:lnTo>
                    <a:pt x="708" y="1249"/>
                  </a:lnTo>
                  <a:lnTo>
                    <a:pt x="660" y="1171"/>
                  </a:lnTo>
                  <a:lnTo>
                    <a:pt x="600" y="1063"/>
                  </a:lnTo>
                  <a:lnTo>
                    <a:pt x="576" y="1117"/>
                  </a:lnTo>
                  <a:lnTo>
                    <a:pt x="606" y="1153"/>
                  </a:lnTo>
                  <a:lnTo>
                    <a:pt x="558" y="1165"/>
                  </a:lnTo>
                  <a:lnTo>
                    <a:pt x="486" y="1111"/>
                  </a:lnTo>
                  <a:lnTo>
                    <a:pt x="462" y="1153"/>
                  </a:lnTo>
                  <a:lnTo>
                    <a:pt x="408" y="1111"/>
                  </a:lnTo>
                  <a:lnTo>
                    <a:pt x="426" y="1033"/>
                  </a:lnTo>
                  <a:lnTo>
                    <a:pt x="402" y="979"/>
                  </a:lnTo>
                  <a:lnTo>
                    <a:pt x="360" y="937"/>
                  </a:lnTo>
                  <a:lnTo>
                    <a:pt x="354" y="847"/>
                  </a:lnTo>
                  <a:lnTo>
                    <a:pt x="336" y="733"/>
                  </a:lnTo>
                  <a:lnTo>
                    <a:pt x="288" y="643"/>
                  </a:lnTo>
                  <a:lnTo>
                    <a:pt x="324" y="565"/>
                  </a:lnTo>
                  <a:lnTo>
                    <a:pt x="384" y="493"/>
                  </a:lnTo>
                  <a:lnTo>
                    <a:pt x="360" y="409"/>
                  </a:lnTo>
                  <a:lnTo>
                    <a:pt x="330" y="331"/>
                  </a:lnTo>
                  <a:lnTo>
                    <a:pt x="366" y="217"/>
                  </a:lnTo>
                  <a:lnTo>
                    <a:pt x="318" y="157"/>
                  </a:lnTo>
                  <a:lnTo>
                    <a:pt x="288" y="97"/>
                  </a:lnTo>
                  <a:lnTo>
                    <a:pt x="270" y="24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125">
              <a:extLst>
                <a:ext uri="{FF2B5EF4-FFF2-40B4-BE49-F238E27FC236}">
                  <a16:creationId xmlns:a16="http://schemas.microsoft.com/office/drawing/2014/main" id="{BDDAA98B-C2B5-4B8B-89D7-9B0F60C4D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5" y="4494213"/>
              <a:ext cx="701675" cy="1139825"/>
            </a:xfrm>
            <a:custGeom>
              <a:avLst/>
              <a:gdLst/>
              <a:ahLst/>
              <a:cxnLst>
                <a:cxn ang="0">
                  <a:pos x="2487" y="553"/>
                </a:cxn>
                <a:cxn ang="0">
                  <a:pos x="2505" y="983"/>
                </a:cxn>
                <a:cxn ang="0">
                  <a:pos x="2533" y="1339"/>
                </a:cxn>
                <a:cxn ang="0">
                  <a:pos x="2258" y="1742"/>
                </a:cxn>
                <a:cxn ang="0">
                  <a:pos x="1810" y="1925"/>
                </a:cxn>
                <a:cxn ang="0">
                  <a:pos x="1490" y="2226"/>
                </a:cxn>
                <a:cxn ang="0">
                  <a:pos x="1161" y="2464"/>
                </a:cxn>
                <a:cxn ang="0">
                  <a:pos x="1115" y="2766"/>
                </a:cxn>
                <a:cxn ang="0">
                  <a:pos x="1198" y="3141"/>
                </a:cxn>
                <a:cxn ang="0">
                  <a:pos x="1106" y="3598"/>
                </a:cxn>
                <a:cxn ang="0">
                  <a:pos x="613" y="3826"/>
                </a:cxn>
                <a:cxn ang="0">
                  <a:pos x="503" y="4201"/>
                </a:cxn>
                <a:cxn ang="0">
                  <a:pos x="306" y="4164"/>
                </a:cxn>
                <a:cxn ang="0">
                  <a:pos x="320" y="3762"/>
                </a:cxn>
                <a:cxn ang="0">
                  <a:pos x="256" y="3415"/>
                </a:cxn>
                <a:cxn ang="0">
                  <a:pos x="475" y="2894"/>
                </a:cxn>
                <a:cxn ang="0">
                  <a:pos x="576" y="2610"/>
                </a:cxn>
                <a:cxn ang="0">
                  <a:pos x="603" y="2272"/>
                </a:cxn>
                <a:cxn ang="0">
                  <a:pos x="686" y="1861"/>
                </a:cxn>
                <a:cxn ang="0">
                  <a:pos x="448" y="1669"/>
                </a:cxn>
                <a:cxn ang="0">
                  <a:pos x="128" y="1531"/>
                </a:cxn>
                <a:cxn ang="0">
                  <a:pos x="140" y="1322"/>
                </a:cxn>
                <a:cxn ang="0">
                  <a:pos x="494" y="1151"/>
                </a:cxn>
                <a:cxn ang="0">
                  <a:pos x="786" y="1098"/>
                </a:cxn>
                <a:cxn ang="0">
                  <a:pos x="998" y="1224"/>
                </a:cxn>
                <a:cxn ang="0">
                  <a:pos x="1052" y="1481"/>
                </a:cxn>
                <a:cxn ang="0">
                  <a:pos x="1109" y="1751"/>
                </a:cxn>
                <a:cxn ang="0">
                  <a:pos x="1239" y="1658"/>
                </a:cxn>
                <a:cxn ang="0">
                  <a:pos x="1380" y="1502"/>
                </a:cxn>
                <a:cxn ang="0">
                  <a:pos x="1389" y="1284"/>
                </a:cxn>
                <a:cxn ang="0">
                  <a:pos x="1284" y="1184"/>
                </a:cxn>
                <a:cxn ang="0">
                  <a:pos x="1139" y="1182"/>
                </a:cxn>
                <a:cxn ang="0">
                  <a:pos x="1077" y="1004"/>
                </a:cxn>
                <a:cxn ang="0">
                  <a:pos x="1016" y="764"/>
                </a:cxn>
                <a:cxn ang="0">
                  <a:pos x="1061" y="522"/>
                </a:cxn>
                <a:cxn ang="0">
                  <a:pos x="1044" y="245"/>
                </a:cxn>
                <a:cxn ang="0">
                  <a:pos x="947" y="56"/>
                </a:cxn>
                <a:cxn ang="0">
                  <a:pos x="1133" y="114"/>
                </a:cxn>
                <a:cxn ang="0">
                  <a:pos x="1212" y="554"/>
                </a:cxn>
                <a:cxn ang="0">
                  <a:pos x="1464" y="491"/>
                </a:cxn>
                <a:cxn ang="0">
                  <a:pos x="1790" y="576"/>
                </a:cxn>
                <a:cxn ang="0">
                  <a:pos x="1962" y="443"/>
                </a:cxn>
                <a:cxn ang="0">
                  <a:pos x="2291" y="408"/>
                </a:cxn>
              </a:cxnLst>
              <a:rect l="0" t="0" r="r" b="b"/>
              <a:pathLst>
                <a:path w="2551" h="4201">
                  <a:moveTo>
                    <a:pt x="2531" y="278"/>
                  </a:moveTo>
                  <a:lnTo>
                    <a:pt x="2514" y="416"/>
                  </a:lnTo>
                  <a:lnTo>
                    <a:pt x="2487" y="553"/>
                  </a:lnTo>
                  <a:lnTo>
                    <a:pt x="2505" y="699"/>
                  </a:lnTo>
                  <a:lnTo>
                    <a:pt x="2551" y="837"/>
                  </a:lnTo>
                  <a:lnTo>
                    <a:pt x="2505" y="983"/>
                  </a:lnTo>
                  <a:lnTo>
                    <a:pt x="2523" y="1120"/>
                  </a:lnTo>
                  <a:lnTo>
                    <a:pt x="2551" y="1230"/>
                  </a:lnTo>
                  <a:lnTo>
                    <a:pt x="2533" y="1339"/>
                  </a:lnTo>
                  <a:lnTo>
                    <a:pt x="2450" y="1486"/>
                  </a:lnTo>
                  <a:lnTo>
                    <a:pt x="2368" y="1614"/>
                  </a:lnTo>
                  <a:lnTo>
                    <a:pt x="2258" y="1742"/>
                  </a:lnTo>
                  <a:lnTo>
                    <a:pt x="2121" y="1842"/>
                  </a:lnTo>
                  <a:lnTo>
                    <a:pt x="1947" y="1861"/>
                  </a:lnTo>
                  <a:lnTo>
                    <a:pt x="1810" y="1925"/>
                  </a:lnTo>
                  <a:lnTo>
                    <a:pt x="1646" y="2025"/>
                  </a:lnTo>
                  <a:lnTo>
                    <a:pt x="1573" y="2117"/>
                  </a:lnTo>
                  <a:lnTo>
                    <a:pt x="1490" y="2226"/>
                  </a:lnTo>
                  <a:lnTo>
                    <a:pt x="1390" y="2245"/>
                  </a:lnTo>
                  <a:lnTo>
                    <a:pt x="1298" y="2327"/>
                  </a:lnTo>
                  <a:lnTo>
                    <a:pt x="1161" y="2464"/>
                  </a:lnTo>
                  <a:lnTo>
                    <a:pt x="1006" y="2583"/>
                  </a:lnTo>
                  <a:lnTo>
                    <a:pt x="1042" y="2674"/>
                  </a:lnTo>
                  <a:lnTo>
                    <a:pt x="1115" y="2766"/>
                  </a:lnTo>
                  <a:lnTo>
                    <a:pt x="1079" y="2875"/>
                  </a:lnTo>
                  <a:lnTo>
                    <a:pt x="1134" y="3003"/>
                  </a:lnTo>
                  <a:lnTo>
                    <a:pt x="1198" y="3141"/>
                  </a:lnTo>
                  <a:lnTo>
                    <a:pt x="1161" y="3232"/>
                  </a:lnTo>
                  <a:lnTo>
                    <a:pt x="1143" y="3387"/>
                  </a:lnTo>
                  <a:lnTo>
                    <a:pt x="1106" y="3598"/>
                  </a:lnTo>
                  <a:lnTo>
                    <a:pt x="960" y="3671"/>
                  </a:lnTo>
                  <a:lnTo>
                    <a:pt x="795" y="3762"/>
                  </a:lnTo>
                  <a:lnTo>
                    <a:pt x="613" y="3826"/>
                  </a:lnTo>
                  <a:lnTo>
                    <a:pt x="475" y="3918"/>
                  </a:lnTo>
                  <a:lnTo>
                    <a:pt x="512" y="4073"/>
                  </a:lnTo>
                  <a:lnTo>
                    <a:pt x="503" y="4201"/>
                  </a:lnTo>
                  <a:lnTo>
                    <a:pt x="408" y="4182"/>
                  </a:lnTo>
                  <a:lnTo>
                    <a:pt x="358" y="4196"/>
                  </a:lnTo>
                  <a:lnTo>
                    <a:pt x="306" y="4164"/>
                  </a:lnTo>
                  <a:lnTo>
                    <a:pt x="326" y="4026"/>
                  </a:lnTo>
                  <a:lnTo>
                    <a:pt x="320" y="3927"/>
                  </a:lnTo>
                  <a:lnTo>
                    <a:pt x="320" y="3762"/>
                  </a:lnTo>
                  <a:lnTo>
                    <a:pt x="357" y="3625"/>
                  </a:lnTo>
                  <a:lnTo>
                    <a:pt x="329" y="3515"/>
                  </a:lnTo>
                  <a:lnTo>
                    <a:pt x="256" y="3415"/>
                  </a:lnTo>
                  <a:lnTo>
                    <a:pt x="229" y="3259"/>
                  </a:lnTo>
                  <a:lnTo>
                    <a:pt x="256" y="3104"/>
                  </a:lnTo>
                  <a:lnTo>
                    <a:pt x="475" y="2894"/>
                  </a:lnTo>
                  <a:lnTo>
                    <a:pt x="494" y="2784"/>
                  </a:lnTo>
                  <a:lnTo>
                    <a:pt x="485" y="2702"/>
                  </a:lnTo>
                  <a:lnTo>
                    <a:pt x="576" y="2610"/>
                  </a:lnTo>
                  <a:lnTo>
                    <a:pt x="658" y="2537"/>
                  </a:lnTo>
                  <a:lnTo>
                    <a:pt x="603" y="2427"/>
                  </a:lnTo>
                  <a:lnTo>
                    <a:pt x="603" y="2272"/>
                  </a:lnTo>
                  <a:lnTo>
                    <a:pt x="667" y="2162"/>
                  </a:lnTo>
                  <a:lnTo>
                    <a:pt x="667" y="2034"/>
                  </a:lnTo>
                  <a:lnTo>
                    <a:pt x="686" y="1861"/>
                  </a:lnTo>
                  <a:lnTo>
                    <a:pt x="658" y="1733"/>
                  </a:lnTo>
                  <a:lnTo>
                    <a:pt x="539" y="1705"/>
                  </a:lnTo>
                  <a:lnTo>
                    <a:pt x="448" y="1669"/>
                  </a:lnTo>
                  <a:lnTo>
                    <a:pt x="309" y="1563"/>
                  </a:lnTo>
                  <a:lnTo>
                    <a:pt x="238" y="1541"/>
                  </a:lnTo>
                  <a:lnTo>
                    <a:pt x="128" y="1531"/>
                  </a:lnTo>
                  <a:lnTo>
                    <a:pt x="55" y="1477"/>
                  </a:lnTo>
                  <a:lnTo>
                    <a:pt x="0" y="1364"/>
                  </a:lnTo>
                  <a:lnTo>
                    <a:pt x="140" y="1322"/>
                  </a:lnTo>
                  <a:lnTo>
                    <a:pt x="278" y="1278"/>
                  </a:lnTo>
                  <a:lnTo>
                    <a:pt x="414" y="1202"/>
                  </a:lnTo>
                  <a:lnTo>
                    <a:pt x="494" y="1151"/>
                  </a:lnTo>
                  <a:lnTo>
                    <a:pt x="578" y="1049"/>
                  </a:lnTo>
                  <a:lnTo>
                    <a:pt x="678" y="1026"/>
                  </a:lnTo>
                  <a:lnTo>
                    <a:pt x="786" y="1098"/>
                  </a:lnTo>
                  <a:lnTo>
                    <a:pt x="813" y="1190"/>
                  </a:lnTo>
                  <a:lnTo>
                    <a:pt x="875" y="1229"/>
                  </a:lnTo>
                  <a:lnTo>
                    <a:pt x="998" y="1224"/>
                  </a:lnTo>
                  <a:lnTo>
                    <a:pt x="1061" y="1223"/>
                  </a:lnTo>
                  <a:lnTo>
                    <a:pt x="1116" y="1320"/>
                  </a:lnTo>
                  <a:lnTo>
                    <a:pt x="1052" y="1481"/>
                  </a:lnTo>
                  <a:lnTo>
                    <a:pt x="1031" y="1572"/>
                  </a:lnTo>
                  <a:lnTo>
                    <a:pt x="1062" y="1673"/>
                  </a:lnTo>
                  <a:lnTo>
                    <a:pt x="1109" y="1751"/>
                  </a:lnTo>
                  <a:lnTo>
                    <a:pt x="1187" y="1812"/>
                  </a:lnTo>
                  <a:lnTo>
                    <a:pt x="1193" y="1703"/>
                  </a:lnTo>
                  <a:lnTo>
                    <a:pt x="1239" y="1658"/>
                  </a:lnTo>
                  <a:lnTo>
                    <a:pt x="1301" y="1623"/>
                  </a:lnTo>
                  <a:lnTo>
                    <a:pt x="1356" y="1604"/>
                  </a:lnTo>
                  <a:lnTo>
                    <a:pt x="1380" y="1502"/>
                  </a:lnTo>
                  <a:lnTo>
                    <a:pt x="1349" y="1404"/>
                  </a:lnTo>
                  <a:lnTo>
                    <a:pt x="1410" y="1337"/>
                  </a:lnTo>
                  <a:lnTo>
                    <a:pt x="1389" y="1284"/>
                  </a:lnTo>
                  <a:lnTo>
                    <a:pt x="1278" y="1095"/>
                  </a:lnTo>
                  <a:lnTo>
                    <a:pt x="1254" y="1146"/>
                  </a:lnTo>
                  <a:lnTo>
                    <a:pt x="1284" y="1184"/>
                  </a:lnTo>
                  <a:lnTo>
                    <a:pt x="1236" y="1193"/>
                  </a:lnTo>
                  <a:lnTo>
                    <a:pt x="1164" y="1140"/>
                  </a:lnTo>
                  <a:lnTo>
                    <a:pt x="1139" y="1182"/>
                  </a:lnTo>
                  <a:lnTo>
                    <a:pt x="1086" y="1140"/>
                  </a:lnTo>
                  <a:lnTo>
                    <a:pt x="1104" y="1062"/>
                  </a:lnTo>
                  <a:lnTo>
                    <a:pt x="1077" y="1004"/>
                  </a:lnTo>
                  <a:lnTo>
                    <a:pt x="1038" y="966"/>
                  </a:lnTo>
                  <a:lnTo>
                    <a:pt x="1034" y="891"/>
                  </a:lnTo>
                  <a:lnTo>
                    <a:pt x="1016" y="764"/>
                  </a:lnTo>
                  <a:lnTo>
                    <a:pt x="965" y="671"/>
                  </a:lnTo>
                  <a:lnTo>
                    <a:pt x="1001" y="593"/>
                  </a:lnTo>
                  <a:lnTo>
                    <a:pt x="1061" y="522"/>
                  </a:lnTo>
                  <a:lnTo>
                    <a:pt x="1038" y="441"/>
                  </a:lnTo>
                  <a:lnTo>
                    <a:pt x="1008" y="359"/>
                  </a:lnTo>
                  <a:lnTo>
                    <a:pt x="1044" y="245"/>
                  </a:lnTo>
                  <a:lnTo>
                    <a:pt x="999" y="192"/>
                  </a:lnTo>
                  <a:lnTo>
                    <a:pt x="966" y="129"/>
                  </a:lnTo>
                  <a:lnTo>
                    <a:pt x="947" y="56"/>
                  </a:lnTo>
                  <a:lnTo>
                    <a:pt x="1007" y="0"/>
                  </a:lnTo>
                  <a:lnTo>
                    <a:pt x="1089" y="65"/>
                  </a:lnTo>
                  <a:lnTo>
                    <a:pt x="1133" y="114"/>
                  </a:lnTo>
                  <a:lnTo>
                    <a:pt x="1151" y="401"/>
                  </a:lnTo>
                  <a:lnTo>
                    <a:pt x="1217" y="491"/>
                  </a:lnTo>
                  <a:lnTo>
                    <a:pt x="1212" y="554"/>
                  </a:lnTo>
                  <a:lnTo>
                    <a:pt x="1307" y="527"/>
                  </a:lnTo>
                  <a:lnTo>
                    <a:pt x="1379" y="504"/>
                  </a:lnTo>
                  <a:lnTo>
                    <a:pt x="1464" y="491"/>
                  </a:lnTo>
                  <a:lnTo>
                    <a:pt x="1524" y="570"/>
                  </a:lnTo>
                  <a:lnTo>
                    <a:pt x="1673" y="564"/>
                  </a:lnTo>
                  <a:lnTo>
                    <a:pt x="1790" y="576"/>
                  </a:lnTo>
                  <a:lnTo>
                    <a:pt x="1868" y="540"/>
                  </a:lnTo>
                  <a:lnTo>
                    <a:pt x="1889" y="479"/>
                  </a:lnTo>
                  <a:lnTo>
                    <a:pt x="1962" y="443"/>
                  </a:lnTo>
                  <a:lnTo>
                    <a:pt x="2040" y="491"/>
                  </a:lnTo>
                  <a:lnTo>
                    <a:pt x="2153" y="431"/>
                  </a:lnTo>
                  <a:lnTo>
                    <a:pt x="2291" y="408"/>
                  </a:lnTo>
                  <a:lnTo>
                    <a:pt x="2448" y="339"/>
                  </a:lnTo>
                  <a:lnTo>
                    <a:pt x="2531" y="278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126">
              <a:extLst>
                <a:ext uri="{FF2B5EF4-FFF2-40B4-BE49-F238E27FC236}">
                  <a16:creationId xmlns:a16="http://schemas.microsoft.com/office/drawing/2014/main" id="{DA16D942-8C43-4D26-8AEB-66B240B38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388" y="4864100"/>
              <a:ext cx="506413" cy="469900"/>
            </a:xfrm>
            <a:custGeom>
              <a:avLst/>
              <a:gdLst/>
              <a:ahLst/>
              <a:cxnLst>
                <a:cxn ang="0">
                  <a:pos x="1158" y="0"/>
                </a:cxn>
                <a:cxn ang="0">
                  <a:pos x="1134" y="111"/>
                </a:cxn>
                <a:cxn ang="0">
                  <a:pos x="1029" y="128"/>
                </a:cxn>
                <a:cxn ang="0">
                  <a:pos x="861" y="216"/>
                </a:cxn>
                <a:cxn ang="0">
                  <a:pos x="870" y="296"/>
                </a:cxn>
                <a:cxn ang="0">
                  <a:pos x="819" y="344"/>
                </a:cxn>
                <a:cxn ang="0">
                  <a:pos x="728" y="392"/>
                </a:cxn>
                <a:cxn ang="0">
                  <a:pos x="593" y="483"/>
                </a:cxn>
                <a:cxn ang="0">
                  <a:pos x="522" y="596"/>
                </a:cxn>
                <a:cxn ang="0">
                  <a:pos x="416" y="669"/>
                </a:cxn>
                <a:cxn ang="0">
                  <a:pos x="341" y="680"/>
                </a:cxn>
                <a:cxn ang="0">
                  <a:pos x="257" y="659"/>
                </a:cxn>
                <a:cxn ang="0">
                  <a:pos x="137" y="633"/>
                </a:cxn>
                <a:cxn ang="0">
                  <a:pos x="20" y="605"/>
                </a:cxn>
                <a:cxn ang="0">
                  <a:pos x="0" y="693"/>
                </a:cxn>
                <a:cxn ang="0">
                  <a:pos x="66" y="789"/>
                </a:cxn>
                <a:cxn ang="0">
                  <a:pos x="156" y="873"/>
                </a:cxn>
                <a:cxn ang="0">
                  <a:pos x="192" y="957"/>
                </a:cxn>
                <a:cxn ang="0">
                  <a:pos x="252" y="1077"/>
                </a:cxn>
                <a:cxn ang="0">
                  <a:pos x="348" y="1131"/>
                </a:cxn>
                <a:cxn ang="0">
                  <a:pos x="462" y="1191"/>
                </a:cxn>
                <a:cxn ang="0">
                  <a:pos x="486" y="1275"/>
                </a:cxn>
                <a:cxn ang="0">
                  <a:pos x="540" y="1299"/>
                </a:cxn>
                <a:cxn ang="0">
                  <a:pos x="582" y="1371"/>
                </a:cxn>
                <a:cxn ang="0">
                  <a:pos x="582" y="1461"/>
                </a:cxn>
                <a:cxn ang="0">
                  <a:pos x="630" y="1545"/>
                </a:cxn>
                <a:cxn ang="0">
                  <a:pos x="744" y="1539"/>
                </a:cxn>
                <a:cxn ang="0">
                  <a:pos x="846" y="1581"/>
                </a:cxn>
                <a:cxn ang="0">
                  <a:pos x="912" y="1671"/>
                </a:cxn>
                <a:cxn ang="0">
                  <a:pos x="1050" y="1671"/>
                </a:cxn>
                <a:cxn ang="0">
                  <a:pos x="1164" y="1731"/>
                </a:cxn>
                <a:cxn ang="0">
                  <a:pos x="1272" y="1725"/>
                </a:cxn>
                <a:cxn ang="0">
                  <a:pos x="1418" y="1736"/>
                </a:cxn>
                <a:cxn ang="0">
                  <a:pos x="1634" y="1529"/>
                </a:cxn>
                <a:cxn ang="0">
                  <a:pos x="1652" y="1418"/>
                </a:cxn>
                <a:cxn ang="0">
                  <a:pos x="1644" y="1334"/>
                </a:cxn>
                <a:cxn ang="0">
                  <a:pos x="1736" y="1241"/>
                </a:cxn>
                <a:cxn ang="0">
                  <a:pos x="1817" y="1173"/>
                </a:cxn>
                <a:cxn ang="0">
                  <a:pos x="1761" y="1059"/>
                </a:cxn>
                <a:cxn ang="0">
                  <a:pos x="1761" y="908"/>
                </a:cxn>
                <a:cxn ang="0">
                  <a:pos x="1826" y="795"/>
                </a:cxn>
                <a:cxn ang="0">
                  <a:pos x="1826" y="669"/>
                </a:cxn>
                <a:cxn ang="0">
                  <a:pos x="1844" y="491"/>
                </a:cxn>
                <a:cxn ang="0">
                  <a:pos x="1817" y="369"/>
                </a:cxn>
                <a:cxn ang="0">
                  <a:pos x="1703" y="342"/>
                </a:cxn>
                <a:cxn ang="0">
                  <a:pos x="1608" y="305"/>
                </a:cxn>
                <a:cxn ang="0">
                  <a:pos x="1463" y="197"/>
                </a:cxn>
                <a:cxn ang="0">
                  <a:pos x="1400" y="176"/>
                </a:cxn>
                <a:cxn ang="0">
                  <a:pos x="1287" y="165"/>
                </a:cxn>
                <a:cxn ang="0">
                  <a:pos x="1214" y="114"/>
                </a:cxn>
                <a:cxn ang="0">
                  <a:pos x="1158" y="0"/>
                </a:cxn>
              </a:cxnLst>
              <a:rect l="0" t="0" r="r" b="b"/>
              <a:pathLst>
                <a:path w="1844" h="1736">
                  <a:moveTo>
                    <a:pt x="1158" y="0"/>
                  </a:moveTo>
                  <a:lnTo>
                    <a:pt x="1134" y="111"/>
                  </a:lnTo>
                  <a:lnTo>
                    <a:pt x="1029" y="128"/>
                  </a:lnTo>
                  <a:lnTo>
                    <a:pt x="861" y="216"/>
                  </a:lnTo>
                  <a:lnTo>
                    <a:pt x="870" y="296"/>
                  </a:lnTo>
                  <a:lnTo>
                    <a:pt x="819" y="344"/>
                  </a:lnTo>
                  <a:lnTo>
                    <a:pt x="728" y="392"/>
                  </a:lnTo>
                  <a:lnTo>
                    <a:pt x="593" y="483"/>
                  </a:lnTo>
                  <a:lnTo>
                    <a:pt x="522" y="596"/>
                  </a:lnTo>
                  <a:lnTo>
                    <a:pt x="416" y="669"/>
                  </a:lnTo>
                  <a:lnTo>
                    <a:pt x="341" y="680"/>
                  </a:lnTo>
                  <a:lnTo>
                    <a:pt x="257" y="659"/>
                  </a:lnTo>
                  <a:lnTo>
                    <a:pt x="137" y="633"/>
                  </a:lnTo>
                  <a:lnTo>
                    <a:pt x="20" y="605"/>
                  </a:lnTo>
                  <a:lnTo>
                    <a:pt x="0" y="693"/>
                  </a:lnTo>
                  <a:lnTo>
                    <a:pt x="66" y="789"/>
                  </a:lnTo>
                  <a:lnTo>
                    <a:pt x="156" y="873"/>
                  </a:lnTo>
                  <a:lnTo>
                    <a:pt x="192" y="957"/>
                  </a:lnTo>
                  <a:lnTo>
                    <a:pt x="252" y="1077"/>
                  </a:lnTo>
                  <a:lnTo>
                    <a:pt x="348" y="1131"/>
                  </a:lnTo>
                  <a:lnTo>
                    <a:pt x="462" y="1191"/>
                  </a:lnTo>
                  <a:lnTo>
                    <a:pt x="486" y="1275"/>
                  </a:lnTo>
                  <a:lnTo>
                    <a:pt x="540" y="1299"/>
                  </a:lnTo>
                  <a:lnTo>
                    <a:pt x="582" y="1371"/>
                  </a:lnTo>
                  <a:lnTo>
                    <a:pt x="582" y="1461"/>
                  </a:lnTo>
                  <a:lnTo>
                    <a:pt x="630" y="1545"/>
                  </a:lnTo>
                  <a:lnTo>
                    <a:pt x="744" y="1539"/>
                  </a:lnTo>
                  <a:lnTo>
                    <a:pt x="846" y="1581"/>
                  </a:lnTo>
                  <a:lnTo>
                    <a:pt x="912" y="1671"/>
                  </a:lnTo>
                  <a:lnTo>
                    <a:pt x="1050" y="1671"/>
                  </a:lnTo>
                  <a:lnTo>
                    <a:pt x="1164" y="1731"/>
                  </a:lnTo>
                  <a:lnTo>
                    <a:pt x="1272" y="1725"/>
                  </a:lnTo>
                  <a:lnTo>
                    <a:pt x="1418" y="1736"/>
                  </a:lnTo>
                  <a:lnTo>
                    <a:pt x="1634" y="1529"/>
                  </a:lnTo>
                  <a:lnTo>
                    <a:pt x="1652" y="1418"/>
                  </a:lnTo>
                  <a:lnTo>
                    <a:pt x="1644" y="1334"/>
                  </a:lnTo>
                  <a:lnTo>
                    <a:pt x="1736" y="1241"/>
                  </a:lnTo>
                  <a:lnTo>
                    <a:pt x="1817" y="1173"/>
                  </a:lnTo>
                  <a:lnTo>
                    <a:pt x="1761" y="1059"/>
                  </a:lnTo>
                  <a:lnTo>
                    <a:pt x="1761" y="908"/>
                  </a:lnTo>
                  <a:lnTo>
                    <a:pt x="1826" y="795"/>
                  </a:lnTo>
                  <a:lnTo>
                    <a:pt x="1826" y="669"/>
                  </a:lnTo>
                  <a:lnTo>
                    <a:pt x="1844" y="491"/>
                  </a:lnTo>
                  <a:lnTo>
                    <a:pt x="1817" y="369"/>
                  </a:lnTo>
                  <a:lnTo>
                    <a:pt x="1703" y="342"/>
                  </a:lnTo>
                  <a:lnTo>
                    <a:pt x="1608" y="305"/>
                  </a:lnTo>
                  <a:lnTo>
                    <a:pt x="1463" y="197"/>
                  </a:lnTo>
                  <a:lnTo>
                    <a:pt x="1400" y="176"/>
                  </a:lnTo>
                  <a:lnTo>
                    <a:pt x="1287" y="165"/>
                  </a:lnTo>
                  <a:lnTo>
                    <a:pt x="1214" y="114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127">
              <a:extLst>
                <a:ext uri="{FF2B5EF4-FFF2-40B4-BE49-F238E27FC236}">
                  <a16:creationId xmlns:a16="http://schemas.microsoft.com/office/drawing/2014/main" id="{800ADEE9-EB92-452D-ACCF-8853D997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5013325"/>
              <a:ext cx="588963" cy="611188"/>
            </a:xfrm>
            <a:custGeom>
              <a:avLst/>
              <a:gdLst/>
              <a:ahLst/>
              <a:cxnLst>
                <a:cxn ang="0">
                  <a:pos x="264" y="156"/>
                </a:cxn>
                <a:cxn ang="0">
                  <a:pos x="840" y="59"/>
                </a:cxn>
                <a:cxn ang="0">
                  <a:pos x="912" y="6"/>
                </a:cxn>
                <a:cxn ang="0">
                  <a:pos x="1010" y="0"/>
                </a:cxn>
                <a:cxn ang="0">
                  <a:pos x="1155" y="6"/>
                </a:cxn>
                <a:cxn ang="0">
                  <a:pos x="1256" y="54"/>
                </a:cxn>
                <a:cxn ang="0">
                  <a:pos x="1236" y="144"/>
                </a:cxn>
                <a:cxn ang="0">
                  <a:pos x="1301" y="239"/>
                </a:cxn>
                <a:cxn ang="0">
                  <a:pos x="1394" y="326"/>
                </a:cxn>
                <a:cxn ang="0">
                  <a:pos x="1434" y="419"/>
                </a:cxn>
                <a:cxn ang="0">
                  <a:pos x="1488" y="527"/>
                </a:cxn>
                <a:cxn ang="0">
                  <a:pos x="1589" y="584"/>
                </a:cxn>
                <a:cxn ang="0">
                  <a:pos x="1697" y="641"/>
                </a:cxn>
                <a:cxn ang="0">
                  <a:pos x="1722" y="725"/>
                </a:cxn>
                <a:cxn ang="0">
                  <a:pos x="1778" y="750"/>
                </a:cxn>
                <a:cxn ang="0">
                  <a:pos x="1818" y="825"/>
                </a:cxn>
                <a:cxn ang="0">
                  <a:pos x="1818" y="914"/>
                </a:cxn>
                <a:cxn ang="0">
                  <a:pos x="1865" y="995"/>
                </a:cxn>
                <a:cxn ang="0">
                  <a:pos x="1982" y="992"/>
                </a:cxn>
                <a:cxn ang="0">
                  <a:pos x="2082" y="1032"/>
                </a:cxn>
                <a:cxn ang="0">
                  <a:pos x="2148" y="1121"/>
                </a:cxn>
                <a:cxn ang="0">
                  <a:pos x="2088" y="1218"/>
                </a:cxn>
                <a:cxn ang="0">
                  <a:pos x="1938" y="1224"/>
                </a:cxn>
                <a:cxn ang="0">
                  <a:pos x="1860" y="1296"/>
                </a:cxn>
                <a:cxn ang="0">
                  <a:pos x="1794" y="1386"/>
                </a:cxn>
                <a:cxn ang="0">
                  <a:pos x="1704" y="1434"/>
                </a:cxn>
                <a:cxn ang="0">
                  <a:pos x="1626" y="1470"/>
                </a:cxn>
                <a:cxn ang="0">
                  <a:pos x="1596" y="1548"/>
                </a:cxn>
                <a:cxn ang="0">
                  <a:pos x="1584" y="1632"/>
                </a:cxn>
                <a:cxn ang="0">
                  <a:pos x="1476" y="1698"/>
                </a:cxn>
                <a:cxn ang="0">
                  <a:pos x="1350" y="1710"/>
                </a:cxn>
                <a:cxn ang="0">
                  <a:pos x="1326" y="1836"/>
                </a:cxn>
                <a:cxn ang="0">
                  <a:pos x="1290" y="1932"/>
                </a:cxn>
                <a:cxn ang="0">
                  <a:pos x="1182" y="1992"/>
                </a:cxn>
                <a:cxn ang="0">
                  <a:pos x="1050" y="1992"/>
                </a:cxn>
                <a:cxn ang="0">
                  <a:pos x="906" y="1956"/>
                </a:cxn>
                <a:cxn ang="0">
                  <a:pos x="774" y="1872"/>
                </a:cxn>
                <a:cxn ang="0">
                  <a:pos x="684" y="1890"/>
                </a:cxn>
                <a:cxn ang="0">
                  <a:pos x="642" y="2010"/>
                </a:cxn>
                <a:cxn ang="0">
                  <a:pos x="576" y="2088"/>
                </a:cxn>
                <a:cxn ang="0">
                  <a:pos x="426" y="2214"/>
                </a:cxn>
                <a:cxn ang="0">
                  <a:pos x="288" y="2250"/>
                </a:cxn>
                <a:cxn ang="0">
                  <a:pos x="216" y="2226"/>
                </a:cxn>
                <a:cxn ang="0">
                  <a:pos x="138" y="2190"/>
                </a:cxn>
                <a:cxn ang="0">
                  <a:pos x="186" y="2106"/>
                </a:cxn>
                <a:cxn ang="0">
                  <a:pos x="192" y="1992"/>
                </a:cxn>
                <a:cxn ang="0">
                  <a:pos x="180" y="1878"/>
                </a:cxn>
                <a:cxn ang="0">
                  <a:pos x="78" y="1800"/>
                </a:cxn>
                <a:cxn ang="0">
                  <a:pos x="24" y="1680"/>
                </a:cxn>
                <a:cxn ang="0">
                  <a:pos x="0" y="1074"/>
                </a:cxn>
                <a:cxn ang="0">
                  <a:pos x="246" y="1080"/>
                </a:cxn>
                <a:cxn ang="0">
                  <a:pos x="264" y="156"/>
                </a:cxn>
              </a:cxnLst>
              <a:rect l="0" t="0" r="r" b="b"/>
              <a:pathLst>
                <a:path w="2148" h="2250">
                  <a:moveTo>
                    <a:pt x="264" y="156"/>
                  </a:moveTo>
                  <a:lnTo>
                    <a:pt x="840" y="59"/>
                  </a:lnTo>
                  <a:lnTo>
                    <a:pt x="912" y="6"/>
                  </a:lnTo>
                  <a:lnTo>
                    <a:pt x="1010" y="0"/>
                  </a:lnTo>
                  <a:lnTo>
                    <a:pt x="1155" y="6"/>
                  </a:lnTo>
                  <a:lnTo>
                    <a:pt x="1256" y="54"/>
                  </a:lnTo>
                  <a:lnTo>
                    <a:pt x="1236" y="144"/>
                  </a:lnTo>
                  <a:lnTo>
                    <a:pt x="1301" y="239"/>
                  </a:lnTo>
                  <a:lnTo>
                    <a:pt x="1394" y="326"/>
                  </a:lnTo>
                  <a:lnTo>
                    <a:pt x="1434" y="419"/>
                  </a:lnTo>
                  <a:lnTo>
                    <a:pt x="1488" y="527"/>
                  </a:lnTo>
                  <a:lnTo>
                    <a:pt x="1589" y="584"/>
                  </a:lnTo>
                  <a:lnTo>
                    <a:pt x="1697" y="641"/>
                  </a:lnTo>
                  <a:lnTo>
                    <a:pt x="1722" y="725"/>
                  </a:lnTo>
                  <a:lnTo>
                    <a:pt x="1778" y="750"/>
                  </a:lnTo>
                  <a:lnTo>
                    <a:pt x="1818" y="825"/>
                  </a:lnTo>
                  <a:lnTo>
                    <a:pt x="1818" y="914"/>
                  </a:lnTo>
                  <a:lnTo>
                    <a:pt x="1865" y="995"/>
                  </a:lnTo>
                  <a:lnTo>
                    <a:pt x="1982" y="992"/>
                  </a:lnTo>
                  <a:lnTo>
                    <a:pt x="2082" y="1032"/>
                  </a:lnTo>
                  <a:lnTo>
                    <a:pt x="2148" y="1121"/>
                  </a:lnTo>
                  <a:lnTo>
                    <a:pt x="2088" y="1218"/>
                  </a:lnTo>
                  <a:lnTo>
                    <a:pt x="1938" y="1224"/>
                  </a:lnTo>
                  <a:lnTo>
                    <a:pt x="1860" y="1296"/>
                  </a:lnTo>
                  <a:lnTo>
                    <a:pt x="1794" y="1386"/>
                  </a:lnTo>
                  <a:lnTo>
                    <a:pt x="1704" y="1434"/>
                  </a:lnTo>
                  <a:lnTo>
                    <a:pt x="1626" y="1470"/>
                  </a:lnTo>
                  <a:lnTo>
                    <a:pt x="1596" y="1548"/>
                  </a:lnTo>
                  <a:lnTo>
                    <a:pt x="1584" y="1632"/>
                  </a:lnTo>
                  <a:lnTo>
                    <a:pt x="1476" y="1698"/>
                  </a:lnTo>
                  <a:lnTo>
                    <a:pt x="1350" y="1710"/>
                  </a:lnTo>
                  <a:lnTo>
                    <a:pt x="1326" y="1836"/>
                  </a:lnTo>
                  <a:lnTo>
                    <a:pt x="1290" y="1932"/>
                  </a:lnTo>
                  <a:lnTo>
                    <a:pt x="1182" y="1992"/>
                  </a:lnTo>
                  <a:lnTo>
                    <a:pt x="1050" y="1992"/>
                  </a:lnTo>
                  <a:lnTo>
                    <a:pt x="906" y="1956"/>
                  </a:lnTo>
                  <a:lnTo>
                    <a:pt x="774" y="1872"/>
                  </a:lnTo>
                  <a:lnTo>
                    <a:pt x="684" y="1890"/>
                  </a:lnTo>
                  <a:lnTo>
                    <a:pt x="642" y="2010"/>
                  </a:lnTo>
                  <a:lnTo>
                    <a:pt x="576" y="2088"/>
                  </a:lnTo>
                  <a:lnTo>
                    <a:pt x="426" y="2214"/>
                  </a:lnTo>
                  <a:lnTo>
                    <a:pt x="288" y="2250"/>
                  </a:lnTo>
                  <a:lnTo>
                    <a:pt x="216" y="2226"/>
                  </a:lnTo>
                  <a:lnTo>
                    <a:pt x="138" y="2190"/>
                  </a:lnTo>
                  <a:lnTo>
                    <a:pt x="186" y="2106"/>
                  </a:lnTo>
                  <a:lnTo>
                    <a:pt x="192" y="1992"/>
                  </a:lnTo>
                  <a:lnTo>
                    <a:pt x="180" y="1878"/>
                  </a:lnTo>
                  <a:lnTo>
                    <a:pt x="78" y="1800"/>
                  </a:lnTo>
                  <a:lnTo>
                    <a:pt x="24" y="1680"/>
                  </a:lnTo>
                  <a:lnTo>
                    <a:pt x="0" y="1074"/>
                  </a:lnTo>
                  <a:lnTo>
                    <a:pt x="246" y="1080"/>
                  </a:lnTo>
                  <a:lnTo>
                    <a:pt x="264" y="156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28">
              <a:extLst>
                <a:ext uri="{FF2B5EF4-FFF2-40B4-BE49-F238E27FC236}">
                  <a16:creationId xmlns:a16="http://schemas.microsoft.com/office/drawing/2014/main" id="{9F9E9D00-C6A8-4ADA-9D59-D1F4538E3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986338"/>
              <a:ext cx="604838" cy="749300"/>
            </a:xfrm>
            <a:custGeom>
              <a:avLst/>
              <a:gdLst/>
              <a:ahLst/>
              <a:cxnLst>
                <a:cxn ang="0">
                  <a:pos x="9" y="45"/>
                </a:cxn>
                <a:cxn ang="0">
                  <a:pos x="180" y="66"/>
                </a:cxn>
                <a:cxn ang="0">
                  <a:pos x="299" y="0"/>
                </a:cxn>
                <a:cxn ang="0">
                  <a:pos x="420" y="14"/>
                </a:cxn>
                <a:cxn ang="0">
                  <a:pos x="564" y="113"/>
                </a:cxn>
                <a:cxn ang="0">
                  <a:pos x="675" y="89"/>
                </a:cxn>
                <a:cxn ang="0">
                  <a:pos x="1554" y="74"/>
                </a:cxn>
                <a:cxn ang="0">
                  <a:pos x="1670" y="179"/>
                </a:cxn>
                <a:cxn ang="0">
                  <a:pos x="1929" y="197"/>
                </a:cxn>
                <a:cxn ang="0">
                  <a:pos x="2201" y="255"/>
                </a:cxn>
                <a:cxn ang="0">
                  <a:pos x="2184" y="1178"/>
                </a:cxn>
                <a:cxn ang="0">
                  <a:pos x="1937" y="1175"/>
                </a:cxn>
                <a:cxn ang="0">
                  <a:pos x="1961" y="1781"/>
                </a:cxn>
                <a:cxn ang="0">
                  <a:pos x="1962" y="2685"/>
                </a:cxn>
                <a:cxn ang="0">
                  <a:pos x="1923" y="2684"/>
                </a:cxn>
                <a:cxn ang="0">
                  <a:pos x="1473" y="2685"/>
                </a:cxn>
                <a:cxn ang="0">
                  <a:pos x="1352" y="2535"/>
                </a:cxn>
                <a:cxn ang="0">
                  <a:pos x="1176" y="2769"/>
                </a:cxn>
                <a:cxn ang="0">
                  <a:pos x="1074" y="2691"/>
                </a:cxn>
                <a:cxn ang="0">
                  <a:pos x="972" y="2553"/>
                </a:cxn>
                <a:cxn ang="0">
                  <a:pos x="852" y="2355"/>
                </a:cxn>
                <a:cxn ang="0">
                  <a:pos x="852" y="2235"/>
                </a:cxn>
                <a:cxn ang="0">
                  <a:pos x="810" y="2151"/>
                </a:cxn>
                <a:cxn ang="0">
                  <a:pos x="774" y="2031"/>
                </a:cxn>
                <a:cxn ang="0">
                  <a:pos x="780" y="1875"/>
                </a:cxn>
                <a:cxn ang="0">
                  <a:pos x="696" y="1743"/>
                </a:cxn>
                <a:cxn ang="0">
                  <a:pos x="696" y="1587"/>
                </a:cxn>
                <a:cxn ang="0">
                  <a:pos x="660" y="1437"/>
                </a:cxn>
                <a:cxn ang="0">
                  <a:pos x="702" y="1329"/>
                </a:cxn>
                <a:cxn ang="0">
                  <a:pos x="648" y="1251"/>
                </a:cxn>
                <a:cxn ang="0">
                  <a:pos x="564" y="1143"/>
                </a:cxn>
                <a:cxn ang="0">
                  <a:pos x="414" y="939"/>
                </a:cxn>
                <a:cxn ang="0">
                  <a:pos x="402" y="807"/>
                </a:cxn>
                <a:cxn ang="0">
                  <a:pos x="264" y="603"/>
                </a:cxn>
                <a:cxn ang="0">
                  <a:pos x="198" y="441"/>
                </a:cxn>
                <a:cxn ang="0">
                  <a:pos x="96" y="375"/>
                </a:cxn>
                <a:cxn ang="0">
                  <a:pos x="12" y="261"/>
                </a:cxn>
                <a:cxn ang="0">
                  <a:pos x="0" y="171"/>
                </a:cxn>
                <a:cxn ang="0">
                  <a:pos x="9" y="45"/>
                </a:cxn>
              </a:cxnLst>
              <a:rect l="0" t="0" r="r" b="b"/>
              <a:pathLst>
                <a:path w="2201" h="2769">
                  <a:moveTo>
                    <a:pt x="9" y="45"/>
                  </a:moveTo>
                  <a:lnTo>
                    <a:pt x="180" y="66"/>
                  </a:lnTo>
                  <a:lnTo>
                    <a:pt x="299" y="0"/>
                  </a:lnTo>
                  <a:lnTo>
                    <a:pt x="420" y="14"/>
                  </a:lnTo>
                  <a:lnTo>
                    <a:pt x="564" y="113"/>
                  </a:lnTo>
                  <a:lnTo>
                    <a:pt x="675" y="89"/>
                  </a:lnTo>
                  <a:lnTo>
                    <a:pt x="1554" y="74"/>
                  </a:lnTo>
                  <a:lnTo>
                    <a:pt x="1670" y="179"/>
                  </a:lnTo>
                  <a:lnTo>
                    <a:pt x="1929" y="197"/>
                  </a:lnTo>
                  <a:lnTo>
                    <a:pt x="2201" y="255"/>
                  </a:lnTo>
                  <a:lnTo>
                    <a:pt x="2184" y="1178"/>
                  </a:lnTo>
                  <a:lnTo>
                    <a:pt x="1937" y="1175"/>
                  </a:lnTo>
                  <a:lnTo>
                    <a:pt x="1961" y="1781"/>
                  </a:lnTo>
                  <a:lnTo>
                    <a:pt x="1962" y="2685"/>
                  </a:lnTo>
                  <a:lnTo>
                    <a:pt x="1923" y="2684"/>
                  </a:lnTo>
                  <a:lnTo>
                    <a:pt x="1473" y="2685"/>
                  </a:lnTo>
                  <a:lnTo>
                    <a:pt x="1352" y="2535"/>
                  </a:lnTo>
                  <a:lnTo>
                    <a:pt x="1176" y="2769"/>
                  </a:lnTo>
                  <a:lnTo>
                    <a:pt x="1074" y="2691"/>
                  </a:lnTo>
                  <a:lnTo>
                    <a:pt x="972" y="2553"/>
                  </a:lnTo>
                  <a:lnTo>
                    <a:pt x="852" y="2355"/>
                  </a:lnTo>
                  <a:lnTo>
                    <a:pt x="852" y="2235"/>
                  </a:lnTo>
                  <a:lnTo>
                    <a:pt x="810" y="2151"/>
                  </a:lnTo>
                  <a:lnTo>
                    <a:pt x="774" y="2031"/>
                  </a:lnTo>
                  <a:lnTo>
                    <a:pt x="780" y="1875"/>
                  </a:lnTo>
                  <a:lnTo>
                    <a:pt x="696" y="1743"/>
                  </a:lnTo>
                  <a:lnTo>
                    <a:pt x="696" y="1587"/>
                  </a:lnTo>
                  <a:lnTo>
                    <a:pt x="660" y="1437"/>
                  </a:lnTo>
                  <a:lnTo>
                    <a:pt x="702" y="1329"/>
                  </a:lnTo>
                  <a:lnTo>
                    <a:pt x="648" y="1251"/>
                  </a:lnTo>
                  <a:lnTo>
                    <a:pt x="564" y="1143"/>
                  </a:lnTo>
                  <a:lnTo>
                    <a:pt x="414" y="939"/>
                  </a:lnTo>
                  <a:lnTo>
                    <a:pt x="402" y="807"/>
                  </a:lnTo>
                  <a:lnTo>
                    <a:pt x="264" y="603"/>
                  </a:lnTo>
                  <a:lnTo>
                    <a:pt x="198" y="441"/>
                  </a:lnTo>
                  <a:lnTo>
                    <a:pt x="96" y="375"/>
                  </a:lnTo>
                  <a:lnTo>
                    <a:pt x="12" y="261"/>
                  </a:lnTo>
                  <a:lnTo>
                    <a:pt x="0" y="17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129">
              <a:extLst>
                <a:ext uri="{FF2B5EF4-FFF2-40B4-BE49-F238E27FC236}">
                  <a16:creationId xmlns:a16="http://schemas.microsoft.com/office/drawing/2014/main" id="{0381E445-DC9E-4A56-A689-B1D6E1A5C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316538"/>
              <a:ext cx="1003300" cy="809625"/>
            </a:xfrm>
            <a:custGeom>
              <a:avLst/>
              <a:gdLst/>
              <a:ahLst/>
              <a:cxnLst>
                <a:cxn ang="0">
                  <a:pos x="174" y="1312"/>
                </a:cxn>
                <a:cxn ang="0">
                  <a:pos x="784" y="1464"/>
                </a:cxn>
                <a:cxn ang="0">
                  <a:pos x="838" y="680"/>
                </a:cxn>
                <a:cxn ang="0">
                  <a:pos x="952" y="866"/>
                </a:cxn>
                <a:cxn ang="0">
                  <a:pos x="898" y="1068"/>
                </a:cxn>
                <a:cxn ang="0">
                  <a:pos x="1048" y="1127"/>
                </a:cxn>
                <a:cxn ang="0">
                  <a:pos x="1341" y="960"/>
                </a:cxn>
                <a:cxn ang="0">
                  <a:pos x="1443" y="768"/>
                </a:cxn>
                <a:cxn ang="0">
                  <a:pos x="1669" y="836"/>
                </a:cxn>
                <a:cxn ang="0">
                  <a:pos x="1942" y="870"/>
                </a:cxn>
                <a:cxn ang="0">
                  <a:pos x="2088" y="710"/>
                </a:cxn>
                <a:cxn ang="0">
                  <a:pos x="2236" y="576"/>
                </a:cxn>
                <a:cxn ang="0">
                  <a:pos x="2358" y="423"/>
                </a:cxn>
                <a:cxn ang="0">
                  <a:pos x="2473" y="308"/>
                </a:cxn>
                <a:cxn ang="0">
                  <a:pos x="2620" y="173"/>
                </a:cxn>
                <a:cxn ang="0">
                  <a:pos x="2847" y="95"/>
                </a:cxn>
                <a:cxn ang="0">
                  <a:pos x="3043" y="0"/>
                </a:cxn>
                <a:cxn ang="0">
                  <a:pos x="3258" y="54"/>
                </a:cxn>
                <a:cxn ang="0">
                  <a:pos x="3384" y="222"/>
                </a:cxn>
                <a:cxn ang="0">
                  <a:pos x="3484" y="480"/>
                </a:cxn>
                <a:cxn ang="0">
                  <a:pos x="3474" y="726"/>
                </a:cxn>
                <a:cxn ang="0">
                  <a:pos x="3480" y="996"/>
                </a:cxn>
                <a:cxn ang="0">
                  <a:pos x="3511" y="1161"/>
                </a:cxn>
                <a:cxn ang="0">
                  <a:pos x="3658" y="1164"/>
                </a:cxn>
                <a:cxn ang="0">
                  <a:pos x="3586" y="1374"/>
                </a:cxn>
                <a:cxn ang="0">
                  <a:pos x="3394" y="1620"/>
                </a:cxn>
                <a:cxn ang="0">
                  <a:pos x="3022" y="2112"/>
                </a:cxn>
                <a:cxn ang="0">
                  <a:pos x="2758" y="2328"/>
                </a:cxn>
                <a:cxn ang="0">
                  <a:pos x="2500" y="2586"/>
                </a:cxn>
                <a:cxn ang="0">
                  <a:pos x="2260" y="2718"/>
                </a:cxn>
                <a:cxn ang="0">
                  <a:pos x="2086" y="2724"/>
                </a:cxn>
                <a:cxn ang="0">
                  <a:pos x="1846" y="2796"/>
                </a:cxn>
                <a:cxn ang="0">
                  <a:pos x="1660" y="2832"/>
                </a:cxn>
                <a:cxn ang="0">
                  <a:pos x="1450" y="2832"/>
                </a:cxn>
                <a:cxn ang="0">
                  <a:pos x="1282" y="2814"/>
                </a:cxn>
                <a:cxn ang="0">
                  <a:pos x="1066" y="2892"/>
                </a:cxn>
                <a:cxn ang="0">
                  <a:pos x="766" y="2988"/>
                </a:cxn>
                <a:cxn ang="0">
                  <a:pos x="622" y="2886"/>
                </a:cxn>
                <a:cxn ang="0">
                  <a:pos x="472" y="2844"/>
                </a:cxn>
                <a:cxn ang="0">
                  <a:pos x="430" y="2724"/>
                </a:cxn>
                <a:cxn ang="0">
                  <a:pos x="334" y="2580"/>
                </a:cxn>
                <a:cxn ang="0">
                  <a:pos x="424" y="2484"/>
                </a:cxn>
                <a:cxn ang="0">
                  <a:pos x="400" y="2280"/>
                </a:cxn>
                <a:cxn ang="0">
                  <a:pos x="238" y="2028"/>
                </a:cxn>
                <a:cxn ang="0">
                  <a:pos x="148" y="1824"/>
                </a:cxn>
                <a:cxn ang="0">
                  <a:pos x="0" y="1548"/>
                </a:cxn>
              </a:cxnLst>
              <a:rect l="0" t="0" r="r" b="b"/>
              <a:pathLst>
                <a:path w="3658" h="2988">
                  <a:moveTo>
                    <a:pt x="0" y="1548"/>
                  </a:moveTo>
                  <a:lnTo>
                    <a:pt x="174" y="1312"/>
                  </a:lnTo>
                  <a:lnTo>
                    <a:pt x="294" y="1464"/>
                  </a:lnTo>
                  <a:lnTo>
                    <a:pt x="784" y="1464"/>
                  </a:lnTo>
                  <a:lnTo>
                    <a:pt x="784" y="560"/>
                  </a:lnTo>
                  <a:lnTo>
                    <a:pt x="838" y="680"/>
                  </a:lnTo>
                  <a:lnTo>
                    <a:pt x="939" y="756"/>
                  </a:lnTo>
                  <a:lnTo>
                    <a:pt x="952" y="866"/>
                  </a:lnTo>
                  <a:lnTo>
                    <a:pt x="946" y="987"/>
                  </a:lnTo>
                  <a:lnTo>
                    <a:pt x="898" y="1068"/>
                  </a:lnTo>
                  <a:lnTo>
                    <a:pt x="973" y="1103"/>
                  </a:lnTo>
                  <a:lnTo>
                    <a:pt x="1048" y="1127"/>
                  </a:lnTo>
                  <a:lnTo>
                    <a:pt x="1188" y="1092"/>
                  </a:lnTo>
                  <a:lnTo>
                    <a:pt x="1341" y="960"/>
                  </a:lnTo>
                  <a:lnTo>
                    <a:pt x="1402" y="887"/>
                  </a:lnTo>
                  <a:lnTo>
                    <a:pt x="1443" y="768"/>
                  </a:lnTo>
                  <a:lnTo>
                    <a:pt x="1534" y="750"/>
                  </a:lnTo>
                  <a:lnTo>
                    <a:pt x="1669" y="836"/>
                  </a:lnTo>
                  <a:lnTo>
                    <a:pt x="1809" y="870"/>
                  </a:lnTo>
                  <a:lnTo>
                    <a:pt x="1942" y="870"/>
                  </a:lnTo>
                  <a:lnTo>
                    <a:pt x="2050" y="809"/>
                  </a:lnTo>
                  <a:lnTo>
                    <a:pt x="2088" y="710"/>
                  </a:lnTo>
                  <a:lnTo>
                    <a:pt x="2110" y="590"/>
                  </a:lnTo>
                  <a:lnTo>
                    <a:pt x="2236" y="576"/>
                  </a:lnTo>
                  <a:lnTo>
                    <a:pt x="2344" y="510"/>
                  </a:lnTo>
                  <a:lnTo>
                    <a:pt x="2358" y="423"/>
                  </a:lnTo>
                  <a:lnTo>
                    <a:pt x="2388" y="348"/>
                  </a:lnTo>
                  <a:lnTo>
                    <a:pt x="2473" y="308"/>
                  </a:lnTo>
                  <a:lnTo>
                    <a:pt x="2556" y="263"/>
                  </a:lnTo>
                  <a:lnTo>
                    <a:pt x="2620" y="173"/>
                  </a:lnTo>
                  <a:lnTo>
                    <a:pt x="2698" y="102"/>
                  </a:lnTo>
                  <a:lnTo>
                    <a:pt x="2847" y="95"/>
                  </a:lnTo>
                  <a:lnTo>
                    <a:pt x="2908" y="0"/>
                  </a:lnTo>
                  <a:lnTo>
                    <a:pt x="3043" y="0"/>
                  </a:lnTo>
                  <a:lnTo>
                    <a:pt x="3162" y="60"/>
                  </a:lnTo>
                  <a:lnTo>
                    <a:pt x="3258" y="54"/>
                  </a:lnTo>
                  <a:lnTo>
                    <a:pt x="3409" y="65"/>
                  </a:lnTo>
                  <a:lnTo>
                    <a:pt x="3384" y="222"/>
                  </a:lnTo>
                  <a:lnTo>
                    <a:pt x="3409" y="377"/>
                  </a:lnTo>
                  <a:lnTo>
                    <a:pt x="3484" y="480"/>
                  </a:lnTo>
                  <a:lnTo>
                    <a:pt x="3511" y="590"/>
                  </a:lnTo>
                  <a:lnTo>
                    <a:pt x="3474" y="726"/>
                  </a:lnTo>
                  <a:lnTo>
                    <a:pt x="3473" y="886"/>
                  </a:lnTo>
                  <a:lnTo>
                    <a:pt x="3480" y="996"/>
                  </a:lnTo>
                  <a:lnTo>
                    <a:pt x="3460" y="1128"/>
                  </a:lnTo>
                  <a:lnTo>
                    <a:pt x="3511" y="1161"/>
                  </a:lnTo>
                  <a:lnTo>
                    <a:pt x="3555" y="1146"/>
                  </a:lnTo>
                  <a:lnTo>
                    <a:pt x="3658" y="1164"/>
                  </a:lnTo>
                  <a:lnTo>
                    <a:pt x="3622" y="1266"/>
                  </a:lnTo>
                  <a:lnTo>
                    <a:pt x="3586" y="1374"/>
                  </a:lnTo>
                  <a:lnTo>
                    <a:pt x="3532" y="1536"/>
                  </a:lnTo>
                  <a:lnTo>
                    <a:pt x="3394" y="1620"/>
                  </a:lnTo>
                  <a:lnTo>
                    <a:pt x="3190" y="1860"/>
                  </a:lnTo>
                  <a:lnTo>
                    <a:pt x="3022" y="2112"/>
                  </a:lnTo>
                  <a:lnTo>
                    <a:pt x="2866" y="2262"/>
                  </a:lnTo>
                  <a:lnTo>
                    <a:pt x="2758" y="2328"/>
                  </a:lnTo>
                  <a:lnTo>
                    <a:pt x="2662" y="2430"/>
                  </a:lnTo>
                  <a:lnTo>
                    <a:pt x="2500" y="2586"/>
                  </a:lnTo>
                  <a:lnTo>
                    <a:pt x="2398" y="2640"/>
                  </a:lnTo>
                  <a:lnTo>
                    <a:pt x="2260" y="2718"/>
                  </a:lnTo>
                  <a:lnTo>
                    <a:pt x="2176" y="2730"/>
                  </a:lnTo>
                  <a:lnTo>
                    <a:pt x="2086" y="2724"/>
                  </a:lnTo>
                  <a:lnTo>
                    <a:pt x="1960" y="2802"/>
                  </a:lnTo>
                  <a:lnTo>
                    <a:pt x="1846" y="2796"/>
                  </a:lnTo>
                  <a:lnTo>
                    <a:pt x="1786" y="2862"/>
                  </a:lnTo>
                  <a:lnTo>
                    <a:pt x="1660" y="2832"/>
                  </a:lnTo>
                  <a:lnTo>
                    <a:pt x="1540" y="2778"/>
                  </a:lnTo>
                  <a:lnTo>
                    <a:pt x="1450" y="2832"/>
                  </a:lnTo>
                  <a:lnTo>
                    <a:pt x="1366" y="2808"/>
                  </a:lnTo>
                  <a:lnTo>
                    <a:pt x="1282" y="2814"/>
                  </a:lnTo>
                  <a:lnTo>
                    <a:pt x="1162" y="2892"/>
                  </a:lnTo>
                  <a:lnTo>
                    <a:pt x="1066" y="2892"/>
                  </a:lnTo>
                  <a:lnTo>
                    <a:pt x="910" y="2898"/>
                  </a:lnTo>
                  <a:lnTo>
                    <a:pt x="766" y="2988"/>
                  </a:lnTo>
                  <a:lnTo>
                    <a:pt x="706" y="2976"/>
                  </a:lnTo>
                  <a:lnTo>
                    <a:pt x="622" y="2886"/>
                  </a:lnTo>
                  <a:lnTo>
                    <a:pt x="568" y="2868"/>
                  </a:lnTo>
                  <a:lnTo>
                    <a:pt x="472" y="2844"/>
                  </a:lnTo>
                  <a:lnTo>
                    <a:pt x="418" y="2802"/>
                  </a:lnTo>
                  <a:lnTo>
                    <a:pt x="430" y="2724"/>
                  </a:lnTo>
                  <a:lnTo>
                    <a:pt x="406" y="2646"/>
                  </a:lnTo>
                  <a:lnTo>
                    <a:pt x="334" y="2580"/>
                  </a:lnTo>
                  <a:lnTo>
                    <a:pt x="334" y="2502"/>
                  </a:lnTo>
                  <a:lnTo>
                    <a:pt x="424" y="2484"/>
                  </a:lnTo>
                  <a:lnTo>
                    <a:pt x="436" y="2382"/>
                  </a:lnTo>
                  <a:lnTo>
                    <a:pt x="400" y="2280"/>
                  </a:lnTo>
                  <a:lnTo>
                    <a:pt x="292" y="2142"/>
                  </a:lnTo>
                  <a:lnTo>
                    <a:pt x="238" y="2028"/>
                  </a:lnTo>
                  <a:lnTo>
                    <a:pt x="160" y="1932"/>
                  </a:lnTo>
                  <a:lnTo>
                    <a:pt x="148" y="1824"/>
                  </a:lnTo>
                  <a:lnTo>
                    <a:pt x="88" y="1662"/>
                  </a:lnTo>
                  <a:lnTo>
                    <a:pt x="0" y="1548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 kern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">
              <a:extLst>
                <a:ext uri="{FF2B5EF4-FFF2-40B4-BE49-F238E27FC236}">
                  <a16:creationId xmlns:a16="http://schemas.microsoft.com/office/drawing/2014/main" id="{6F93839C-5FA8-47D5-B6A1-893954F26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4679950"/>
              <a:ext cx="512763" cy="903288"/>
            </a:xfrm>
            <a:custGeom>
              <a:avLst/>
              <a:gdLst/>
              <a:ahLst/>
              <a:cxnLst>
                <a:cxn ang="0">
                  <a:pos x="1552" y="128"/>
                </a:cxn>
                <a:cxn ang="0">
                  <a:pos x="1544" y="280"/>
                </a:cxn>
                <a:cxn ang="0">
                  <a:pos x="1480" y="360"/>
                </a:cxn>
                <a:cxn ang="0">
                  <a:pos x="1408" y="400"/>
                </a:cxn>
                <a:cxn ang="0">
                  <a:pos x="1320" y="376"/>
                </a:cxn>
                <a:cxn ang="0">
                  <a:pos x="1280" y="440"/>
                </a:cxn>
                <a:cxn ang="0">
                  <a:pos x="1336" y="560"/>
                </a:cxn>
                <a:cxn ang="0">
                  <a:pos x="1224" y="592"/>
                </a:cxn>
                <a:cxn ang="0">
                  <a:pos x="1256" y="688"/>
                </a:cxn>
                <a:cxn ang="0">
                  <a:pos x="1152" y="760"/>
                </a:cxn>
                <a:cxn ang="0">
                  <a:pos x="1096" y="728"/>
                </a:cxn>
                <a:cxn ang="0">
                  <a:pos x="1013" y="814"/>
                </a:cxn>
                <a:cxn ang="0">
                  <a:pos x="776" y="936"/>
                </a:cxn>
                <a:cxn ang="0">
                  <a:pos x="632" y="976"/>
                </a:cxn>
                <a:cxn ang="0">
                  <a:pos x="576" y="1000"/>
                </a:cxn>
                <a:cxn ang="0">
                  <a:pos x="489" y="997"/>
                </a:cxn>
                <a:cxn ang="0">
                  <a:pos x="424" y="1152"/>
                </a:cxn>
                <a:cxn ang="0">
                  <a:pos x="296" y="1336"/>
                </a:cxn>
                <a:cxn ang="0">
                  <a:pos x="288" y="1536"/>
                </a:cxn>
                <a:cxn ang="0">
                  <a:pos x="336" y="1640"/>
                </a:cxn>
                <a:cxn ang="0">
                  <a:pos x="368" y="1808"/>
                </a:cxn>
                <a:cxn ang="0">
                  <a:pos x="351" y="1943"/>
                </a:cxn>
                <a:cxn ang="0">
                  <a:pos x="232" y="2144"/>
                </a:cxn>
                <a:cxn ang="0">
                  <a:pos x="120" y="2280"/>
                </a:cxn>
                <a:cxn ang="0">
                  <a:pos x="32" y="2408"/>
                </a:cxn>
                <a:cxn ang="0">
                  <a:pos x="0" y="2600"/>
                </a:cxn>
                <a:cxn ang="0">
                  <a:pos x="88" y="2760"/>
                </a:cxn>
                <a:cxn ang="0">
                  <a:pos x="64" y="2880"/>
                </a:cxn>
                <a:cxn ang="0">
                  <a:pos x="48" y="3008"/>
                </a:cxn>
                <a:cxn ang="0">
                  <a:pos x="96" y="3088"/>
                </a:cxn>
                <a:cxn ang="0">
                  <a:pos x="112" y="3184"/>
                </a:cxn>
                <a:cxn ang="0">
                  <a:pos x="256" y="3240"/>
                </a:cxn>
                <a:cxn ang="0">
                  <a:pos x="344" y="3328"/>
                </a:cxn>
                <a:cxn ang="0">
                  <a:pos x="504" y="3264"/>
                </a:cxn>
                <a:cxn ang="0">
                  <a:pos x="654" y="3225"/>
                </a:cxn>
                <a:cxn ang="0">
                  <a:pos x="792" y="3184"/>
                </a:cxn>
                <a:cxn ang="0">
                  <a:pos x="848" y="3040"/>
                </a:cxn>
                <a:cxn ang="0">
                  <a:pos x="952" y="2904"/>
                </a:cxn>
                <a:cxn ang="0">
                  <a:pos x="1068" y="2523"/>
                </a:cxn>
                <a:cxn ang="0">
                  <a:pos x="1272" y="2088"/>
                </a:cxn>
                <a:cxn ang="0">
                  <a:pos x="1416" y="1800"/>
                </a:cxn>
                <a:cxn ang="0">
                  <a:pos x="1536" y="1568"/>
                </a:cxn>
                <a:cxn ang="0">
                  <a:pos x="1544" y="1368"/>
                </a:cxn>
                <a:cxn ang="0">
                  <a:pos x="1584" y="1280"/>
                </a:cxn>
                <a:cxn ang="0">
                  <a:pos x="1656" y="1168"/>
                </a:cxn>
                <a:cxn ang="0">
                  <a:pos x="1688" y="1096"/>
                </a:cxn>
                <a:cxn ang="0">
                  <a:pos x="1620" y="967"/>
                </a:cxn>
                <a:cxn ang="0">
                  <a:pos x="1632" y="896"/>
                </a:cxn>
                <a:cxn ang="0">
                  <a:pos x="1704" y="864"/>
                </a:cxn>
                <a:cxn ang="0">
                  <a:pos x="1736" y="936"/>
                </a:cxn>
                <a:cxn ang="0">
                  <a:pos x="1760" y="984"/>
                </a:cxn>
                <a:cxn ang="0">
                  <a:pos x="1824" y="928"/>
                </a:cxn>
                <a:cxn ang="0">
                  <a:pos x="1864" y="840"/>
                </a:cxn>
                <a:cxn ang="0">
                  <a:pos x="1808" y="736"/>
                </a:cxn>
                <a:cxn ang="0">
                  <a:pos x="1808" y="568"/>
                </a:cxn>
                <a:cxn ang="0">
                  <a:pos x="1784" y="272"/>
                </a:cxn>
                <a:cxn ang="0">
                  <a:pos x="1712" y="144"/>
                </a:cxn>
                <a:cxn ang="0">
                  <a:pos x="1672" y="0"/>
                </a:cxn>
                <a:cxn ang="0">
                  <a:pos x="1600" y="48"/>
                </a:cxn>
                <a:cxn ang="0">
                  <a:pos x="1552" y="128"/>
                </a:cxn>
              </a:cxnLst>
              <a:rect l="0" t="0" r="r" b="b"/>
              <a:pathLst>
                <a:path w="1864" h="3328">
                  <a:moveTo>
                    <a:pt x="1552" y="128"/>
                  </a:moveTo>
                  <a:lnTo>
                    <a:pt x="1544" y="280"/>
                  </a:lnTo>
                  <a:lnTo>
                    <a:pt x="1480" y="360"/>
                  </a:lnTo>
                  <a:lnTo>
                    <a:pt x="1408" y="400"/>
                  </a:lnTo>
                  <a:lnTo>
                    <a:pt x="1320" y="376"/>
                  </a:lnTo>
                  <a:lnTo>
                    <a:pt x="1280" y="440"/>
                  </a:lnTo>
                  <a:lnTo>
                    <a:pt x="1336" y="560"/>
                  </a:lnTo>
                  <a:lnTo>
                    <a:pt x="1224" y="592"/>
                  </a:lnTo>
                  <a:lnTo>
                    <a:pt x="1256" y="688"/>
                  </a:lnTo>
                  <a:lnTo>
                    <a:pt x="1152" y="760"/>
                  </a:lnTo>
                  <a:lnTo>
                    <a:pt x="1096" y="728"/>
                  </a:lnTo>
                  <a:lnTo>
                    <a:pt x="1013" y="814"/>
                  </a:lnTo>
                  <a:lnTo>
                    <a:pt x="776" y="936"/>
                  </a:lnTo>
                  <a:lnTo>
                    <a:pt x="632" y="976"/>
                  </a:lnTo>
                  <a:lnTo>
                    <a:pt x="576" y="1000"/>
                  </a:lnTo>
                  <a:lnTo>
                    <a:pt x="489" y="997"/>
                  </a:lnTo>
                  <a:lnTo>
                    <a:pt x="424" y="1152"/>
                  </a:lnTo>
                  <a:lnTo>
                    <a:pt x="296" y="1336"/>
                  </a:lnTo>
                  <a:lnTo>
                    <a:pt x="288" y="1536"/>
                  </a:lnTo>
                  <a:lnTo>
                    <a:pt x="336" y="1640"/>
                  </a:lnTo>
                  <a:lnTo>
                    <a:pt x="368" y="1808"/>
                  </a:lnTo>
                  <a:lnTo>
                    <a:pt x="351" y="1943"/>
                  </a:lnTo>
                  <a:lnTo>
                    <a:pt x="232" y="2144"/>
                  </a:lnTo>
                  <a:lnTo>
                    <a:pt x="120" y="2280"/>
                  </a:lnTo>
                  <a:lnTo>
                    <a:pt x="32" y="2408"/>
                  </a:lnTo>
                  <a:lnTo>
                    <a:pt x="0" y="2600"/>
                  </a:lnTo>
                  <a:lnTo>
                    <a:pt x="88" y="2760"/>
                  </a:lnTo>
                  <a:lnTo>
                    <a:pt x="64" y="2880"/>
                  </a:lnTo>
                  <a:lnTo>
                    <a:pt x="48" y="3008"/>
                  </a:lnTo>
                  <a:lnTo>
                    <a:pt x="96" y="3088"/>
                  </a:lnTo>
                  <a:lnTo>
                    <a:pt x="112" y="3184"/>
                  </a:lnTo>
                  <a:lnTo>
                    <a:pt x="256" y="3240"/>
                  </a:lnTo>
                  <a:lnTo>
                    <a:pt x="344" y="3328"/>
                  </a:lnTo>
                  <a:lnTo>
                    <a:pt x="504" y="3264"/>
                  </a:lnTo>
                  <a:lnTo>
                    <a:pt x="654" y="3225"/>
                  </a:lnTo>
                  <a:lnTo>
                    <a:pt x="792" y="3184"/>
                  </a:lnTo>
                  <a:lnTo>
                    <a:pt x="848" y="3040"/>
                  </a:lnTo>
                  <a:lnTo>
                    <a:pt x="952" y="2904"/>
                  </a:lnTo>
                  <a:lnTo>
                    <a:pt x="1068" y="2523"/>
                  </a:lnTo>
                  <a:lnTo>
                    <a:pt x="1272" y="2088"/>
                  </a:lnTo>
                  <a:lnTo>
                    <a:pt x="1416" y="1800"/>
                  </a:lnTo>
                  <a:lnTo>
                    <a:pt x="1536" y="1568"/>
                  </a:lnTo>
                  <a:lnTo>
                    <a:pt x="1544" y="1368"/>
                  </a:lnTo>
                  <a:lnTo>
                    <a:pt x="1584" y="1280"/>
                  </a:lnTo>
                  <a:lnTo>
                    <a:pt x="1656" y="1168"/>
                  </a:lnTo>
                  <a:lnTo>
                    <a:pt x="1688" y="1096"/>
                  </a:lnTo>
                  <a:lnTo>
                    <a:pt x="1620" y="967"/>
                  </a:lnTo>
                  <a:lnTo>
                    <a:pt x="1632" y="896"/>
                  </a:lnTo>
                  <a:lnTo>
                    <a:pt x="1704" y="864"/>
                  </a:lnTo>
                  <a:lnTo>
                    <a:pt x="1736" y="936"/>
                  </a:lnTo>
                  <a:lnTo>
                    <a:pt x="1760" y="984"/>
                  </a:lnTo>
                  <a:lnTo>
                    <a:pt x="1824" y="928"/>
                  </a:lnTo>
                  <a:lnTo>
                    <a:pt x="1864" y="840"/>
                  </a:lnTo>
                  <a:lnTo>
                    <a:pt x="1808" y="736"/>
                  </a:lnTo>
                  <a:lnTo>
                    <a:pt x="1808" y="568"/>
                  </a:lnTo>
                  <a:lnTo>
                    <a:pt x="1784" y="272"/>
                  </a:lnTo>
                  <a:lnTo>
                    <a:pt x="1712" y="144"/>
                  </a:lnTo>
                  <a:lnTo>
                    <a:pt x="1672" y="0"/>
                  </a:lnTo>
                  <a:lnTo>
                    <a:pt x="1600" y="48"/>
                  </a:lnTo>
                  <a:lnTo>
                    <a:pt x="1552" y="128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131">
              <a:extLst>
                <a:ext uri="{FF2B5EF4-FFF2-40B4-BE49-F238E27FC236}">
                  <a16:creationId xmlns:a16="http://schemas.microsoft.com/office/drawing/2014/main" id="{D46AE2B9-B8DD-40CD-8E0B-06D4F5756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5564188"/>
              <a:ext cx="80963" cy="88900"/>
            </a:xfrm>
            <a:custGeom>
              <a:avLst/>
              <a:gdLst/>
              <a:ahLst/>
              <a:cxnLst>
                <a:cxn ang="0">
                  <a:pos x="263" y="82"/>
                </a:cxn>
                <a:cxn ang="0">
                  <a:pos x="242" y="217"/>
                </a:cxn>
                <a:cxn ang="0">
                  <a:pos x="296" y="256"/>
                </a:cxn>
                <a:cxn ang="0">
                  <a:pos x="240" y="328"/>
                </a:cxn>
                <a:cxn ang="0">
                  <a:pos x="56" y="328"/>
                </a:cxn>
                <a:cxn ang="0">
                  <a:pos x="0" y="232"/>
                </a:cxn>
                <a:cxn ang="0">
                  <a:pos x="24" y="96"/>
                </a:cxn>
                <a:cxn ang="0">
                  <a:pos x="72" y="0"/>
                </a:cxn>
                <a:cxn ang="0">
                  <a:pos x="216" y="16"/>
                </a:cxn>
                <a:cxn ang="0">
                  <a:pos x="263" y="82"/>
                </a:cxn>
              </a:cxnLst>
              <a:rect l="0" t="0" r="r" b="b"/>
              <a:pathLst>
                <a:path w="296" h="328">
                  <a:moveTo>
                    <a:pt x="263" y="82"/>
                  </a:moveTo>
                  <a:lnTo>
                    <a:pt x="242" y="217"/>
                  </a:lnTo>
                  <a:lnTo>
                    <a:pt x="296" y="256"/>
                  </a:lnTo>
                  <a:lnTo>
                    <a:pt x="240" y="328"/>
                  </a:lnTo>
                  <a:lnTo>
                    <a:pt x="56" y="328"/>
                  </a:lnTo>
                  <a:lnTo>
                    <a:pt x="0" y="232"/>
                  </a:lnTo>
                  <a:lnTo>
                    <a:pt x="24" y="96"/>
                  </a:lnTo>
                  <a:lnTo>
                    <a:pt x="72" y="0"/>
                  </a:lnTo>
                  <a:lnTo>
                    <a:pt x="216" y="16"/>
                  </a:lnTo>
                  <a:lnTo>
                    <a:pt x="263" y="82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132">
              <a:extLst>
                <a:ext uri="{FF2B5EF4-FFF2-40B4-BE49-F238E27FC236}">
                  <a16:creationId xmlns:a16="http://schemas.microsoft.com/office/drawing/2014/main" id="{B7FB0D8A-C07B-40C2-9119-B68E325D8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5735638"/>
              <a:ext cx="152400" cy="136525"/>
            </a:xfrm>
            <a:custGeom>
              <a:avLst/>
              <a:gdLst/>
              <a:ahLst/>
              <a:cxnLst>
                <a:cxn ang="0">
                  <a:pos x="432" y="344"/>
                </a:cxn>
                <a:cxn ang="0">
                  <a:pos x="288" y="408"/>
                </a:cxn>
                <a:cxn ang="0">
                  <a:pos x="168" y="504"/>
                </a:cxn>
                <a:cxn ang="0">
                  <a:pos x="96" y="456"/>
                </a:cxn>
                <a:cxn ang="0">
                  <a:pos x="56" y="360"/>
                </a:cxn>
                <a:cxn ang="0">
                  <a:pos x="0" y="304"/>
                </a:cxn>
                <a:cxn ang="0">
                  <a:pos x="96" y="160"/>
                </a:cxn>
                <a:cxn ang="0">
                  <a:pos x="216" y="40"/>
                </a:cxn>
                <a:cxn ang="0">
                  <a:pos x="392" y="0"/>
                </a:cxn>
                <a:cxn ang="0">
                  <a:pos x="496" y="96"/>
                </a:cxn>
                <a:cxn ang="0">
                  <a:pos x="560" y="192"/>
                </a:cxn>
                <a:cxn ang="0">
                  <a:pos x="488" y="272"/>
                </a:cxn>
                <a:cxn ang="0">
                  <a:pos x="432" y="344"/>
                </a:cxn>
              </a:cxnLst>
              <a:rect l="0" t="0" r="r" b="b"/>
              <a:pathLst>
                <a:path w="560" h="504">
                  <a:moveTo>
                    <a:pt x="432" y="344"/>
                  </a:moveTo>
                  <a:lnTo>
                    <a:pt x="288" y="408"/>
                  </a:lnTo>
                  <a:lnTo>
                    <a:pt x="168" y="504"/>
                  </a:lnTo>
                  <a:lnTo>
                    <a:pt x="96" y="456"/>
                  </a:lnTo>
                  <a:lnTo>
                    <a:pt x="56" y="360"/>
                  </a:lnTo>
                  <a:lnTo>
                    <a:pt x="0" y="304"/>
                  </a:lnTo>
                  <a:lnTo>
                    <a:pt x="96" y="160"/>
                  </a:lnTo>
                  <a:lnTo>
                    <a:pt x="216" y="40"/>
                  </a:lnTo>
                  <a:lnTo>
                    <a:pt x="392" y="0"/>
                  </a:lnTo>
                  <a:lnTo>
                    <a:pt x="496" y="96"/>
                  </a:lnTo>
                  <a:lnTo>
                    <a:pt x="560" y="192"/>
                  </a:lnTo>
                  <a:lnTo>
                    <a:pt x="488" y="272"/>
                  </a:lnTo>
                  <a:lnTo>
                    <a:pt x="432" y="344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133">
              <a:extLst>
                <a:ext uri="{FF2B5EF4-FFF2-40B4-BE49-F238E27FC236}">
                  <a16:creationId xmlns:a16="http://schemas.microsoft.com/office/drawing/2014/main" id="{0BB43BF9-BE55-4DFF-8660-20C14BE67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650" y="3714750"/>
              <a:ext cx="371475" cy="406400"/>
            </a:xfrm>
            <a:custGeom>
              <a:avLst/>
              <a:gdLst/>
              <a:ahLst/>
              <a:cxnLst>
                <a:cxn ang="0">
                  <a:pos x="1354" y="350"/>
                </a:cxn>
                <a:cxn ang="0">
                  <a:pos x="1302" y="258"/>
                </a:cxn>
                <a:cxn ang="0">
                  <a:pos x="1204" y="216"/>
                </a:cxn>
                <a:cxn ang="0">
                  <a:pos x="1100" y="262"/>
                </a:cxn>
                <a:cxn ang="0">
                  <a:pos x="1030" y="202"/>
                </a:cxn>
                <a:cxn ang="0">
                  <a:pos x="1020" y="128"/>
                </a:cxn>
                <a:cxn ang="0">
                  <a:pos x="1084" y="22"/>
                </a:cxn>
                <a:cxn ang="0">
                  <a:pos x="656" y="0"/>
                </a:cxn>
                <a:cxn ang="0">
                  <a:pos x="572" y="46"/>
                </a:cxn>
                <a:cxn ang="0">
                  <a:pos x="582" y="178"/>
                </a:cxn>
                <a:cxn ang="0">
                  <a:pos x="576" y="328"/>
                </a:cxn>
                <a:cxn ang="0">
                  <a:pos x="360" y="310"/>
                </a:cxn>
                <a:cxn ang="0">
                  <a:pos x="180" y="334"/>
                </a:cxn>
                <a:cxn ang="0">
                  <a:pos x="150" y="406"/>
                </a:cxn>
                <a:cxn ang="0">
                  <a:pos x="192" y="466"/>
                </a:cxn>
                <a:cxn ang="0">
                  <a:pos x="198" y="556"/>
                </a:cxn>
                <a:cxn ang="0">
                  <a:pos x="120" y="556"/>
                </a:cxn>
                <a:cxn ang="0">
                  <a:pos x="72" y="670"/>
                </a:cxn>
                <a:cxn ang="0">
                  <a:pos x="0" y="760"/>
                </a:cxn>
                <a:cxn ang="0">
                  <a:pos x="30" y="904"/>
                </a:cxn>
                <a:cxn ang="0">
                  <a:pos x="78" y="988"/>
                </a:cxn>
                <a:cxn ang="0">
                  <a:pos x="198" y="1156"/>
                </a:cxn>
                <a:cxn ang="0">
                  <a:pos x="300" y="1198"/>
                </a:cxn>
                <a:cxn ang="0">
                  <a:pos x="378" y="1300"/>
                </a:cxn>
                <a:cxn ang="0">
                  <a:pos x="414" y="1378"/>
                </a:cxn>
                <a:cxn ang="0">
                  <a:pos x="468" y="1450"/>
                </a:cxn>
                <a:cxn ang="0">
                  <a:pos x="536" y="1498"/>
                </a:cxn>
                <a:cxn ang="0">
                  <a:pos x="596" y="1434"/>
                </a:cxn>
                <a:cxn ang="0">
                  <a:pos x="690" y="1480"/>
                </a:cxn>
                <a:cxn ang="0">
                  <a:pos x="732" y="1402"/>
                </a:cxn>
                <a:cxn ang="0">
                  <a:pos x="674" y="1312"/>
                </a:cxn>
                <a:cxn ang="0">
                  <a:pos x="652" y="1138"/>
                </a:cxn>
                <a:cxn ang="0">
                  <a:pos x="786" y="1142"/>
                </a:cxn>
                <a:cxn ang="0">
                  <a:pos x="890" y="1128"/>
                </a:cxn>
                <a:cxn ang="0">
                  <a:pos x="846" y="1048"/>
                </a:cxn>
                <a:cxn ang="0">
                  <a:pos x="878" y="988"/>
                </a:cxn>
                <a:cxn ang="0">
                  <a:pos x="980" y="1026"/>
                </a:cxn>
                <a:cxn ang="0">
                  <a:pos x="1014" y="1120"/>
                </a:cxn>
                <a:cxn ang="0">
                  <a:pos x="1108" y="1176"/>
                </a:cxn>
                <a:cxn ang="0">
                  <a:pos x="1216" y="1158"/>
                </a:cxn>
                <a:cxn ang="0">
                  <a:pos x="1302" y="1126"/>
                </a:cxn>
                <a:cxn ang="0">
                  <a:pos x="1338" y="1018"/>
                </a:cxn>
                <a:cxn ang="0">
                  <a:pos x="1350" y="880"/>
                </a:cxn>
                <a:cxn ang="0">
                  <a:pos x="1338" y="716"/>
                </a:cxn>
                <a:cxn ang="0">
                  <a:pos x="1222" y="610"/>
                </a:cxn>
                <a:cxn ang="0">
                  <a:pos x="1204" y="504"/>
                </a:cxn>
                <a:cxn ang="0">
                  <a:pos x="1222" y="440"/>
                </a:cxn>
                <a:cxn ang="0">
                  <a:pos x="1318" y="432"/>
                </a:cxn>
                <a:cxn ang="0">
                  <a:pos x="1354" y="350"/>
                </a:cxn>
              </a:cxnLst>
              <a:rect l="0" t="0" r="r" b="b"/>
              <a:pathLst>
                <a:path w="1354" h="1498">
                  <a:moveTo>
                    <a:pt x="1354" y="350"/>
                  </a:moveTo>
                  <a:lnTo>
                    <a:pt x="1302" y="258"/>
                  </a:lnTo>
                  <a:lnTo>
                    <a:pt x="1204" y="216"/>
                  </a:lnTo>
                  <a:lnTo>
                    <a:pt x="1100" y="262"/>
                  </a:lnTo>
                  <a:lnTo>
                    <a:pt x="1030" y="202"/>
                  </a:lnTo>
                  <a:lnTo>
                    <a:pt x="1020" y="128"/>
                  </a:lnTo>
                  <a:lnTo>
                    <a:pt x="1084" y="22"/>
                  </a:lnTo>
                  <a:lnTo>
                    <a:pt x="656" y="0"/>
                  </a:lnTo>
                  <a:lnTo>
                    <a:pt x="572" y="46"/>
                  </a:lnTo>
                  <a:lnTo>
                    <a:pt x="582" y="178"/>
                  </a:lnTo>
                  <a:lnTo>
                    <a:pt x="576" y="328"/>
                  </a:lnTo>
                  <a:lnTo>
                    <a:pt x="360" y="310"/>
                  </a:lnTo>
                  <a:lnTo>
                    <a:pt x="180" y="334"/>
                  </a:lnTo>
                  <a:lnTo>
                    <a:pt x="150" y="406"/>
                  </a:lnTo>
                  <a:lnTo>
                    <a:pt x="192" y="466"/>
                  </a:lnTo>
                  <a:lnTo>
                    <a:pt x="198" y="556"/>
                  </a:lnTo>
                  <a:lnTo>
                    <a:pt x="120" y="556"/>
                  </a:lnTo>
                  <a:lnTo>
                    <a:pt x="72" y="670"/>
                  </a:lnTo>
                  <a:lnTo>
                    <a:pt x="0" y="760"/>
                  </a:lnTo>
                  <a:lnTo>
                    <a:pt x="30" y="904"/>
                  </a:lnTo>
                  <a:lnTo>
                    <a:pt x="78" y="988"/>
                  </a:lnTo>
                  <a:lnTo>
                    <a:pt x="198" y="1156"/>
                  </a:lnTo>
                  <a:lnTo>
                    <a:pt x="300" y="1198"/>
                  </a:lnTo>
                  <a:lnTo>
                    <a:pt x="378" y="1300"/>
                  </a:lnTo>
                  <a:lnTo>
                    <a:pt x="414" y="1378"/>
                  </a:lnTo>
                  <a:lnTo>
                    <a:pt x="468" y="1450"/>
                  </a:lnTo>
                  <a:lnTo>
                    <a:pt x="536" y="1498"/>
                  </a:lnTo>
                  <a:lnTo>
                    <a:pt x="596" y="1434"/>
                  </a:lnTo>
                  <a:lnTo>
                    <a:pt x="690" y="1480"/>
                  </a:lnTo>
                  <a:lnTo>
                    <a:pt x="732" y="1402"/>
                  </a:lnTo>
                  <a:lnTo>
                    <a:pt x="674" y="1312"/>
                  </a:lnTo>
                  <a:lnTo>
                    <a:pt x="652" y="1138"/>
                  </a:lnTo>
                  <a:lnTo>
                    <a:pt x="786" y="1142"/>
                  </a:lnTo>
                  <a:lnTo>
                    <a:pt x="890" y="1128"/>
                  </a:lnTo>
                  <a:lnTo>
                    <a:pt x="846" y="1048"/>
                  </a:lnTo>
                  <a:lnTo>
                    <a:pt x="878" y="988"/>
                  </a:lnTo>
                  <a:lnTo>
                    <a:pt x="980" y="1026"/>
                  </a:lnTo>
                  <a:lnTo>
                    <a:pt x="1014" y="1120"/>
                  </a:lnTo>
                  <a:lnTo>
                    <a:pt x="1108" y="1176"/>
                  </a:lnTo>
                  <a:lnTo>
                    <a:pt x="1216" y="1158"/>
                  </a:lnTo>
                  <a:lnTo>
                    <a:pt x="1302" y="1126"/>
                  </a:lnTo>
                  <a:lnTo>
                    <a:pt x="1338" y="1018"/>
                  </a:lnTo>
                  <a:lnTo>
                    <a:pt x="1350" y="880"/>
                  </a:lnTo>
                  <a:lnTo>
                    <a:pt x="1338" y="716"/>
                  </a:lnTo>
                  <a:lnTo>
                    <a:pt x="1222" y="610"/>
                  </a:lnTo>
                  <a:lnTo>
                    <a:pt x="1204" y="504"/>
                  </a:lnTo>
                  <a:lnTo>
                    <a:pt x="1222" y="440"/>
                  </a:lnTo>
                  <a:lnTo>
                    <a:pt x="1318" y="432"/>
                  </a:lnTo>
                  <a:lnTo>
                    <a:pt x="1354" y="350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134">
              <a:extLst>
                <a:ext uri="{FF2B5EF4-FFF2-40B4-BE49-F238E27FC236}">
                  <a16:creationId xmlns:a16="http://schemas.microsoft.com/office/drawing/2014/main" id="{FB67628B-FB29-40DA-B3DE-E7604E408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225" y="3717925"/>
              <a:ext cx="131763" cy="88900"/>
            </a:xfrm>
            <a:custGeom>
              <a:avLst/>
              <a:gdLst/>
              <a:ahLst/>
              <a:cxnLst>
                <a:cxn ang="0">
                  <a:pos x="130" y="2"/>
                </a:cxn>
                <a:cxn ang="0">
                  <a:pos x="240" y="42"/>
                </a:cxn>
                <a:cxn ang="0">
                  <a:pos x="356" y="0"/>
                </a:cxn>
                <a:cxn ang="0">
                  <a:pos x="472" y="36"/>
                </a:cxn>
                <a:cxn ang="0">
                  <a:pos x="482" y="164"/>
                </a:cxn>
                <a:cxn ang="0">
                  <a:pos x="476" y="322"/>
                </a:cxn>
                <a:cxn ang="0">
                  <a:pos x="264" y="302"/>
                </a:cxn>
                <a:cxn ang="0">
                  <a:pos x="79" y="328"/>
                </a:cxn>
                <a:cxn ang="0">
                  <a:pos x="0" y="296"/>
                </a:cxn>
                <a:cxn ang="0">
                  <a:pos x="40" y="232"/>
                </a:cxn>
                <a:cxn ang="0">
                  <a:pos x="120" y="160"/>
                </a:cxn>
                <a:cxn ang="0">
                  <a:pos x="104" y="80"/>
                </a:cxn>
                <a:cxn ang="0">
                  <a:pos x="130" y="2"/>
                </a:cxn>
              </a:cxnLst>
              <a:rect l="0" t="0" r="r" b="b"/>
              <a:pathLst>
                <a:path w="482" h="328">
                  <a:moveTo>
                    <a:pt x="130" y="2"/>
                  </a:moveTo>
                  <a:lnTo>
                    <a:pt x="240" y="42"/>
                  </a:lnTo>
                  <a:lnTo>
                    <a:pt x="356" y="0"/>
                  </a:lnTo>
                  <a:lnTo>
                    <a:pt x="472" y="36"/>
                  </a:lnTo>
                  <a:lnTo>
                    <a:pt x="482" y="164"/>
                  </a:lnTo>
                  <a:lnTo>
                    <a:pt x="476" y="322"/>
                  </a:lnTo>
                  <a:lnTo>
                    <a:pt x="264" y="302"/>
                  </a:lnTo>
                  <a:lnTo>
                    <a:pt x="79" y="328"/>
                  </a:lnTo>
                  <a:lnTo>
                    <a:pt x="0" y="296"/>
                  </a:lnTo>
                  <a:lnTo>
                    <a:pt x="40" y="232"/>
                  </a:lnTo>
                  <a:lnTo>
                    <a:pt x="120" y="160"/>
                  </a:lnTo>
                  <a:lnTo>
                    <a:pt x="104" y="80"/>
                  </a:lnTo>
                  <a:lnTo>
                    <a:pt x="130" y="2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135">
              <a:extLst>
                <a:ext uri="{FF2B5EF4-FFF2-40B4-BE49-F238E27FC236}">
                  <a16:creationId xmlns:a16="http://schemas.microsoft.com/office/drawing/2014/main" id="{EAF22A90-3C0F-4AD6-8C16-5645D49C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738" y="2862263"/>
              <a:ext cx="533400" cy="349250"/>
            </a:xfrm>
            <a:custGeom>
              <a:avLst/>
              <a:gdLst/>
              <a:ahLst/>
              <a:cxnLst>
                <a:cxn ang="0">
                  <a:pos x="1475" y="38"/>
                </a:cxn>
                <a:cxn ang="0">
                  <a:pos x="1380" y="11"/>
                </a:cxn>
                <a:cxn ang="0">
                  <a:pos x="1254" y="0"/>
                </a:cxn>
                <a:cxn ang="0">
                  <a:pos x="1155" y="90"/>
                </a:cxn>
                <a:cxn ang="0">
                  <a:pos x="963" y="92"/>
                </a:cxn>
                <a:cxn ang="0">
                  <a:pos x="827" y="179"/>
                </a:cxn>
                <a:cxn ang="0">
                  <a:pos x="786" y="266"/>
                </a:cxn>
                <a:cxn ang="0">
                  <a:pos x="713" y="293"/>
                </a:cxn>
                <a:cxn ang="0">
                  <a:pos x="621" y="320"/>
                </a:cxn>
                <a:cxn ang="0">
                  <a:pos x="644" y="420"/>
                </a:cxn>
                <a:cxn ang="0">
                  <a:pos x="557" y="455"/>
                </a:cxn>
                <a:cxn ang="0">
                  <a:pos x="479" y="359"/>
                </a:cxn>
                <a:cxn ang="0">
                  <a:pos x="384" y="470"/>
                </a:cxn>
                <a:cxn ang="0">
                  <a:pos x="353" y="623"/>
                </a:cxn>
                <a:cxn ang="0">
                  <a:pos x="288" y="690"/>
                </a:cxn>
                <a:cxn ang="0">
                  <a:pos x="155" y="750"/>
                </a:cxn>
                <a:cxn ang="0">
                  <a:pos x="137" y="882"/>
                </a:cxn>
                <a:cxn ang="0">
                  <a:pos x="57" y="942"/>
                </a:cxn>
                <a:cxn ang="0">
                  <a:pos x="0" y="1113"/>
                </a:cxn>
                <a:cxn ang="0">
                  <a:pos x="203" y="1220"/>
                </a:cxn>
                <a:cxn ang="0">
                  <a:pos x="342" y="1289"/>
                </a:cxn>
                <a:cxn ang="0">
                  <a:pos x="566" y="1227"/>
                </a:cxn>
                <a:cxn ang="0">
                  <a:pos x="681" y="1283"/>
                </a:cxn>
                <a:cxn ang="0">
                  <a:pos x="644" y="1162"/>
                </a:cxn>
                <a:cxn ang="0">
                  <a:pos x="662" y="1006"/>
                </a:cxn>
                <a:cxn ang="0">
                  <a:pos x="836" y="986"/>
                </a:cxn>
                <a:cxn ang="0">
                  <a:pos x="1180" y="1026"/>
                </a:cxn>
                <a:cxn ang="0">
                  <a:pos x="1364" y="978"/>
                </a:cxn>
                <a:cxn ang="0">
                  <a:pos x="1372" y="1106"/>
                </a:cxn>
                <a:cxn ang="0">
                  <a:pos x="1460" y="1170"/>
                </a:cxn>
                <a:cxn ang="0">
                  <a:pos x="1556" y="1136"/>
                </a:cxn>
                <a:cxn ang="0">
                  <a:pos x="1586" y="1058"/>
                </a:cxn>
                <a:cxn ang="0">
                  <a:pos x="1700" y="942"/>
                </a:cxn>
                <a:cxn ang="0">
                  <a:pos x="1871" y="944"/>
                </a:cxn>
                <a:cxn ang="0">
                  <a:pos x="1934" y="818"/>
                </a:cxn>
                <a:cxn ang="0">
                  <a:pos x="1929" y="717"/>
                </a:cxn>
                <a:cxn ang="0">
                  <a:pos x="1871" y="717"/>
                </a:cxn>
                <a:cxn ang="0">
                  <a:pos x="1928" y="602"/>
                </a:cxn>
                <a:cxn ang="0">
                  <a:pos x="1760" y="603"/>
                </a:cxn>
                <a:cxn ang="0">
                  <a:pos x="1587" y="488"/>
                </a:cxn>
                <a:cxn ang="0">
                  <a:pos x="1700" y="434"/>
                </a:cxn>
                <a:cxn ang="0">
                  <a:pos x="1529" y="317"/>
                </a:cxn>
                <a:cxn ang="0">
                  <a:pos x="1473" y="149"/>
                </a:cxn>
                <a:cxn ang="0">
                  <a:pos x="1475" y="38"/>
                </a:cxn>
              </a:cxnLst>
              <a:rect l="0" t="0" r="r" b="b"/>
              <a:pathLst>
                <a:path w="1934" h="1289">
                  <a:moveTo>
                    <a:pt x="1475" y="38"/>
                  </a:moveTo>
                  <a:lnTo>
                    <a:pt x="1380" y="11"/>
                  </a:lnTo>
                  <a:lnTo>
                    <a:pt x="1254" y="0"/>
                  </a:lnTo>
                  <a:lnTo>
                    <a:pt x="1155" y="90"/>
                  </a:lnTo>
                  <a:lnTo>
                    <a:pt x="963" y="92"/>
                  </a:lnTo>
                  <a:lnTo>
                    <a:pt x="827" y="179"/>
                  </a:lnTo>
                  <a:lnTo>
                    <a:pt x="786" y="266"/>
                  </a:lnTo>
                  <a:lnTo>
                    <a:pt x="713" y="293"/>
                  </a:lnTo>
                  <a:lnTo>
                    <a:pt x="621" y="320"/>
                  </a:lnTo>
                  <a:lnTo>
                    <a:pt x="644" y="420"/>
                  </a:lnTo>
                  <a:lnTo>
                    <a:pt x="557" y="455"/>
                  </a:lnTo>
                  <a:lnTo>
                    <a:pt x="479" y="359"/>
                  </a:lnTo>
                  <a:lnTo>
                    <a:pt x="384" y="470"/>
                  </a:lnTo>
                  <a:lnTo>
                    <a:pt x="353" y="623"/>
                  </a:lnTo>
                  <a:lnTo>
                    <a:pt x="288" y="690"/>
                  </a:lnTo>
                  <a:lnTo>
                    <a:pt x="155" y="750"/>
                  </a:lnTo>
                  <a:lnTo>
                    <a:pt x="137" y="882"/>
                  </a:lnTo>
                  <a:lnTo>
                    <a:pt x="57" y="942"/>
                  </a:lnTo>
                  <a:lnTo>
                    <a:pt x="0" y="1113"/>
                  </a:lnTo>
                  <a:lnTo>
                    <a:pt x="203" y="1220"/>
                  </a:lnTo>
                  <a:lnTo>
                    <a:pt x="342" y="1289"/>
                  </a:lnTo>
                  <a:lnTo>
                    <a:pt x="566" y="1227"/>
                  </a:lnTo>
                  <a:lnTo>
                    <a:pt x="681" y="1283"/>
                  </a:lnTo>
                  <a:lnTo>
                    <a:pt x="644" y="1162"/>
                  </a:lnTo>
                  <a:lnTo>
                    <a:pt x="662" y="1006"/>
                  </a:lnTo>
                  <a:lnTo>
                    <a:pt x="836" y="986"/>
                  </a:lnTo>
                  <a:lnTo>
                    <a:pt x="1180" y="1026"/>
                  </a:lnTo>
                  <a:lnTo>
                    <a:pt x="1364" y="978"/>
                  </a:lnTo>
                  <a:lnTo>
                    <a:pt x="1372" y="1106"/>
                  </a:lnTo>
                  <a:lnTo>
                    <a:pt x="1460" y="1170"/>
                  </a:lnTo>
                  <a:lnTo>
                    <a:pt x="1556" y="1136"/>
                  </a:lnTo>
                  <a:lnTo>
                    <a:pt x="1586" y="1058"/>
                  </a:lnTo>
                  <a:lnTo>
                    <a:pt x="1700" y="942"/>
                  </a:lnTo>
                  <a:lnTo>
                    <a:pt x="1871" y="944"/>
                  </a:lnTo>
                  <a:lnTo>
                    <a:pt x="1934" y="818"/>
                  </a:lnTo>
                  <a:lnTo>
                    <a:pt x="1929" y="717"/>
                  </a:lnTo>
                  <a:lnTo>
                    <a:pt x="1871" y="717"/>
                  </a:lnTo>
                  <a:lnTo>
                    <a:pt x="1928" y="602"/>
                  </a:lnTo>
                  <a:lnTo>
                    <a:pt x="1760" y="603"/>
                  </a:lnTo>
                  <a:lnTo>
                    <a:pt x="1587" y="488"/>
                  </a:lnTo>
                  <a:lnTo>
                    <a:pt x="1700" y="434"/>
                  </a:lnTo>
                  <a:lnTo>
                    <a:pt x="1529" y="317"/>
                  </a:lnTo>
                  <a:lnTo>
                    <a:pt x="1473" y="149"/>
                  </a:lnTo>
                  <a:lnTo>
                    <a:pt x="1475" y="38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136">
              <a:extLst>
                <a:ext uri="{FF2B5EF4-FFF2-40B4-BE49-F238E27FC236}">
                  <a16:creationId xmlns:a16="http://schemas.microsoft.com/office/drawing/2014/main" id="{3869B70F-8BBF-46D5-8E18-19FC40793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075" y="3127375"/>
              <a:ext cx="257175" cy="414338"/>
            </a:xfrm>
            <a:custGeom>
              <a:avLst/>
              <a:gdLst/>
              <a:ahLst/>
              <a:cxnLst>
                <a:cxn ang="0">
                  <a:pos x="601" y="48"/>
                </a:cxn>
                <a:cxn ang="0">
                  <a:pos x="259" y="8"/>
                </a:cxn>
                <a:cxn ang="0">
                  <a:pos x="82" y="27"/>
                </a:cxn>
                <a:cxn ang="0">
                  <a:pos x="63" y="182"/>
                </a:cxn>
                <a:cxn ang="0">
                  <a:pos x="99" y="306"/>
                </a:cxn>
                <a:cxn ang="0">
                  <a:pos x="148" y="540"/>
                </a:cxn>
                <a:cxn ang="0">
                  <a:pos x="100" y="756"/>
                </a:cxn>
                <a:cxn ang="0">
                  <a:pos x="0" y="1010"/>
                </a:cxn>
                <a:cxn ang="0">
                  <a:pos x="28" y="1251"/>
                </a:cxn>
                <a:cxn ang="0">
                  <a:pos x="99" y="1430"/>
                </a:cxn>
                <a:cxn ang="0">
                  <a:pos x="132" y="1478"/>
                </a:cxn>
                <a:cxn ang="0">
                  <a:pos x="213" y="1517"/>
                </a:cxn>
                <a:cxn ang="0">
                  <a:pos x="286" y="1530"/>
                </a:cxn>
                <a:cxn ang="0">
                  <a:pos x="425" y="1435"/>
                </a:cxn>
                <a:cxn ang="0">
                  <a:pos x="569" y="1411"/>
                </a:cxn>
                <a:cxn ang="0">
                  <a:pos x="705" y="1318"/>
                </a:cxn>
                <a:cxn ang="0">
                  <a:pos x="828" y="1277"/>
                </a:cxn>
                <a:cxn ang="0">
                  <a:pos x="924" y="1238"/>
                </a:cxn>
                <a:cxn ang="0">
                  <a:pos x="933" y="1162"/>
                </a:cxn>
                <a:cxn ang="0">
                  <a:pos x="876" y="1066"/>
                </a:cxn>
                <a:cxn ang="0">
                  <a:pos x="905" y="970"/>
                </a:cxn>
                <a:cxn ang="0">
                  <a:pos x="909" y="907"/>
                </a:cxn>
                <a:cxn ang="0">
                  <a:pos x="866" y="850"/>
                </a:cxn>
                <a:cxn ang="0">
                  <a:pos x="885" y="744"/>
                </a:cxn>
                <a:cxn ang="0">
                  <a:pos x="933" y="682"/>
                </a:cxn>
                <a:cxn ang="0">
                  <a:pos x="905" y="643"/>
                </a:cxn>
                <a:cxn ang="0">
                  <a:pos x="837" y="590"/>
                </a:cxn>
                <a:cxn ang="0">
                  <a:pos x="929" y="552"/>
                </a:cxn>
                <a:cxn ang="0">
                  <a:pos x="909" y="480"/>
                </a:cxn>
                <a:cxn ang="0">
                  <a:pos x="905" y="394"/>
                </a:cxn>
                <a:cxn ang="0">
                  <a:pos x="857" y="350"/>
                </a:cxn>
                <a:cxn ang="0">
                  <a:pos x="879" y="191"/>
                </a:cxn>
                <a:cxn ang="0">
                  <a:pos x="790" y="125"/>
                </a:cxn>
                <a:cxn ang="0">
                  <a:pos x="783" y="0"/>
                </a:cxn>
                <a:cxn ang="0">
                  <a:pos x="601" y="48"/>
                </a:cxn>
              </a:cxnLst>
              <a:rect l="0" t="0" r="r" b="b"/>
              <a:pathLst>
                <a:path w="933" h="1530">
                  <a:moveTo>
                    <a:pt x="601" y="48"/>
                  </a:moveTo>
                  <a:lnTo>
                    <a:pt x="259" y="8"/>
                  </a:lnTo>
                  <a:lnTo>
                    <a:pt x="82" y="27"/>
                  </a:lnTo>
                  <a:lnTo>
                    <a:pt x="63" y="182"/>
                  </a:lnTo>
                  <a:lnTo>
                    <a:pt x="99" y="306"/>
                  </a:lnTo>
                  <a:lnTo>
                    <a:pt x="148" y="540"/>
                  </a:lnTo>
                  <a:lnTo>
                    <a:pt x="100" y="756"/>
                  </a:lnTo>
                  <a:lnTo>
                    <a:pt x="0" y="1010"/>
                  </a:lnTo>
                  <a:lnTo>
                    <a:pt x="28" y="1251"/>
                  </a:lnTo>
                  <a:lnTo>
                    <a:pt x="99" y="1430"/>
                  </a:lnTo>
                  <a:lnTo>
                    <a:pt x="132" y="1478"/>
                  </a:lnTo>
                  <a:lnTo>
                    <a:pt x="213" y="1517"/>
                  </a:lnTo>
                  <a:lnTo>
                    <a:pt x="286" y="1530"/>
                  </a:lnTo>
                  <a:lnTo>
                    <a:pt x="425" y="1435"/>
                  </a:lnTo>
                  <a:lnTo>
                    <a:pt x="569" y="1411"/>
                  </a:lnTo>
                  <a:lnTo>
                    <a:pt x="705" y="1318"/>
                  </a:lnTo>
                  <a:lnTo>
                    <a:pt x="828" y="1277"/>
                  </a:lnTo>
                  <a:lnTo>
                    <a:pt x="924" y="1238"/>
                  </a:lnTo>
                  <a:lnTo>
                    <a:pt x="933" y="1162"/>
                  </a:lnTo>
                  <a:lnTo>
                    <a:pt x="876" y="1066"/>
                  </a:lnTo>
                  <a:lnTo>
                    <a:pt x="905" y="970"/>
                  </a:lnTo>
                  <a:lnTo>
                    <a:pt x="909" y="907"/>
                  </a:lnTo>
                  <a:lnTo>
                    <a:pt x="866" y="850"/>
                  </a:lnTo>
                  <a:lnTo>
                    <a:pt x="885" y="744"/>
                  </a:lnTo>
                  <a:lnTo>
                    <a:pt x="933" y="682"/>
                  </a:lnTo>
                  <a:lnTo>
                    <a:pt x="905" y="643"/>
                  </a:lnTo>
                  <a:lnTo>
                    <a:pt x="837" y="590"/>
                  </a:lnTo>
                  <a:lnTo>
                    <a:pt x="929" y="552"/>
                  </a:lnTo>
                  <a:lnTo>
                    <a:pt x="909" y="480"/>
                  </a:lnTo>
                  <a:lnTo>
                    <a:pt x="905" y="394"/>
                  </a:lnTo>
                  <a:lnTo>
                    <a:pt x="857" y="350"/>
                  </a:lnTo>
                  <a:lnTo>
                    <a:pt x="879" y="191"/>
                  </a:lnTo>
                  <a:lnTo>
                    <a:pt x="790" y="125"/>
                  </a:lnTo>
                  <a:lnTo>
                    <a:pt x="783" y="0"/>
                  </a:lnTo>
                  <a:lnTo>
                    <a:pt x="601" y="48"/>
                  </a:lnTo>
                  <a:close/>
                </a:path>
              </a:pathLst>
            </a:custGeom>
            <a:solidFill>
              <a:schemeClr val="bg2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137">
              <a:extLst>
                <a:ext uri="{FF2B5EF4-FFF2-40B4-BE49-F238E27FC236}">
                  <a16:creationId xmlns:a16="http://schemas.microsoft.com/office/drawing/2014/main" id="{60FB624C-9DC4-4651-9BE4-1AE7CA031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675" y="3170238"/>
              <a:ext cx="88900" cy="292100"/>
            </a:xfrm>
            <a:custGeom>
              <a:avLst/>
              <a:gdLst/>
              <a:ahLst/>
              <a:cxnLst>
                <a:cxn ang="0">
                  <a:pos x="43" y="33"/>
                </a:cxn>
                <a:cxn ang="0">
                  <a:pos x="19" y="190"/>
                </a:cxn>
                <a:cxn ang="0">
                  <a:pos x="67" y="234"/>
                </a:cxn>
                <a:cxn ang="0">
                  <a:pos x="72" y="321"/>
                </a:cxn>
                <a:cxn ang="0">
                  <a:pos x="91" y="393"/>
                </a:cxn>
                <a:cxn ang="0">
                  <a:pos x="0" y="430"/>
                </a:cxn>
                <a:cxn ang="0">
                  <a:pos x="70" y="486"/>
                </a:cxn>
                <a:cxn ang="0">
                  <a:pos x="96" y="523"/>
                </a:cxn>
                <a:cxn ang="0">
                  <a:pos x="48" y="589"/>
                </a:cxn>
                <a:cxn ang="0">
                  <a:pos x="30" y="693"/>
                </a:cxn>
                <a:cxn ang="0">
                  <a:pos x="72" y="748"/>
                </a:cxn>
                <a:cxn ang="0">
                  <a:pos x="67" y="816"/>
                </a:cxn>
                <a:cxn ang="0">
                  <a:pos x="39" y="907"/>
                </a:cxn>
                <a:cxn ang="0">
                  <a:pos x="96" y="1006"/>
                </a:cxn>
                <a:cxn ang="0">
                  <a:pos x="88" y="1078"/>
                </a:cxn>
                <a:cxn ang="0">
                  <a:pos x="168" y="1066"/>
                </a:cxn>
                <a:cxn ang="0">
                  <a:pos x="260" y="1061"/>
                </a:cxn>
                <a:cxn ang="0">
                  <a:pos x="308" y="1032"/>
                </a:cxn>
                <a:cxn ang="0">
                  <a:pos x="312" y="991"/>
                </a:cxn>
                <a:cxn ang="0">
                  <a:pos x="288" y="873"/>
                </a:cxn>
                <a:cxn ang="0">
                  <a:pos x="313" y="343"/>
                </a:cxn>
                <a:cxn ang="0">
                  <a:pos x="256" y="234"/>
                </a:cxn>
                <a:cxn ang="0">
                  <a:pos x="256" y="130"/>
                </a:cxn>
                <a:cxn ang="0">
                  <a:pos x="138" y="0"/>
                </a:cxn>
                <a:cxn ang="0">
                  <a:pos x="43" y="33"/>
                </a:cxn>
              </a:cxnLst>
              <a:rect l="0" t="0" r="r" b="b"/>
              <a:pathLst>
                <a:path w="313" h="1078">
                  <a:moveTo>
                    <a:pt x="43" y="33"/>
                  </a:moveTo>
                  <a:lnTo>
                    <a:pt x="19" y="190"/>
                  </a:lnTo>
                  <a:lnTo>
                    <a:pt x="67" y="234"/>
                  </a:lnTo>
                  <a:lnTo>
                    <a:pt x="72" y="321"/>
                  </a:lnTo>
                  <a:lnTo>
                    <a:pt x="91" y="393"/>
                  </a:lnTo>
                  <a:lnTo>
                    <a:pt x="0" y="430"/>
                  </a:lnTo>
                  <a:lnTo>
                    <a:pt x="70" y="486"/>
                  </a:lnTo>
                  <a:lnTo>
                    <a:pt x="96" y="523"/>
                  </a:lnTo>
                  <a:lnTo>
                    <a:pt x="48" y="589"/>
                  </a:lnTo>
                  <a:lnTo>
                    <a:pt x="30" y="693"/>
                  </a:lnTo>
                  <a:lnTo>
                    <a:pt x="72" y="748"/>
                  </a:lnTo>
                  <a:lnTo>
                    <a:pt x="67" y="816"/>
                  </a:lnTo>
                  <a:lnTo>
                    <a:pt x="39" y="907"/>
                  </a:lnTo>
                  <a:lnTo>
                    <a:pt x="96" y="1006"/>
                  </a:lnTo>
                  <a:lnTo>
                    <a:pt x="88" y="1078"/>
                  </a:lnTo>
                  <a:lnTo>
                    <a:pt x="168" y="1066"/>
                  </a:lnTo>
                  <a:lnTo>
                    <a:pt x="260" y="1061"/>
                  </a:lnTo>
                  <a:lnTo>
                    <a:pt x="308" y="1032"/>
                  </a:lnTo>
                  <a:lnTo>
                    <a:pt x="312" y="991"/>
                  </a:lnTo>
                  <a:lnTo>
                    <a:pt x="288" y="873"/>
                  </a:lnTo>
                  <a:lnTo>
                    <a:pt x="313" y="343"/>
                  </a:lnTo>
                  <a:lnTo>
                    <a:pt x="256" y="234"/>
                  </a:lnTo>
                  <a:lnTo>
                    <a:pt x="256" y="130"/>
                  </a:lnTo>
                  <a:lnTo>
                    <a:pt x="138" y="0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138">
              <a:extLst>
                <a:ext uri="{FF2B5EF4-FFF2-40B4-BE49-F238E27FC236}">
                  <a16:creationId xmlns:a16="http://schemas.microsoft.com/office/drawing/2014/main" id="{BEA7202B-AF2F-482F-80ED-FE8BFE104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" y="3284538"/>
              <a:ext cx="261938" cy="288925"/>
            </a:xfrm>
            <a:custGeom>
              <a:avLst/>
              <a:gdLst/>
              <a:ahLst/>
              <a:cxnLst>
                <a:cxn ang="0">
                  <a:pos x="899" y="1067"/>
                </a:cxn>
                <a:cxn ang="0">
                  <a:pos x="909" y="875"/>
                </a:cxn>
                <a:cxn ang="0">
                  <a:pos x="957" y="744"/>
                </a:cxn>
                <a:cxn ang="0">
                  <a:pos x="668" y="545"/>
                </a:cxn>
                <a:cxn ang="0">
                  <a:pos x="758" y="432"/>
                </a:cxn>
                <a:cxn ang="0">
                  <a:pos x="720" y="285"/>
                </a:cxn>
                <a:cxn ang="0">
                  <a:pos x="660" y="288"/>
                </a:cxn>
                <a:cxn ang="0">
                  <a:pos x="582" y="330"/>
                </a:cxn>
                <a:cxn ang="0">
                  <a:pos x="540" y="294"/>
                </a:cxn>
                <a:cxn ang="0">
                  <a:pos x="510" y="234"/>
                </a:cxn>
                <a:cxn ang="0">
                  <a:pos x="510" y="144"/>
                </a:cxn>
                <a:cxn ang="0">
                  <a:pos x="510" y="102"/>
                </a:cxn>
                <a:cxn ang="0">
                  <a:pos x="474" y="36"/>
                </a:cxn>
                <a:cxn ang="0">
                  <a:pos x="426" y="0"/>
                </a:cxn>
                <a:cxn ang="0">
                  <a:pos x="336" y="42"/>
                </a:cxn>
                <a:cxn ang="0">
                  <a:pos x="264" y="90"/>
                </a:cxn>
                <a:cxn ang="0">
                  <a:pos x="222" y="144"/>
                </a:cxn>
                <a:cxn ang="0">
                  <a:pos x="228" y="222"/>
                </a:cxn>
                <a:cxn ang="0">
                  <a:pos x="144" y="246"/>
                </a:cxn>
                <a:cxn ang="0">
                  <a:pos x="84" y="318"/>
                </a:cxn>
                <a:cxn ang="0">
                  <a:pos x="0" y="390"/>
                </a:cxn>
                <a:cxn ang="0">
                  <a:pos x="36" y="480"/>
                </a:cxn>
                <a:cxn ang="0">
                  <a:pos x="126" y="498"/>
                </a:cxn>
                <a:cxn ang="0">
                  <a:pos x="192" y="540"/>
                </a:cxn>
                <a:cxn ang="0">
                  <a:pos x="288" y="648"/>
                </a:cxn>
                <a:cxn ang="0">
                  <a:pos x="354" y="672"/>
                </a:cxn>
                <a:cxn ang="0">
                  <a:pos x="414" y="762"/>
                </a:cxn>
                <a:cxn ang="0">
                  <a:pos x="474" y="852"/>
                </a:cxn>
                <a:cxn ang="0">
                  <a:pos x="552" y="906"/>
                </a:cxn>
                <a:cxn ang="0">
                  <a:pos x="604" y="919"/>
                </a:cxn>
                <a:cxn ang="0">
                  <a:pos x="672" y="972"/>
                </a:cxn>
                <a:cxn ang="0">
                  <a:pos x="756" y="1002"/>
                </a:cxn>
                <a:cxn ang="0">
                  <a:pos x="828" y="1026"/>
                </a:cxn>
                <a:cxn ang="0">
                  <a:pos x="899" y="1067"/>
                </a:cxn>
              </a:cxnLst>
              <a:rect l="0" t="0" r="r" b="b"/>
              <a:pathLst>
                <a:path w="957" h="1067">
                  <a:moveTo>
                    <a:pt x="899" y="1067"/>
                  </a:moveTo>
                  <a:lnTo>
                    <a:pt x="909" y="875"/>
                  </a:lnTo>
                  <a:lnTo>
                    <a:pt x="957" y="744"/>
                  </a:lnTo>
                  <a:lnTo>
                    <a:pt x="668" y="545"/>
                  </a:lnTo>
                  <a:lnTo>
                    <a:pt x="758" y="432"/>
                  </a:lnTo>
                  <a:lnTo>
                    <a:pt x="720" y="285"/>
                  </a:lnTo>
                  <a:lnTo>
                    <a:pt x="660" y="288"/>
                  </a:lnTo>
                  <a:lnTo>
                    <a:pt x="582" y="330"/>
                  </a:lnTo>
                  <a:lnTo>
                    <a:pt x="540" y="294"/>
                  </a:lnTo>
                  <a:lnTo>
                    <a:pt x="510" y="234"/>
                  </a:lnTo>
                  <a:lnTo>
                    <a:pt x="510" y="144"/>
                  </a:lnTo>
                  <a:lnTo>
                    <a:pt x="510" y="102"/>
                  </a:lnTo>
                  <a:lnTo>
                    <a:pt x="474" y="36"/>
                  </a:lnTo>
                  <a:lnTo>
                    <a:pt x="426" y="0"/>
                  </a:lnTo>
                  <a:lnTo>
                    <a:pt x="336" y="42"/>
                  </a:lnTo>
                  <a:lnTo>
                    <a:pt x="264" y="90"/>
                  </a:lnTo>
                  <a:lnTo>
                    <a:pt x="222" y="144"/>
                  </a:lnTo>
                  <a:lnTo>
                    <a:pt x="228" y="222"/>
                  </a:lnTo>
                  <a:lnTo>
                    <a:pt x="144" y="246"/>
                  </a:lnTo>
                  <a:lnTo>
                    <a:pt x="84" y="318"/>
                  </a:lnTo>
                  <a:lnTo>
                    <a:pt x="0" y="390"/>
                  </a:lnTo>
                  <a:lnTo>
                    <a:pt x="36" y="480"/>
                  </a:lnTo>
                  <a:lnTo>
                    <a:pt x="126" y="498"/>
                  </a:lnTo>
                  <a:lnTo>
                    <a:pt x="192" y="540"/>
                  </a:lnTo>
                  <a:lnTo>
                    <a:pt x="288" y="648"/>
                  </a:lnTo>
                  <a:lnTo>
                    <a:pt x="354" y="672"/>
                  </a:lnTo>
                  <a:lnTo>
                    <a:pt x="414" y="762"/>
                  </a:lnTo>
                  <a:lnTo>
                    <a:pt x="474" y="852"/>
                  </a:lnTo>
                  <a:lnTo>
                    <a:pt x="552" y="906"/>
                  </a:lnTo>
                  <a:lnTo>
                    <a:pt x="604" y="919"/>
                  </a:lnTo>
                  <a:lnTo>
                    <a:pt x="672" y="972"/>
                  </a:lnTo>
                  <a:lnTo>
                    <a:pt x="756" y="1002"/>
                  </a:lnTo>
                  <a:lnTo>
                    <a:pt x="828" y="1026"/>
                  </a:lnTo>
                  <a:lnTo>
                    <a:pt x="899" y="1067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139">
              <a:extLst>
                <a:ext uri="{FF2B5EF4-FFF2-40B4-BE49-F238E27FC236}">
                  <a16:creationId xmlns:a16="http://schemas.microsoft.com/office/drawing/2014/main" id="{DD556B4C-26F5-458E-B074-2E6DBCBFA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3184525"/>
              <a:ext cx="169863" cy="206375"/>
            </a:xfrm>
            <a:custGeom>
              <a:avLst/>
              <a:gdLst/>
              <a:ahLst/>
              <a:cxnLst>
                <a:cxn ang="0">
                  <a:pos x="88" y="305"/>
                </a:cxn>
                <a:cxn ang="0">
                  <a:pos x="38" y="209"/>
                </a:cxn>
                <a:cxn ang="0">
                  <a:pos x="113" y="192"/>
                </a:cxn>
                <a:cxn ang="0">
                  <a:pos x="175" y="65"/>
                </a:cxn>
                <a:cxn ang="0">
                  <a:pos x="329" y="8"/>
                </a:cxn>
                <a:cxn ang="0">
                  <a:pos x="457" y="0"/>
                </a:cxn>
                <a:cxn ang="0">
                  <a:pos x="523" y="48"/>
                </a:cxn>
                <a:cxn ang="0">
                  <a:pos x="583" y="155"/>
                </a:cxn>
                <a:cxn ang="0">
                  <a:pos x="616" y="294"/>
                </a:cxn>
                <a:cxn ang="0">
                  <a:pos x="584" y="390"/>
                </a:cxn>
                <a:cxn ang="0">
                  <a:pos x="598" y="513"/>
                </a:cxn>
                <a:cxn ang="0">
                  <a:pos x="601" y="591"/>
                </a:cxn>
                <a:cxn ang="0">
                  <a:pos x="520" y="614"/>
                </a:cxn>
                <a:cxn ang="0">
                  <a:pos x="457" y="687"/>
                </a:cxn>
                <a:cxn ang="0">
                  <a:pos x="376" y="759"/>
                </a:cxn>
                <a:cxn ang="0">
                  <a:pos x="320" y="761"/>
                </a:cxn>
                <a:cxn ang="0">
                  <a:pos x="256" y="705"/>
                </a:cxn>
                <a:cxn ang="0">
                  <a:pos x="176" y="625"/>
                </a:cxn>
                <a:cxn ang="0">
                  <a:pos x="80" y="553"/>
                </a:cxn>
                <a:cxn ang="0">
                  <a:pos x="40" y="465"/>
                </a:cxn>
                <a:cxn ang="0">
                  <a:pos x="0" y="369"/>
                </a:cxn>
                <a:cxn ang="0">
                  <a:pos x="88" y="305"/>
                </a:cxn>
              </a:cxnLst>
              <a:rect l="0" t="0" r="r" b="b"/>
              <a:pathLst>
                <a:path w="616" h="761">
                  <a:moveTo>
                    <a:pt x="88" y="305"/>
                  </a:moveTo>
                  <a:lnTo>
                    <a:pt x="38" y="209"/>
                  </a:lnTo>
                  <a:lnTo>
                    <a:pt x="113" y="192"/>
                  </a:lnTo>
                  <a:lnTo>
                    <a:pt x="175" y="65"/>
                  </a:lnTo>
                  <a:lnTo>
                    <a:pt x="329" y="8"/>
                  </a:lnTo>
                  <a:lnTo>
                    <a:pt x="457" y="0"/>
                  </a:lnTo>
                  <a:lnTo>
                    <a:pt x="523" y="48"/>
                  </a:lnTo>
                  <a:lnTo>
                    <a:pt x="583" y="155"/>
                  </a:lnTo>
                  <a:lnTo>
                    <a:pt x="616" y="294"/>
                  </a:lnTo>
                  <a:lnTo>
                    <a:pt x="584" y="390"/>
                  </a:lnTo>
                  <a:lnTo>
                    <a:pt x="598" y="513"/>
                  </a:lnTo>
                  <a:lnTo>
                    <a:pt x="601" y="591"/>
                  </a:lnTo>
                  <a:lnTo>
                    <a:pt x="520" y="614"/>
                  </a:lnTo>
                  <a:lnTo>
                    <a:pt x="457" y="687"/>
                  </a:lnTo>
                  <a:lnTo>
                    <a:pt x="376" y="759"/>
                  </a:lnTo>
                  <a:lnTo>
                    <a:pt x="320" y="761"/>
                  </a:lnTo>
                  <a:lnTo>
                    <a:pt x="256" y="705"/>
                  </a:lnTo>
                  <a:lnTo>
                    <a:pt x="176" y="625"/>
                  </a:lnTo>
                  <a:lnTo>
                    <a:pt x="80" y="553"/>
                  </a:lnTo>
                  <a:lnTo>
                    <a:pt x="40" y="465"/>
                  </a:lnTo>
                  <a:lnTo>
                    <a:pt x="0" y="369"/>
                  </a:lnTo>
                  <a:lnTo>
                    <a:pt x="88" y="305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140">
              <a:extLst>
                <a:ext uri="{FF2B5EF4-FFF2-40B4-BE49-F238E27FC236}">
                  <a16:creationId xmlns:a16="http://schemas.microsoft.com/office/drawing/2014/main" id="{31729C0C-8930-420A-80E6-B3CF05A7F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" y="2039938"/>
              <a:ext cx="782638" cy="815975"/>
            </a:xfrm>
            <a:custGeom>
              <a:avLst/>
              <a:gdLst/>
              <a:ahLst/>
              <a:cxnLst>
                <a:cxn ang="0">
                  <a:pos x="76" y="1146"/>
                </a:cxn>
                <a:cxn ang="0">
                  <a:pos x="93" y="1282"/>
                </a:cxn>
                <a:cxn ang="0">
                  <a:pos x="172" y="1362"/>
                </a:cxn>
                <a:cxn ang="0">
                  <a:pos x="163" y="1453"/>
                </a:cxn>
                <a:cxn ang="0">
                  <a:pos x="76" y="1538"/>
                </a:cxn>
                <a:cxn ang="0">
                  <a:pos x="128" y="1657"/>
                </a:cxn>
                <a:cxn ang="0">
                  <a:pos x="124" y="1749"/>
                </a:cxn>
                <a:cxn ang="0">
                  <a:pos x="85" y="1939"/>
                </a:cxn>
                <a:cxn ang="0">
                  <a:pos x="0" y="2181"/>
                </a:cxn>
                <a:cxn ang="0">
                  <a:pos x="84" y="2186"/>
                </a:cxn>
                <a:cxn ang="0">
                  <a:pos x="99" y="2165"/>
                </a:cxn>
                <a:cxn ang="0">
                  <a:pos x="123" y="2171"/>
                </a:cxn>
                <a:cxn ang="0">
                  <a:pos x="146" y="2171"/>
                </a:cxn>
                <a:cxn ang="0">
                  <a:pos x="182" y="2147"/>
                </a:cxn>
                <a:cxn ang="0">
                  <a:pos x="230" y="2154"/>
                </a:cxn>
                <a:cxn ang="0">
                  <a:pos x="309" y="2154"/>
                </a:cxn>
                <a:cxn ang="0">
                  <a:pos x="332" y="2168"/>
                </a:cxn>
                <a:cxn ang="0">
                  <a:pos x="377" y="2199"/>
                </a:cxn>
                <a:cxn ang="0">
                  <a:pos x="410" y="2258"/>
                </a:cxn>
                <a:cxn ang="0">
                  <a:pos x="483" y="2264"/>
                </a:cxn>
                <a:cxn ang="0">
                  <a:pos x="510" y="2282"/>
                </a:cxn>
                <a:cxn ang="0">
                  <a:pos x="519" y="2327"/>
                </a:cxn>
                <a:cxn ang="0">
                  <a:pos x="545" y="2373"/>
                </a:cxn>
                <a:cxn ang="0">
                  <a:pos x="585" y="2405"/>
                </a:cxn>
                <a:cxn ang="0">
                  <a:pos x="603" y="2429"/>
                </a:cxn>
                <a:cxn ang="0">
                  <a:pos x="617" y="2460"/>
                </a:cxn>
                <a:cxn ang="0">
                  <a:pos x="653" y="2489"/>
                </a:cxn>
                <a:cxn ang="0">
                  <a:pos x="692" y="2498"/>
                </a:cxn>
                <a:cxn ang="0">
                  <a:pos x="699" y="2535"/>
                </a:cxn>
                <a:cxn ang="0">
                  <a:pos x="759" y="2570"/>
                </a:cxn>
                <a:cxn ang="0">
                  <a:pos x="851" y="2562"/>
                </a:cxn>
                <a:cxn ang="0">
                  <a:pos x="853" y="2481"/>
                </a:cxn>
                <a:cxn ang="0">
                  <a:pos x="892" y="2411"/>
                </a:cxn>
                <a:cxn ang="0">
                  <a:pos x="972" y="2430"/>
                </a:cxn>
                <a:cxn ang="0">
                  <a:pos x="1027" y="2516"/>
                </a:cxn>
                <a:cxn ang="0">
                  <a:pos x="1066" y="2457"/>
                </a:cxn>
                <a:cxn ang="0">
                  <a:pos x="1251" y="2481"/>
                </a:cxn>
                <a:cxn ang="0">
                  <a:pos x="1373" y="2456"/>
                </a:cxn>
                <a:cxn ang="0">
                  <a:pos x="2133" y="2475"/>
                </a:cxn>
                <a:cxn ang="0">
                  <a:pos x="2178" y="2318"/>
                </a:cxn>
                <a:cxn ang="0">
                  <a:pos x="2111" y="2226"/>
                </a:cxn>
                <a:cxn ang="0">
                  <a:pos x="2146" y="476"/>
                </a:cxn>
                <a:cxn ang="0">
                  <a:pos x="2463" y="490"/>
                </a:cxn>
                <a:cxn ang="0">
                  <a:pos x="1841" y="0"/>
                </a:cxn>
                <a:cxn ang="0">
                  <a:pos x="1790" y="250"/>
                </a:cxn>
                <a:cxn ang="0">
                  <a:pos x="1170" y="212"/>
                </a:cxn>
                <a:cxn ang="0">
                  <a:pos x="1056" y="734"/>
                </a:cxn>
                <a:cxn ang="0">
                  <a:pos x="810" y="879"/>
                </a:cxn>
                <a:cxn ang="0">
                  <a:pos x="810" y="1168"/>
                </a:cxn>
                <a:cxn ang="0">
                  <a:pos x="76" y="1146"/>
                </a:cxn>
              </a:cxnLst>
              <a:rect l="0" t="0" r="r" b="b"/>
              <a:pathLst>
                <a:path w="2463" h="2570">
                  <a:moveTo>
                    <a:pt x="76" y="1146"/>
                  </a:moveTo>
                  <a:lnTo>
                    <a:pt x="93" y="1282"/>
                  </a:lnTo>
                  <a:lnTo>
                    <a:pt x="172" y="1362"/>
                  </a:lnTo>
                  <a:lnTo>
                    <a:pt x="163" y="1453"/>
                  </a:lnTo>
                  <a:lnTo>
                    <a:pt x="76" y="1538"/>
                  </a:lnTo>
                  <a:lnTo>
                    <a:pt x="128" y="1657"/>
                  </a:lnTo>
                  <a:lnTo>
                    <a:pt x="124" y="1749"/>
                  </a:lnTo>
                  <a:lnTo>
                    <a:pt x="85" y="1939"/>
                  </a:lnTo>
                  <a:lnTo>
                    <a:pt x="0" y="2181"/>
                  </a:lnTo>
                  <a:lnTo>
                    <a:pt x="84" y="2186"/>
                  </a:lnTo>
                  <a:lnTo>
                    <a:pt x="99" y="2165"/>
                  </a:lnTo>
                  <a:lnTo>
                    <a:pt x="123" y="2171"/>
                  </a:lnTo>
                  <a:lnTo>
                    <a:pt x="146" y="2171"/>
                  </a:lnTo>
                  <a:lnTo>
                    <a:pt x="182" y="2147"/>
                  </a:lnTo>
                  <a:lnTo>
                    <a:pt x="230" y="2154"/>
                  </a:lnTo>
                  <a:lnTo>
                    <a:pt x="309" y="2154"/>
                  </a:lnTo>
                  <a:lnTo>
                    <a:pt x="332" y="2168"/>
                  </a:lnTo>
                  <a:lnTo>
                    <a:pt x="377" y="2199"/>
                  </a:lnTo>
                  <a:lnTo>
                    <a:pt x="410" y="2258"/>
                  </a:lnTo>
                  <a:lnTo>
                    <a:pt x="483" y="2264"/>
                  </a:lnTo>
                  <a:lnTo>
                    <a:pt x="510" y="2282"/>
                  </a:lnTo>
                  <a:lnTo>
                    <a:pt x="519" y="2327"/>
                  </a:lnTo>
                  <a:lnTo>
                    <a:pt x="545" y="2373"/>
                  </a:lnTo>
                  <a:lnTo>
                    <a:pt x="585" y="2405"/>
                  </a:lnTo>
                  <a:lnTo>
                    <a:pt x="603" y="2429"/>
                  </a:lnTo>
                  <a:lnTo>
                    <a:pt x="617" y="2460"/>
                  </a:lnTo>
                  <a:lnTo>
                    <a:pt x="653" y="2489"/>
                  </a:lnTo>
                  <a:lnTo>
                    <a:pt x="692" y="2498"/>
                  </a:lnTo>
                  <a:lnTo>
                    <a:pt x="699" y="2535"/>
                  </a:lnTo>
                  <a:lnTo>
                    <a:pt x="759" y="2570"/>
                  </a:lnTo>
                  <a:lnTo>
                    <a:pt x="851" y="2562"/>
                  </a:lnTo>
                  <a:lnTo>
                    <a:pt x="853" y="2481"/>
                  </a:lnTo>
                  <a:lnTo>
                    <a:pt x="892" y="2411"/>
                  </a:lnTo>
                  <a:lnTo>
                    <a:pt x="972" y="2430"/>
                  </a:lnTo>
                  <a:lnTo>
                    <a:pt x="1027" y="2516"/>
                  </a:lnTo>
                  <a:lnTo>
                    <a:pt x="1066" y="2457"/>
                  </a:lnTo>
                  <a:lnTo>
                    <a:pt x="1251" y="2481"/>
                  </a:lnTo>
                  <a:lnTo>
                    <a:pt x="1373" y="2456"/>
                  </a:lnTo>
                  <a:lnTo>
                    <a:pt x="2133" y="2475"/>
                  </a:lnTo>
                  <a:lnTo>
                    <a:pt x="2178" y="2318"/>
                  </a:lnTo>
                  <a:lnTo>
                    <a:pt x="2111" y="2226"/>
                  </a:lnTo>
                  <a:lnTo>
                    <a:pt x="2146" y="476"/>
                  </a:lnTo>
                  <a:lnTo>
                    <a:pt x="2463" y="490"/>
                  </a:lnTo>
                  <a:lnTo>
                    <a:pt x="1841" y="0"/>
                  </a:lnTo>
                  <a:lnTo>
                    <a:pt x="1790" y="250"/>
                  </a:lnTo>
                  <a:lnTo>
                    <a:pt x="1170" y="212"/>
                  </a:lnTo>
                  <a:lnTo>
                    <a:pt x="1056" y="734"/>
                  </a:lnTo>
                  <a:lnTo>
                    <a:pt x="810" y="879"/>
                  </a:lnTo>
                  <a:lnTo>
                    <a:pt x="810" y="1168"/>
                  </a:lnTo>
                  <a:lnTo>
                    <a:pt x="76" y="1146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141">
              <a:extLst>
                <a:ext uri="{FF2B5EF4-FFF2-40B4-BE49-F238E27FC236}">
                  <a16:creationId xmlns:a16="http://schemas.microsoft.com/office/drawing/2014/main" id="{C12B6DB5-EC3B-48D9-8209-E9915BE66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3184525"/>
              <a:ext cx="169863" cy="206375"/>
            </a:xfrm>
            <a:custGeom>
              <a:avLst/>
              <a:gdLst/>
              <a:ahLst/>
              <a:cxnLst>
                <a:cxn ang="0">
                  <a:pos x="88" y="305"/>
                </a:cxn>
                <a:cxn ang="0">
                  <a:pos x="38" y="209"/>
                </a:cxn>
                <a:cxn ang="0">
                  <a:pos x="113" y="192"/>
                </a:cxn>
                <a:cxn ang="0">
                  <a:pos x="175" y="65"/>
                </a:cxn>
                <a:cxn ang="0">
                  <a:pos x="329" y="8"/>
                </a:cxn>
                <a:cxn ang="0">
                  <a:pos x="457" y="0"/>
                </a:cxn>
                <a:cxn ang="0">
                  <a:pos x="523" y="48"/>
                </a:cxn>
                <a:cxn ang="0">
                  <a:pos x="583" y="155"/>
                </a:cxn>
                <a:cxn ang="0">
                  <a:pos x="616" y="294"/>
                </a:cxn>
                <a:cxn ang="0">
                  <a:pos x="584" y="390"/>
                </a:cxn>
                <a:cxn ang="0">
                  <a:pos x="598" y="513"/>
                </a:cxn>
                <a:cxn ang="0">
                  <a:pos x="601" y="591"/>
                </a:cxn>
                <a:cxn ang="0">
                  <a:pos x="520" y="614"/>
                </a:cxn>
                <a:cxn ang="0">
                  <a:pos x="457" y="687"/>
                </a:cxn>
                <a:cxn ang="0">
                  <a:pos x="376" y="759"/>
                </a:cxn>
                <a:cxn ang="0">
                  <a:pos x="320" y="761"/>
                </a:cxn>
                <a:cxn ang="0">
                  <a:pos x="256" y="705"/>
                </a:cxn>
                <a:cxn ang="0">
                  <a:pos x="176" y="625"/>
                </a:cxn>
                <a:cxn ang="0">
                  <a:pos x="80" y="553"/>
                </a:cxn>
                <a:cxn ang="0">
                  <a:pos x="40" y="465"/>
                </a:cxn>
                <a:cxn ang="0">
                  <a:pos x="0" y="369"/>
                </a:cxn>
                <a:cxn ang="0">
                  <a:pos x="88" y="305"/>
                </a:cxn>
              </a:cxnLst>
              <a:rect l="0" t="0" r="r" b="b"/>
              <a:pathLst>
                <a:path w="616" h="761">
                  <a:moveTo>
                    <a:pt x="88" y="305"/>
                  </a:moveTo>
                  <a:lnTo>
                    <a:pt x="38" y="209"/>
                  </a:lnTo>
                  <a:lnTo>
                    <a:pt x="113" y="192"/>
                  </a:lnTo>
                  <a:lnTo>
                    <a:pt x="175" y="65"/>
                  </a:lnTo>
                  <a:lnTo>
                    <a:pt x="329" y="8"/>
                  </a:lnTo>
                  <a:lnTo>
                    <a:pt x="457" y="0"/>
                  </a:lnTo>
                  <a:lnTo>
                    <a:pt x="523" y="48"/>
                  </a:lnTo>
                  <a:lnTo>
                    <a:pt x="583" y="155"/>
                  </a:lnTo>
                  <a:lnTo>
                    <a:pt x="616" y="294"/>
                  </a:lnTo>
                  <a:lnTo>
                    <a:pt x="584" y="390"/>
                  </a:lnTo>
                  <a:lnTo>
                    <a:pt x="598" y="513"/>
                  </a:lnTo>
                  <a:lnTo>
                    <a:pt x="601" y="591"/>
                  </a:lnTo>
                  <a:lnTo>
                    <a:pt x="520" y="614"/>
                  </a:lnTo>
                  <a:lnTo>
                    <a:pt x="457" y="687"/>
                  </a:lnTo>
                  <a:lnTo>
                    <a:pt x="376" y="759"/>
                  </a:lnTo>
                  <a:lnTo>
                    <a:pt x="320" y="761"/>
                  </a:lnTo>
                  <a:lnTo>
                    <a:pt x="256" y="705"/>
                  </a:lnTo>
                  <a:lnTo>
                    <a:pt x="176" y="625"/>
                  </a:lnTo>
                  <a:lnTo>
                    <a:pt x="80" y="553"/>
                  </a:lnTo>
                  <a:lnTo>
                    <a:pt x="40" y="465"/>
                  </a:lnTo>
                  <a:lnTo>
                    <a:pt x="0" y="369"/>
                  </a:lnTo>
                  <a:lnTo>
                    <a:pt x="88" y="305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142">
              <a:extLst>
                <a:ext uri="{FF2B5EF4-FFF2-40B4-BE49-F238E27FC236}">
                  <a16:creationId xmlns:a16="http://schemas.microsoft.com/office/drawing/2014/main" id="{82675AD6-2E54-4BE6-992A-96FE230BD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" y="2722563"/>
              <a:ext cx="358775" cy="293688"/>
            </a:xfrm>
            <a:custGeom>
              <a:avLst/>
              <a:gdLst/>
              <a:ahLst/>
              <a:cxnLst>
                <a:cxn ang="0">
                  <a:pos x="420" y="6"/>
                </a:cxn>
                <a:cxn ang="0">
                  <a:pos x="345" y="24"/>
                </a:cxn>
                <a:cxn ang="0">
                  <a:pos x="299" y="15"/>
                </a:cxn>
                <a:cxn ang="0">
                  <a:pos x="204" y="30"/>
                </a:cxn>
                <a:cxn ang="0">
                  <a:pos x="135" y="113"/>
                </a:cxn>
                <a:cxn ang="0">
                  <a:pos x="65" y="296"/>
                </a:cxn>
                <a:cxn ang="0">
                  <a:pos x="24" y="487"/>
                </a:cxn>
                <a:cxn ang="0">
                  <a:pos x="100" y="582"/>
                </a:cxn>
                <a:cxn ang="0">
                  <a:pos x="134" y="656"/>
                </a:cxn>
                <a:cxn ang="0">
                  <a:pos x="291" y="660"/>
                </a:cxn>
                <a:cxn ang="0">
                  <a:pos x="321" y="621"/>
                </a:cxn>
                <a:cxn ang="0">
                  <a:pos x="377" y="609"/>
                </a:cxn>
                <a:cxn ang="0">
                  <a:pos x="429" y="635"/>
                </a:cxn>
                <a:cxn ang="0">
                  <a:pos x="449" y="657"/>
                </a:cxn>
                <a:cxn ang="0">
                  <a:pos x="488" y="656"/>
                </a:cxn>
                <a:cxn ang="0">
                  <a:pos x="524" y="687"/>
                </a:cxn>
                <a:cxn ang="0">
                  <a:pos x="572" y="671"/>
                </a:cxn>
                <a:cxn ang="0">
                  <a:pos x="626" y="683"/>
                </a:cxn>
                <a:cxn ang="0">
                  <a:pos x="617" y="717"/>
                </a:cxn>
                <a:cxn ang="0">
                  <a:pos x="569" y="728"/>
                </a:cxn>
                <a:cxn ang="0">
                  <a:pos x="534" y="741"/>
                </a:cxn>
                <a:cxn ang="0">
                  <a:pos x="486" y="726"/>
                </a:cxn>
                <a:cxn ang="0">
                  <a:pos x="440" y="705"/>
                </a:cxn>
                <a:cxn ang="0">
                  <a:pos x="387" y="683"/>
                </a:cxn>
                <a:cxn ang="0">
                  <a:pos x="353" y="672"/>
                </a:cxn>
                <a:cxn ang="0">
                  <a:pos x="339" y="705"/>
                </a:cxn>
                <a:cxn ang="0">
                  <a:pos x="285" y="705"/>
                </a:cxn>
                <a:cxn ang="0">
                  <a:pos x="224" y="716"/>
                </a:cxn>
                <a:cxn ang="0">
                  <a:pos x="44" y="749"/>
                </a:cxn>
                <a:cxn ang="0">
                  <a:pos x="18" y="759"/>
                </a:cxn>
                <a:cxn ang="0">
                  <a:pos x="0" y="809"/>
                </a:cxn>
                <a:cxn ang="0">
                  <a:pos x="27" y="870"/>
                </a:cxn>
                <a:cxn ang="0">
                  <a:pos x="50" y="873"/>
                </a:cxn>
                <a:cxn ang="0">
                  <a:pos x="30" y="905"/>
                </a:cxn>
                <a:cxn ang="0">
                  <a:pos x="96" y="924"/>
                </a:cxn>
                <a:cxn ang="0">
                  <a:pos x="186" y="903"/>
                </a:cxn>
                <a:cxn ang="0">
                  <a:pos x="291" y="879"/>
                </a:cxn>
                <a:cxn ang="0">
                  <a:pos x="612" y="857"/>
                </a:cxn>
                <a:cxn ang="0">
                  <a:pos x="773" y="870"/>
                </a:cxn>
                <a:cxn ang="0">
                  <a:pos x="816" y="882"/>
                </a:cxn>
                <a:cxn ang="0">
                  <a:pos x="905" y="912"/>
                </a:cxn>
                <a:cxn ang="0">
                  <a:pos x="977" y="905"/>
                </a:cxn>
                <a:cxn ang="0">
                  <a:pos x="1053" y="905"/>
                </a:cxn>
                <a:cxn ang="0">
                  <a:pos x="1122" y="896"/>
                </a:cxn>
                <a:cxn ang="0">
                  <a:pos x="1116" y="869"/>
                </a:cxn>
                <a:cxn ang="0">
                  <a:pos x="1115" y="804"/>
                </a:cxn>
                <a:cxn ang="0">
                  <a:pos x="1110" y="764"/>
                </a:cxn>
                <a:cxn ang="0">
                  <a:pos x="1071" y="696"/>
                </a:cxn>
                <a:cxn ang="0">
                  <a:pos x="1025" y="710"/>
                </a:cxn>
                <a:cxn ang="0">
                  <a:pos x="977" y="626"/>
                </a:cxn>
                <a:cxn ang="0">
                  <a:pos x="1001" y="581"/>
                </a:cxn>
                <a:cxn ang="0">
                  <a:pos x="986" y="510"/>
                </a:cxn>
                <a:cxn ang="0">
                  <a:pos x="944" y="467"/>
                </a:cxn>
                <a:cxn ang="0">
                  <a:pos x="903" y="387"/>
                </a:cxn>
                <a:cxn ang="0">
                  <a:pos x="848" y="338"/>
                </a:cxn>
                <a:cxn ang="0">
                  <a:pos x="804" y="281"/>
                </a:cxn>
                <a:cxn ang="0">
                  <a:pos x="743" y="219"/>
                </a:cxn>
                <a:cxn ang="0">
                  <a:pos x="708" y="132"/>
                </a:cxn>
                <a:cxn ang="0">
                  <a:pos x="653" y="113"/>
                </a:cxn>
                <a:cxn ang="0">
                  <a:pos x="576" y="54"/>
                </a:cxn>
                <a:cxn ang="0">
                  <a:pos x="506" y="8"/>
                </a:cxn>
              </a:cxnLst>
              <a:rect l="0" t="0" r="r" b="b"/>
              <a:pathLst>
                <a:path w="1131" h="927">
                  <a:moveTo>
                    <a:pt x="464" y="8"/>
                  </a:moveTo>
                  <a:lnTo>
                    <a:pt x="420" y="6"/>
                  </a:lnTo>
                  <a:lnTo>
                    <a:pt x="383" y="0"/>
                  </a:lnTo>
                  <a:lnTo>
                    <a:pt x="345" y="24"/>
                  </a:lnTo>
                  <a:lnTo>
                    <a:pt x="318" y="23"/>
                  </a:lnTo>
                  <a:lnTo>
                    <a:pt x="299" y="15"/>
                  </a:lnTo>
                  <a:lnTo>
                    <a:pt x="281" y="36"/>
                  </a:lnTo>
                  <a:lnTo>
                    <a:pt x="204" y="30"/>
                  </a:lnTo>
                  <a:lnTo>
                    <a:pt x="197" y="58"/>
                  </a:lnTo>
                  <a:lnTo>
                    <a:pt x="135" y="113"/>
                  </a:lnTo>
                  <a:lnTo>
                    <a:pt x="100" y="201"/>
                  </a:lnTo>
                  <a:lnTo>
                    <a:pt x="65" y="296"/>
                  </a:lnTo>
                  <a:lnTo>
                    <a:pt x="3" y="351"/>
                  </a:lnTo>
                  <a:lnTo>
                    <a:pt x="24" y="487"/>
                  </a:lnTo>
                  <a:lnTo>
                    <a:pt x="86" y="514"/>
                  </a:lnTo>
                  <a:lnTo>
                    <a:pt x="100" y="582"/>
                  </a:lnTo>
                  <a:lnTo>
                    <a:pt x="72" y="657"/>
                  </a:lnTo>
                  <a:lnTo>
                    <a:pt x="134" y="656"/>
                  </a:lnTo>
                  <a:lnTo>
                    <a:pt x="239" y="659"/>
                  </a:lnTo>
                  <a:lnTo>
                    <a:pt x="291" y="660"/>
                  </a:lnTo>
                  <a:lnTo>
                    <a:pt x="300" y="632"/>
                  </a:lnTo>
                  <a:lnTo>
                    <a:pt x="321" y="621"/>
                  </a:lnTo>
                  <a:lnTo>
                    <a:pt x="341" y="626"/>
                  </a:lnTo>
                  <a:lnTo>
                    <a:pt x="377" y="609"/>
                  </a:lnTo>
                  <a:lnTo>
                    <a:pt x="407" y="618"/>
                  </a:lnTo>
                  <a:lnTo>
                    <a:pt x="429" y="635"/>
                  </a:lnTo>
                  <a:lnTo>
                    <a:pt x="432" y="650"/>
                  </a:lnTo>
                  <a:lnTo>
                    <a:pt x="449" y="657"/>
                  </a:lnTo>
                  <a:lnTo>
                    <a:pt x="473" y="648"/>
                  </a:lnTo>
                  <a:lnTo>
                    <a:pt x="488" y="656"/>
                  </a:lnTo>
                  <a:lnTo>
                    <a:pt x="500" y="675"/>
                  </a:lnTo>
                  <a:lnTo>
                    <a:pt x="524" y="687"/>
                  </a:lnTo>
                  <a:lnTo>
                    <a:pt x="554" y="681"/>
                  </a:lnTo>
                  <a:lnTo>
                    <a:pt x="572" y="671"/>
                  </a:lnTo>
                  <a:lnTo>
                    <a:pt x="599" y="663"/>
                  </a:lnTo>
                  <a:lnTo>
                    <a:pt x="626" y="683"/>
                  </a:lnTo>
                  <a:lnTo>
                    <a:pt x="629" y="702"/>
                  </a:lnTo>
                  <a:lnTo>
                    <a:pt x="617" y="717"/>
                  </a:lnTo>
                  <a:lnTo>
                    <a:pt x="600" y="722"/>
                  </a:lnTo>
                  <a:lnTo>
                    <a:pt x="569" y="728"/>
                  </a:lnTo>
                  <a:lnTo>
                    <a:pt x="560" y="744"/>
                  </a:lnTo>
                  <a:lnTo>
                    <a:pt x="534" y="741"/>
                  </a:lnTo>
                  <a:lnTo>
                    <a:pt x="510" y="738"/>
                  </a:lnTo>
                  <a:lnTo>
                    <a:pt x="486" y="726"/>
                  </a:lnTo>
                  <a:lnTo>
                    <a:pt x="461" y="717"/>
                  </a:lnTo>
                  <a:lnTo>
                    <a:pt x="440" y="705"/>
                  </a:lnTo>
                  <a:lnTo>
                    <a:pt x="413" y="698"/>
                  </a:lnTo>
                  <a:lnTo>
                    <a:pt x="387" y="683"/>
                  </a:lnTo>
                  <a:lnTo>
                    <a:pt x="363" y="665"/>
                  </a:lnTo>
                  <a:lnTo>
                    <a:pt x="353" y="672"/>
                  </a:lnTo>
                  <a:lnTo>
                    <a:pt x="344" y="686"/>
                  </a:lnTo>
                  <a:lnTo>
                    <a:pt x="339" y="705"/>
                  </a:lnTo>
                  <a:lnTo>
                    <a:pt x="315" y="710"/>
                  </a:lnTo>
                  <a:lnTo>
                    <a:pt x="285" y="705"/>
                  </a:lnTo>
                  <a:lnTo>
                    <a:pt x="254" y="714"/>
                  </a:lnTo>
                  <a:lnTo>
                    <a:pt x="224" y="716"/>
                  </a:lnTo>
                  <a:lnTo>
                    <a:pt x="222" y="750"/>
                  </a:lnTo>
                  <a:lnTo>
                    <a:pt x="44" y="749"/>
                  </a:lnTo>
                  <a:lnTo>
                    <a:pt x="27" y="770"/>
                  </a:lnTo>
                  <a:lnTo>
                    <a:pt x="18" y="759"/>
                  </a:lnTo>
                  <a:lnTo>
                    <a:pt x="11" y="773"/>
                  </a:lnTo>
                  <a:lnTo>
                    <a:pt x="0" y="809"/>
                  </a:lnTo>
                  <a:lnTo>
                    <a:pt x="18" y="875"/>
                  </a:lnTo>
                  <a:lnTo>
                    <a:pt x="27" y="870"/>
                  </a:lnTo>
                  <a:lnTo>
                    <a:pt x="63" y="857"/>
                  </a:lnTo>
                  <a:lnTo>
                    <a:pt x="50" y="873"/>
                  </a:lnTo>
                  <a:lnTo>
                    <a:pt x="24" y="881"/>
                  </a:lnTo>
                  <a:lnTo>
                    <a:pt x="30" y="905"/>
                  </a:lnTo>
                  <a:lnTo>
                    <a:pt x="36" y="924"/>
                  </a:lnTo>
                  <a:lnTo>
                    <a:pt x="96" y="924"/>
                  </a:lnTo>
                  <a:lnTo>
                    <a:pt x="132" y="902"/>
                  </a:lnTo>
                  <a:lnTo>
                    <a:pt x="186" y="903"/>
                  </a:lnTo>
                  <a:lnTo>
                    <a:pt x="246" y="909"/>
                  </a:lnTo>
                  <a:lnTo>
                    <a:pt x="291" y="879"/>
                  </a:lnTo>
                  <a:lnTo>
                    <a:pt x="326" y="851"/>
                  </a:lnTo>
                  <a:lnTo>
                    <a:pt x="612" y="857"/>
                  </a:lnTo>
                  <a:lnTo>
                    <a:pt x="720" y="860"/>
                  </a:lnTo>
                  <a:lnTo>
                    <a:pt x="773" y="870"/>
                  </a:lnTo>
                  <a:lnTo>
                    <a:pt x="785" y="897"/>
                  </a:lnTo>
                  <a:lnTo>
                    <a:pt x="816" y="882"/>
                  </a:lnTo>
                  <a:lnTo>
                    <a:pt x="849" y="903"/>
                  </a:lnTo>
                  <a:lnTo>
                    <a:pt x="905" y="912"/>
                  </a:lnTo>
                  <a:lnTo>
                    <a:pt x="932" y="927"/>
                  </a:lnTo>
                  <a:lnTo>
                    <a:pt x="977" y="905"/>
                  </a:lnTo>
                  <a:lnTo>
                    <a:pt x="1020" y="900"/>
                  </a:lnTo>
                  <a:lnTo>
                    <a:pt x="1053" y="905"/>
                  </a:lnTo>
                  <a:lnTo>
                    <a:pt x="1091" y="899"/>
                  </a:lnTo>
                  <a:lnTo>
                    <a:pt x="1122" y="896"/>
                  </a:lnTo>
                  <a:lnTo>
                    <a:pt x="1131" y="888"/>
                  </a:lnTo>
                  <a:lnTo>
                    <a:pt x="1116" y="869"/>
                  </a:lnTo>
                  <a:lnTo>
                    <a:pt x="1122" y="833"/>
                  </a:lnTo>
                  <a:lnTo>
                    <a:pt x="1115" y="804"/>
                  </a:lnTo>
                  <a:lnTo>
                    <a:pt x="1127" y="783"/>
                  </a:lnTo>
                  <a:lnTo>
                    <a:pt x="1110" y="764"/>
                  </a:lnTo>
                  <a:lnTo>
                    <a:pt x="1089" y="731"/>
                  </a:lnTo>
                  <a:lnTo>
                    <a:pt x="1071" y="696"/>
                  </a:lnTo>
                  <a:lnTo>
                    <a:pt x="1047" y="693"/>
                  </a:lnTo>
                  <a:lnTo>
                    <a:pt x="1025" y="710"/>
                  </a:lnTo>
                  <a:lnTo>
                    <a:pt x="1017" y="681"/>
                  </a:lnTo>
                  <a:lnTo>
                    <a:pt x="977" y="626"/>
                  </a:lnTo>
                  <a:lnTo>
                    <a:pt x="1005" y="609"/>
                  </a:lnTo>
                  <a:lnTo>
                    <a:pt x="1001" y="581"/>
                  </a:lnTo>
                  <a:lnTo>
                    <a:pt x="989" y="557"/>
                  </a:lnTo>
                  <a:lnTo>
                    <a:pt x="986" y="510"/>
                  </a:lnTo>
                  <a:lnTo>
                    <a:pt x="971" y="495"/>
                  </a:lnTo>
                  <a:lnTo>
                    <a:pt x="944" y="467"/>
                  </a:lnTo>
                  <a:lnTo>
                    <a:pt x="961" y="425"/>
                  </a:lnTo>
                  <a:lnTo>
                    <a:pt x="903" y="387"/>
                  </a:lnTo>
                  <a:lnTo>
                    <a:pt x="890" y="351"/>
                  </a:lnTo>
                  <a:lnTo>
                    <a:pt x="848" y="338"/>
                  </a:lnTo>
                  <a:lnTo>
                    <a:pt x="815" y="308"/>
                  </a:lnTo>
                  <a:lnTo>
                    <a:pt x="804" y="281"/>
                  </a:lnTo>
                  <a:lnTo>
                    <a:pt x="782" y="254"/>
                  </a:lnTo>
                  <a:lnTo>
                    <a:pt x="743" y="219"/>
                  </a:lnTo>
                  <a:lnTo>
                    <a:pt x="720" y="174"/>
                  </a:lnTo>
                  <a:lnTo>
                    <a:pt x="708" y="132"/>
                  </a:lnTo>
                  <a:lnTo>
                    <a:pt x="686" y="116"/>
                  </a:lnTo>
                  <a:lnTo>
                    <a:pt x="653" y="113"/>
                  </a:lnTo>
                  <a:lnTo>
                    <a:pt x="612" y="110"/>
                  </a:lnTo>
                  <a:lnTo>
                    <a:pt x="576" y="54"/>
                  </a:lnTo>
                  <a:lnTo>
                    <a:pt x="527" y="17"/>
                  </a:lnTo>
                  <a:lnTo>
                    <a:pt x="506" y="8"/>
                  </a:lnTo>
                  <a:lnTo>
                    <a:pt x="464" y="8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143">
              <a:extLst>
                <a:ext uri="{FF2B5EF4-FFF2-40B4-BE49-F238E27FC236}">
                  <a16:creationId xmlns:a16="http://schemas.microsoft.com/office/drawing/2014/main" id="{E0236F3F-7BAF-40E9-8F01-66C0B0927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" y="2916238"/>
              <a:ext cx="193675" cy="49213"/>
            </a:xfrm>
            <a:custGeom>
              <a:avLst/>
              <a:gdLst/>
              <a:ahLst/>
              <a:cxnLst>
                <a:cxn ang="0">
                  <a:pos x="57" y="72"/>
                </a:cxn>
                <a:cxn ang="0">
                  <a:pos x="68" y="98"/>
                </a:cxn>
                <a:cxn ang="0">
                  <a:pos x="113" y="95"/>
                </a:cxn>
                <a:cxn ang="0">
                  <a:pos x="167" y="80"/>
                </a:cxn>
                <a:cxn ang="0">
                  <a:pos x="231" y="71"/>
                </a:cxn>
                <a:cxn ang="0">
                  <a:pos x="255" y="68"/>
                </a:cxn>
                <a:cxn ang="0">
                  <a:pos x="246" y="84"/>
                </a:cxn>
                <a:cxn ang="0">
                  <a:pos x="219" y="81"/>
                </a:cxn>
                <a:cxn ang="0">
                  <a:pos x="167" y="89"/>
                </a:cxn>
                <a:cxn ang="0">
                  <a:pos x="113" y="107"/>
                </a:cxn>
                <a:cxn ang="0">
                  <a:pos x="62" y="110"/>
                </a:cxn>
                <a:cxn ang="0">
                  <a:pos x="47" y="74"/>
                </a:cxn>
                <a:cxn ang="0">
                  <a:pos x="26" y="102"/>
                </a:cxn>
                <a:cxn ang="0">
                  <a:pos x="0" y="150"/>
                </a:cxn>
                <a:cxn ang="0">
                  <a:pos x="27" y="141"/>
                </a:cxn>
                <a:cxn ang="0">
                  <a:pos x="204" y="107"/>
                </a:cxn>
                <a:cxn ang="0">
                  <a:pos x="264" y="98"/>
                </a:cxn>
                <a:cxn ang="0">
                  <a:pos x="320" y="95"/>
                </a:cxn>
                <a:cxn ang="0">
                  <a:pos x="348" y="57"/>
                </a:cxn>
                <a:cxn ang="0">
                  <a:pos x="398" y="89"/>
                </a:cxn>
                <a:cxn ang="0">
                  <a:pos x="465" y="114"/>
                </a:cxn>
                <a:cxn ang="0">
                  <a:pos x="542" y="135"/>
                </a:cxn>
                <a:cxn ang="0">
                  <a:pos x="600" y="108"/>
                </a:cxn>
                <a:cxn ang="0">
                  <a:pos x="608" y="74"/>
                </a:cxn>
                <a:cxn ang="0">
                  <a:pos x="554" y="62"/>
                </a:cxn>
                <a:cxn ang="0">
                  <a:pos x="498" y="77"/>
                </a:cxn>
                <a:cxn ang="0">
                  <a:pos x="470" y="44"/>
                </a:cxn>
                <a:cxn ang="0">
                  <a:pos x="432" y="47"/>
                </a:cxn>
                <a:cxn ang="0">
                  <a:pos x="413" y="26"/>
                </a:cxn>
                <a:cxn ang="0">
                  <a:pos x="357" y="0"/>
                </a:cxn>
                <a:cxn ang="0">
                  <a:pos x="308" y="11"/>
                </a:cxn>
                <a:cxn ang="0">
                  <a:pos x="281" y="27"/>
                </a:cxn>
                <a:cxn ang="0">
                  <a:pos x="54" y="48"/>
                </a:cxn>
              </a:cxnLst>
              <a:rect l="0" t="0" r="r" b="b"/>
              <a:pathLst>
                <a:path w="612" h="158">
                  <a:moveTo>
                    <a:pt x="54" y="48"/>
                  </a:moveTo>
                  <a:lnTo>
                    <a:pt x="57" y="72"/>
                  </a:lnTo>
                  <a:lnTo>
                    <a:pt x="68" y="84"/>
                  </a:lnTo>
                  <a:lnTo>
                    <a:pt x="68" y="98"/>
                  </a:lnTo>
                  <a:lnTo>
                    <a:pt x="93" y="102"/>
                  </a:lnTo>
                  <a:lnTo>
                    <a:pt x="113" y="95"/>
                  </a:lnTo>
                  <a:lnTo>
                    <a:pt x="131" y="80"/>
                  </a:lnTo>
                  <a:lnTo>
                    <a:pt x="167" y="80"/>
                  </a:lnTo>
                  <a:lnTo>
                    <a:pt x="195" y="80"/>
                  </a:lnTo>
                  <a:lnTo>
                    <a:pt x="231" y="71"/>
                  </a:lnTo>
                  <a:lnTo>
                    <a:pt x="246" y="74"/>
                  </a:lnTo>
                  <a:lnTo>
                    <a:pt x="255" y="68"/>
                  </a:lnTo>
                  <a:lnTo>
                    <a:pt x="269" y="72"/>
                  </a:lnTo>
                  <a:lnTo>
                    <a:pt x="246" y="84"/>
                  </a:lnTo>
                  <a:lnTo>
                    <a:pt x="233" y="80"/>
                  </a:lnTo>
                  <a:lnTo>
                    <a:pt x="219" y="81"/>
                  </a:lnTo>
                  <a:lnTo>
                    <a:pt x="188" y="87"/>
                  </a:lnTo>
                  <a:lnTo>
                    <a:pt x="167" y="89"/>
                  </a:lnTo>
                  <a:lnTo>
                    <a:pt x="134" y="89"/>
                  </a:lnTo>
                  <a:lnTo>
                    <a:pt x="113" y="107"/>
                  </a:lnTo>
                  <a:lnTo>
                    <a:pt x="80" y="119"/>
                  </a:lnTo>
                  <a:lnTo>
                    <a:pt x="62" y="110"/>
                  </a:lnTo>
                  <a:lnTo>
                    <a:pt x="45" y="95"/>
                  </a:lnTo>
                  <a:lnTo>
                    <a:pt x="47" y="74"/>
                  </a:lnTo>
                  <a:lnTo>
                    <a:pt x="35" y="87"/>
                  </a:lnTo>
                  <a:lnTo>
                    <a:pt x="26" y="102"/>
                  </a:lnTo>
                  <a:lnTo>
                    <a:pt x="9" y="129"/>
                  </a:lnTo>
                  <a:lnTo>
                    <a:pt x="0" y="150"/>
                  </a:lnTo>
                  <a:lnTo>
                    <a:pt x="12" y="158"/>
                  </a:lnTo>
                  <a:lnTo>
                    <a:pt x="27" y="141"/>
                  </a:lnTo>
                  <a:lnTo>
                    <a:pt x="206" y="143"/>
                  </a:lnTo>
                  <a:lnTo>
                    <a:pt x="204" y="107"/>
                  </a:lnTo>
                  <a:lnTo>
                    <a:pt x="231" y="108"/>
                  </a:lnTo>
                  <a:lnTo>
                    <a:pt x="264" y="98"/>
                  </a:lnTo>
                  <a:lnTo>
                    <a:pt x="302" y="102"/>
                  </a:lnTo>
                  <a:lnTo>
                    <a:pt x="320" y="95"/>
                  </a:lnTo>
                  <a:lnTo>
                    <a:pt x="333" y="65"/>
                  </a:lnTo>
                  <a:lnTo>
                    <a:pt x="348" y="57"/>
                  </a:lnTo>
                  <a:lnTo>
                    <a:pt x="368" y="74"/>
                  </a:lnTo>
                  <a:lnTo>
                    <a:pt x="398" y="89"/>
                  </a:lnTo>
                  <a:lnTo>
                    <a:pt x="431" y="101"/>
                  </a:lnTo>
                  <a:lnTo>
                    <a:pt x="465" y="114"/>
                  </a:lnTo>
                  <a:lnTo>
                    <a:pt x="491" y="129"/>
                  </a:lnTo>
                  <a:lnTo>
                    <a:pt x="542" y="135"/>
                  </a:lnTo>
                  <a:lnTo>
                    <a:pt x="551" y="119"/>
                  </a:lnTo>
                  <a:lnTo>
                    <a:pt x="600" y="108"/>
                  </a:lnTo>
                  <a:lnTo>
                    <a:pt x="612" y="90"/>
                  </a:lnTo>
                  <a:lnTo>
                    <a:pt x="608" y="74"/>
                  </a:lnTo>
                  <a:lnTo>
                    <a:pt x="579" y="54"/>
                  </a:lnTo>
                  <a:lnTo>
                    <a:pt x="554" y="62"/>
                  </a:lnTo>
                  <a:lnTo>
                    <a:pt x="530" y="72"/>
                  </a:lnTo>
                  <a:lnTo>
                    <a:pt x="498" y="77"/>
                  </a:lnTo>
                  <a:lnTo>
                    <a:pt x="479" y="66"/>
                  </a:lnTo>
                  <a:lnTo>
                    <a:pt x="470" y="44"/>
                  </a:lnTo>
                  <a:lnTo>
                    <a:pt x="449" y="38"/>
                  </a:lnTo>
                  <a:lnTo>
                    <a:pt x="432" y="47"/>
                  </a:lnTo>
                  <a:lnTo>
                    <a:pt x="413" y="41"/>
                  </a:lnTo>
                  <a:lnTo>
                    <a:pt x="413" y="26"/>
                  </a:lnTo>
                  <a:lnTo>
                    <a:pt x="390" y="12"/>
                  </a:lnTo>
                  <a:lnTo>
                    <a:pt x="357" y="0"/>
                  </a:lnTo>
                  <a:lnTo>
                    <a:pt x="324" y="17"/>
                  </a:lnTo>
                  <a:lnTo>
                    <a:pt x="308" y="11"/>
                  </a:lnTo>
                  <a:lnTo>
                    <a:pt x="293" y="17"/>
                  </a:lnTo>
                  <a:lnTo>
                    <a:pt x="281" y="27"/>
                  </a:lnTo>
                  <a:lnTo>
                    <a:pt x="275" y="50"/>
                  </a:lnTo>
                  <a:lnTo>
                    <a:pt x="54" y="48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144">
              <a:extLst>
                <a:ext uri="{FF2B5EF4-FFF2-40B4-BE49-F238E27FC236}">
                  <a16:creationId xmlns:a16="http://schemas.microsoft.com/office/drawing/2014/main" id="{DF143AF2-EB41-4EF7-A768-2B10330E2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8" y="2995613"/>
              <a:ext cx="461963" cy="377825"/>
            </a:xfrm>
            <a:custGeom>
              <a:avLst/>
              <a:gdLst/>
              <a:ahLst/>
              <a:cxnLst>
                <a:cxn ang="0">
                  <a:pos x="1337" y="1118"/>
                </a:cxn>
                <a:cxn ang="0">
                  <a:pos x="1303" y="956"/>
                </a:cxn>
                <a:cxn ang="0">
                  <a:pos x="1355" y="776"/>
                </a:cxn>
                <a:cxn ang="0">
                  <a:pos x="1322" y="509"/>
                </a:cxn>
                <a:cxn ang="0">
                  <a:pos x="1306" y="292"/>
                </a:cxn>
                <a:cxn ang="0">
                  <a:pos x="1229" y="125"/>
                </a:cxn>
                <a:cxn ang="0">
                  <a:pos x="1055" y="167"/>
                </a:cxn>
                <a:cxn ang="0">
                  <a:pos x="865" y="182"/>
                </a:cxn>
                <a:cxn ang="0">
                  <a:pos x="787" y="172"/>
                </a:cxn>
                <a:cxn ang="0">
                  <a:pos x="770" y="36"/>
                </a:cxn>
                <a:cxn ang="0">
                  <a:pos x="680" y="39"/>
                </a:cxn>
                <a:cxn ang="0">
                  <a:pos x="590" y="69"/>
                </a:cxn>
                <a:cxn ang="0">
                  <a:pos x="504" y="46"/>
                </a:cxn>
                <a:cxn ang="0">
                  <a:pos x="441" y="36"/>
                </a:cxn>
                <a:cxn ang="0">
                  <a:pos x="371" y="0"/>
                </a:cxn>
                <a:cxn ang="0">
                  <a:pos x="273" y="0"/>
                </a:cxn>
                <a:cxn ang="0">
                  <a:pos x="284" y="40"/>
                </a:cxn>
                <a:cxn ang="0">
                  <a:pos x="278" y="79"/>
                </a:cxn>
                <a:cxn ang="0">
                  <a:pos x="245" y="84"/>
                </a:cxn>
                <a:cxn ang="0">
                  <a:pos x="222" y="108"/>
                </a:cxn>
                <a:cxn ang="0">
                  <a:pos x="250" y="131"/>
                </a:cxn>
                <a:cxn ang="0">
                  <a:pos x="267" y="171"/>
                </a:cxn>
                <a:cxn ang="0">
                  <a:pos x="251" y="211"/>
                </a:cxn>
                <a:cxn ang="0">
                  <a:pos x="234" y="216"/>
                </a:cxn>
                <a:cxn ang="0">
                  <a:pos x="188" y="219"/>
                </a:cxn>
                <a:cxn ang="0">
                  <a:pos x="147" y="231"/>
                </a:cxn>
                <a:cxn ang="0">
                  <a:pos x="80" y="249"/>
                </a:cxn>
                <a:cxn ang="0">
                  <a:pos x="47" y="303"/>
                </a:cxn>
                <a:cxn ang="0">
                  <a:pos x="0" y="376"/>
                </a:cxn>
                <a:cxn ang="0">
                  <a:pos x="56" y="500"/>
                </a:cxn>
                <a:cxn ang="0">
                  <a:pos x="216" y="630"/>
                </a:cxn>
                <a:cxn ang="0">
                  <a:pos x="347" y="773"/>
                </a:cxn>
                <a:cxn ang="0">
                  <a:pos x="465" y="650"/>
                </a:cxn>
                <a:cxn ang="0">
                  <a:pos x="708" y="596"/>
                </a:cxn>
                <a:cxn ang="0">
                  <a:pos x="818" y="726"/>
                </a:cxn>
                <a:cxn ang="0">
                  <a:pos x="818" y="931"/>
                </a:cxn>
                <a:cxn ang="0">
                  <a:pos x="865" y="987"/>
                </a:cxn>
                <a:cxn ang="0">
                  <a:pos x="1005" y="912"/>
                </a:cxn>
                <a:cxn ang="0">
                  <a:pos x="1078" y="999"/>
                </a:cxn>
                <a:cxn ang="0">
                  <a:pos x="1106" y="1164"/>
                </a:cxn>
                <a:cxn ang="0">
                  <a:pos x="1208" y="1156"/>
                </a:cxn>
              </a:cxnLst>
              <a:rect l="0" t="0" r="r" b="b"/>
              <a:pathLst>
                <a:path w="1454" h="1192">
                  <a:moveTo>
                    <a:pt x="1257" y="1153"/>
                  </a:moveTo>
                  <a:lnTo>
                    <a:pt x="1337" y="1118"/>
                  </a:lnTo>
                  <a:lnTo>
                    <a:pt x="1345" y="1033"/>
                  </a:lnTo>
                  <a:lnTo>
                    <a:pt x="1303" y="956"/>
                  </a:lnTo>
                  <a:lnTo>
                    <a:pt x="1454" y="920"/>
                  </a:lnTo>
                  <a:lnTo>
                    <a:pt x="1355" y="776"/>
                  </a:lnTo>
                  <a:lnTo>
                    <a:pt x="1402" y="562"/>
                  </a:lnTo>
                  <a:lnTo>
                    <a:pt x="1322" y="509"/>
                  </a:lnTo>
                  <a:lnTo>
                    <a:pt x="1286" y="403"/>
                  </a:lnTo>
                  <a:lnTo>
                    <a:pt x="1306" y="292"/>
                  </a:lnTo>
                  <a:lnTo>
                    <a:pt x="1238" y="228"/>
                  </a:lnTo>
                  <a:lnTo>
                    <a:pt x="1229" y="125"/>
                  </a:lnTo>
                  <a:lnTo>
                    <a:pt x="1159" y="100"/>
                  </a:lnTo>
                  <a:lnTo>
                    <a:pt x="1055" y="167"/>
                  </a:lnTo>
                  <a:lnTo>
                    <a:pt x="955" y="135"/>
                  </a:lnTo>
                  <a:lnTo>
                    <a:pt x="865" y="182"/>
                  </a:lnTo>
                  <a:lnTo>
                    <a:pt x="841" y="136"/>
                  </a:lnTo>
                  <a:lnTo>
                    <a:pt x="787" y="172"/>
                  </a:lnTo>
                  <a:lnTo>
                    <a:pt x="717" y="146"/>
                  </a:lnTo>
                  <a:lnTo>
                    <a:pt x="770" y="36"/>
                  </a:lnTo>
                  <a:lnTo>
                    <a:pt x="713" y="45"/>
                  </a:lnTo>
                  <a:lnTo>
                    <a:pt x="680" y="39"/>
                  </a:lnTo>
                  <a:lnTo>
                    <a:pt x="632" y="43"/>
                  </a:lnTo>
                  <a:lnTo>
                    <a:pt x="590" y="69"/>
                  </a:lnTo>
                  <a:lnTo>
                    <a:pt x="555" y="52"/>
                  </a:lnTo>
                  <a:lnTo>
                    <a:pt x="504" y="46"/>
                  </a:lnTo>
                  <a:lnTo>
                    <a:pt x="473" y="22"/>
                  </a:lnTo>
                  <a:lnTo>
                    <a:pt x="441" y="36"/>
                  </a:lnTo>
                  <a:lnTo>
                    <a:pt x="426" y="12"/>
                  </a:lnTo>
                  <a:lnTo>
                    <a:pt x="371" y="0"/>
                  </a:lnTo>
                  <a:lnTo>
                    <a:pt x="323" y="1"/>
                  </a:lnTo>
                  <a:lnTo>
                    <a:pt x="273" y="0"/>
                  </a:lnTo>
                  <a:lnTo>
                    <a:pt x="275" y="21"/>
                  </a:lnTo>
                  <a:lnTo>
                    <a:pt x="284" y="40"/>
                  </a:lnTo>
                  <a:lnTo>
                    <a:pt x="278" y="58"/>
                  </a:lnTo>
                  <a:lnTo>
                    <a:pt x="278" y="79"/>
                  </a:lnTo>
                  <a:lnTo>
                    <a:pt x="263" y="90"/>
                  </a:lnTo>
                  <a:lnTo>
                    <a:pt x="245" y="84"/>
                  </a:lnTo>
                  <a:lnTo>
                    <a:pt x="228" y="91"/>
                  </a:lnTo>
                  <a:lnTo>
                    <a:pt x="222" y="108"/>
                  </a:lnTo>
                  <a:lnTo>
                    <a:pt x="237" y="115"/>
                  </a:lnTo>
                  <a:lnTo>
                    <a:pt x="250" y="131"/>
                  </a:lnTo>
                  <a:lnTo>
                    <a:pt x="269" y="138"/>
                  </a:lnTo>
                  <a:lnTo>
                    <a:pt x="267" y="171"/>
                  </a:lnTo>
                  <a:lnTo>
                    <a:pt x="266" y="202"/>
                  </a:lnTo>
                  <a:lnTo>
                    <a:pt x="251" y="211"/>
                  </a:lnTo>
                  <a:lnTo>
                    <a:pt x="237" y="198"/>
                  </a:lnTo>
                  <a:lnTo>
                    <a:pt x="234" y="216"/>
                  </a:lnTo>
                  <a:lnTo>
                    <a:pt x="215" y="217"/>
                  </a:lnTo>
                  <a:lnTo>
                    <a:pt x="188" y="219"/>
                  </a:lnTo>
                  <a:lnTo>
                    <a:pt x="162" y="213"/>
                  </a:lnTo>
                  <a:lnTo>
                    <a:pt x="147" y="231"/>
                  </a:lnTo>
                  <a:lnTo>
                    <a:pt x="110" y="252"/>
                  </a:lnTo>
                  <a:lnTo>
                    <a:pt x="80" y="249"/>
                  </a:lnTo>
                  <a:lnTo>
                    <a:pt x="68" y="270"/>
                  </a:lnTo>
                  <a:lnTo>
                    <a:pt x="47" y="303"/>
                  </a:lnTo>
                  <a:lnTo>
                    <a:pt x="24" y="361"/>
                  </a:lnTo>
                  <a:lnTo>
                    <a:pt x="0" y="376"/>
                  </a:lnTo>
                  <a:lnTo>
                    <a:pt x="56" y="418"/>
                  </a:lnTo>
                  <a:lnTo>
                    <a:pt x="56" y="500"/>
                  </a:lnTo>
                  <a:lnTo>
                    <a:pt x="147" y="562"/>
                  </a:lnTo>
                  <a:lnTo>
                    <a:pt x="216" y="630"/>
                  </a:lnTo>
                  <a:lnTo>
                    <a:pt x="299" y="685"/>
                  </a:lnTo>
                  <a:lnTo>
                    <a:pt x="347" y="773"/>
                  </a:lnTo>
                  <a:lnTo>
                    <a:pt x="410" y="760"/>
                  </a:lnTo>
                  <a:lnTo>
                    <a:pt x="465" y="650"/>
                  </a:lnTo>
                  <a:lnTo>
                    <a:pt x="597" y="603"/>
                  </a:lnTo>
                  <a:lnTo>
                    <a:pt x="708" y="596"/>
                  </a:lnTo>
                  <a:lnTo>
                    <a:pt x="764" y="636"/>
                  </a:lnTo>
                  <a:lnTo>
                    <a:pt x="818" y="726"/>
                  </a:lnTo>
                  <a:lnTo>
                    <a:pt x="846" y="849"/>
                  </a:lnTo>
                  <a:lnTo>
                    <a:pt x="818" y="931"/>
                  </a:lnTo>
                  <a:lnTo>
                    <a:pt x="831" y="1033"/>
                  </a:lnTo>
                  <a:lnTo>
                    <a:pt x="865" y="987"/>
                  </a:lnTo>
                  <a:lnTo>
                    <a:pt x="929" y="943"/>
                  </a:lnTo>
                  <a:lnTo>
                    <a:pt x="1005" y="912"/>
                  </a:lnTo>
                  <a:lnTo>
                    <a:pt x="1047" y="940"/>
                  </a:lnTo>
                  <a:lnTo>
                    <a:pt x="1078" y="999"/>
                  </a:lnTo>
                  <a:lnTo>
                    <a:pt x="1078" y="1107"/>
                  </a:lnTo>
                  <a:lnTo>
                    <a:pt x="1106" y="1164"/>
                  </a:lnTo>
                  <a:lnTo>
                    <a:pt x="1140" y="1192"/>
                  </a:lnTo>
                  <a:lnTo>
                    <a:pt x="1208" y="1156"/>
                  </a:lnTo>
                  <a:lnTo>
                    <a:pt x="1257" y="1153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145">
              <a:extLst>
                <a:ext uri="{FF2B5EF4-FFF2-40B4-BE49-F238E27FC236}">
                  <a16:creationId xmlns:a16="http://schemas.microsoft.com/office/drawing/2014/main" id="{DBAD426F-1573-44E7-BD15-20F492344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2992438"/>
              <a:ext cx="187325" cy="12382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37" y="159"/>
                </a:cxn>
                <a:cxn ang="0">
                  <a:pos x="157" y="159"/>
                </a:cxn>
                <a:cxn ang="0">
                  <a:pos x="207" y="217"/>
                </a:cxn>
                <a:cxn ang="0">
                  <a:pos x="211" y="305"/>
                </a:cxn>
                <a:cxn ang="0">
                  <a:pos x="301" y="387"/>
                </a:cxn>
                <a:cxn ang="0">
                  <a:pos x="331" y="373"/>
                </a:cxn>
                <a:cxn ang="0">
                  <a:pos x="354" y="315"/>
                </a:cxn>
                <a:cxn ang="0">
                  <a:pos x="384" y="259"/>
                </a:cxn>
                <a:cxn ang="0">
                  <a:pos x="417" y="259"/>
                </a:cxn>
                <a:cxn ang="0">
                  <a:pos x="453" y="241"/>
                </a:cxn>
                <a:cxn ang="0">
                  <a:pos x="469" y="225"/>
                </a:cxn>
                <a:cxn ang="0">
                  <a:pos x="498" y="229"/>
                </a:cxn>
                <a:cxn ang="0">
                  <a:pos x="538" y="226"/>
                </a:cxn>
                <a:cxn ang="0">
                  <a:pos x="546" y="210"/>
                </a:cxn>
                <a:cxn ang="0">
                  <a:pos x="561" y="222"/>
                </a:cxn>
                <a:cxn ang="0">
                  <a:pos x="575" y="213"/>
                </a:cxn>
                <a:cxn ang="0">
                  <a:pos x="574" y="147"/>
                </a:cxn>
                <a:cxn ang="0">
                  <a:pos x="561" y="144"/>
                </a:cxn>
                <a:cxn ang="0">
                  <a:pos x="546" y="127"/>
                </a:cxn>
                <a:cxn ang="0">
                  <a:pos x="531" y="115"/>
                </a:cxn>
                <a:cxn ang="0">
                  <a:pos x="537" y="102"/>
                </a:cxn>
                <a:cxn ang="0">
                  <a:pos x="550" y="91"/>
                </a:cxn>
                <a:cxn ang="0">
                  <a:pos x="567" y="96"/>
                </a:cxn>
                <a:cxn ang="0">
                  <a:pos x="583" y="93"/>
                </a:cxn>
                <a:cxn ang="0">
                  <a:pos x="588" y="66"/>
                </a:cxn>
                <a:cxn ang="0">
                  <a:pos x="594" y="49"/>
                </a:cxn>
                <a:cxn ang="0">
                  <a:pos x="580" y="31"/>
                </a:cxn>
                <a:cxn ang="0">
                  <a:pos x="579" y="5"/>
                </a:cxn>
                <a:cxn ang="0">
                  <a:pos x="439" y="3"/>
                </a:cxn>
                <a:cxn ang="0">
                  <a:pos x="340" y="0"/>
                </a:cxn>
                <a:cxn ang="0">
                  <a:pos x="285" y="0"/>
                </a:cxn>
                <a:cxn ang="0">
                  <a:pos x="210" y="58"/>
                </a:cxn>
                <a:cxn ang="0">
                  <a:pos x="154" y="52"/>
                </a:cxn>
                <a:cxn ang="0">
                  <a:pos x="90" y="52"/>
                </a:cxn>
                <a:cxn ang="0">
                  <a:pos x="60" y="73"/>
                </a:cxn>
                <a:cxn ang="0">
                  <a:pos x="0" y="75"/>
                </a:cxn>
              </a:cxnLst>
              <a:rect l="0" t="0" r="r" b="b"/>
              <a:pathLst>
                <a:path w="594" h="387">
                  <a:moveTo>
                    <a:pt x="0" y="75"/>
                  </a:moveTo>
                  <a:lnTo>
                    <a:pt x="37" y="159"/>
                  </a:lnTo>
                  <a:lnTo>
                    <a:pt x="157" y="159"/>
                  </a:lnTo>
                  <a:lnTo>
                    <a:pt x="207" y="217"/>
                  </a:lnTo>
                  <a:lnTo>
                    <a:pt x="211" y="305"/>
                  </a:lnTo>
                  <a:lnTo>
                    <a:pt x="301" y="387"/>
                  </a:lnTo>
                  <a:lnTo>
                    <a:pt x="331" y="373"/>
                  </a:lnTo>
                  <a:lnTo>
                    <a:pt x="354" y="315"/>
                  </a:lnTo>
                  <a:lnTo>
                    <a:pt x="384" y="259"/>
                  </a:lnTo>
                  <a:lnTo>
                    <a:pt x="417" y="259"/>
                  </a:lnTo>
                  <a:lnTo>
                    <a:pt x="453" y="241"/>
                  </a:lnTo>
                  <a:lnTo>
                    <a:pt x="469" y="225"/>
                  </a:lnTo>
                  <a:lnTo>
                    <a:pt x="498" y="229"/>
                  </a:lnTo>
                  <a:lnTo>
                    <a:pt x="538" y="226"/>
                  </a:lnTo>
                  <a:lnTo>
                    <a:pt x="546" y="210"/>
                  </a:lnTo>
                  <a:lnTo>
                    <a:pt x="561" y="222"/>
                  </a:lnTo>
                  <a:lnTo>
                    <a:pt x="575" y="213"/>
                  </a:lnTo>
                  <a:lnTo>
                    <a:pt x="574" y="147"/>
                  </a:lnTo>
                  <a:lnTo>
                    <a:pt x="561" y="144"/>
                  </a:lnTo>
                  <a:lnTo>
                    <a:pt x="546" y="127"/>
                  </a:lnTo>
                  <a:lnTo>
                    <a:pt x="531" y="115"/>
                  </a:lnTo>
                  <a:lnTo>
                    <a:pt x="537" y="102"/>
                  </a:lnTo>
                  <a:lnTo>
                    <a:pt x="550" y="91"/>
                  </a:lnTo>
                  <a:lnTo>
                    <a:pt x="567" y="96"/>
                  </a:lnTo>
                  <a:lnTo>
                    <a:pt x="583" y="93"/>
                  </a:lnTo>
                  <a:lnTo>
                    <a:pt x="588" y="66"/>
                  </a:lnTo>
                  <a:lnTo>
                    <a:pt x="594" y="49"/>
                  </a:lnTo>
                  <a:lnTo>
                    <a:pt x="580" y="31"/>
                  </a:lnTo>
                  <a:lnTo>
                    <a:pt x="579" y="5"/>
                  </a:lnTo>
                  <a:lnTo>
                    <a:pt x="439" y="3"/>
                  </a:lnTo>
                  <a:lnTo>
                    <a:pt x="340" y="0"/>
                  </a:lnTo>
                  <a:lnTo>
                    <a:pt x="285" y="0"/>
                  </a:lnTo>
                  <a:lnTo>
                    <a:pt x="210" y="58"/>
                  </a:lnTo>
                  <a:lnTo>
                    <a:pt x="154" y="52"/>
                  </a:lnTo>
                  <a:lnTo>
                    <a:pt x="90" y="52"/>
                  </a:lnTo>
                  <a:lnTo>
                    <a:pt x="60" y="73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146">
              <a:extLst>
                <a:ext uri="{FF2B5EF4-FFF2-40B4-BE49-F238E27FC236}">
                  <a16:creationId xmlns:a16="http://schemas.microsoft.com/office/drawing/2014/main" id="{6BE6E436-B6B1-401E-8D34-F1EC38774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038" y="2190750"/>
              <a:ext cx="1076325" cy="989013"/>
            </a:xfrm>
            <a:custGeom>
              <a:avLst/>
              <a:gdLst/>
              <a:ahLst/>
              <a:cxnLst>
                <a:cxn ang="0">
                  <a:pos x="1403" y="0"/>
                </a:cxn>
                <a:cxn ang="0">
                  <a:pos x="1434" y="1844"/>
                </a:cxn>
                <a:cxn ang="0">
                  <a:pos x="629" y="1983"/>
                </a:cxn>
                <a:cxn ang="0">
                  <a:pos x="322" y="1983"/>
                </a:cxn>
                <a:cxn ang="0">
                  <a:pos x="223" y="1957"/>
                </a:cxn>
                <a:cxn ang="0">
                  <a:pos x="104" y="2008"/>
                </a:cxn>
                <a:cxn ang="0">
                  <a:pos x="15" y="2098"/>
                </a:cxn>
                <a:cxn ang="0">
                  <a:pos x="42" y="2183"/>
                </a:cxn>
                <a:cxn ang="0">
                  <a:pos x="57" y="2258"/>
                </a:cxn>
                <a:cxn ang="0">
                  <a:pos x="31" y="2299"/>
                </a:cxn>
                <a:cxn ang="0">
                  <a:pos x="75" y="2383"/>
                </a:cxn>
                <a:cxn ang="0">
                  <a:pos x="126" y="2372"/>
                </a:cxn>
                <a:cxn ang="0">
                  <a:pos x="165" y="2440"/>
                </a:cxn>
                <a:cxn ang="0">
                  <a:pos x="168" y="2477"/>
                </a:cxn>
                <a:cxn ang="0">
                  <a:pos x="172" y="2539"/>
                </a:cxn>
                <a:cxn ang="0">
                  <a:pos x="165" y="2572"/>
                </a:cxn>
                <a:cxn ang="0">
                  <a:pos x="182" y="2705"/>
                </a:cxn>
                <a:cxn ang="0">
                  <a:pos x="260" y="2715"/>
                </a:cxn>
                <a:cxn ang="0">
                  <a:pos x="452" y="2700"/>
                </a:cxn>
                <a:cxn ang="0">
                  <a:pos x="624" y="2658"/>
                </a:cxn>
                <a:cxn ang="0">
                  <a:pos x="700" y="2825"/>
                </a:cxn>
                <a:cxn ang="0">
                  <a:pos x="717" y="3042"/>
                </a:cxn>
                <a:cxn ang="0">
                  <a:pos x="878" y="3058"/>
                </a:cxn>
                <a:cxn ang="0">
                  <a:pos x="1060" y="3033"/>
                </a:cxn>
                <a:cxn ang="0">
                  <a:pos x="1164" y="3115"/>
                </a:cxn>
                <a:cxn ang="0">
                  <a:pos x="1290" y="2921"/>
                </a:cxn>
                <a:cxn ang="0">
                  <a:pos x="1377" y="2756"/>
                </a:cxn>
                <a:cxn ang="0">
                  <a:pos x="1548" y="2649"/>
                </a:cxn>
                <a:cxn ang="0">
                  <a:pos x="1657" y="2423"/>
                </a:cxn>
                <a:cxn ang="0">
                  <a:pos x="1798" y="2475"/>
                </a:cxn>
                <a:cxn ang="0">
                  <a:pos x="1854" y="2367"/>
                </a:cxn>
                <a:cxn ang="0">
                  <a:pos x="1958" y="2270"/>
                </a:cxn>
                <a:cxn ang="0">
                  <a:pos x="2239" y="2193"/>
                </a:cxn>
                <a:cxn ang="0">
                  <a:pos x="2436" y="2126"/>
                </a:cxn>
                <a:cxn ang="0">
                  <a:pos x="2613" y="2147"/>
                </a:cxn>
                <a:cxn ang="0">
                  <a:pos x="3149" y="2080"/>
                </a:cxn>
                <a:cxn ang="0">
                  <a:pos x="3335" y="1849"/>
                </a:cxn>
                <a:cxn ang="0">
                  <a:pos x="3228" y="1349"/>
                </a:cxn>
                <a:cxn ang="0">
                  <a:pos x="3211" y="1189"/>
                </a:cxn>
                <a:cxn ang="0">
                  <a:pos x="3066" y="1118"/>
                </a:cxn>
                <a:cxn ang="0">
                  <a:pos x="2915" y="1049"/>
                </a:cxn>
                <a:cxn ang="0">
                  <a:pos x="2811" y="943"/>
                </a:cxn>
                <a:cxn ang="0">
                  <a:pos x="1722" y="17"/>
                </a:cxn>
              </a:cxnLst>
              <a:rect l="0" t="0" r="r" b="b"/>
              <a:pathLst>
                <a:path w="3387" h="3115">
                  <a:moveTo>
                    <a:pt x="1722" y="17"/>
                  </a:moveTo>
                  <a:lnTo>
                    <a:pt x="1403" y="0"/>
                  </a:lnTo>
                  <a:lnTo>
                    <a:pt x="1366" y="1758"/>
                  </a:lnTo>
                  <a:lnTo>
                    <a:pt x="1434" y="1844"/>
                  </a:lnTo>
                  <a:lnTo>
                    <a:pt x="1388" y="2001"/>
                  </a:lnTo>
                  <a:lnTo>
                    <a:pt x="629" y="1983"/>
                  </a:lnTo>
                  <a:lnTo>
                    <a:pt x="504" y="2008"/>
                  </a:lnTo>
                  <a:lnTo>
                    <a:pt x="322" y="1983"/>
                  </a:lnTo>
                  <a:lnTo>
                    <a:pt x="281" y="2044"/>
                  </a:lnTo>
                  <a:lnTo>
                    <a:pt x="223" y="1957"/>
                  </a:lnTo>
                  <a:lnTo>
                    <a:pt x="145" y="1937"/>
                  </a:lnTo>
                  <a:lnTo>
                    <a:pt x="104" y="2008"/>
                  </a:lnTo>
                  <a:lnTo>
                    <a:pt x="105" y="2089"/>
                  </a:lnTo>
                  <a:lnTo>
                    <a:pt x="15" y="2098"/>
                  </a:lnTo>
                  <a:lnTo>
                    <a:pt x="0" y="2140"/>
                  </a:lnTo>
                  <a:lnTo>
                    <a:pt x="42" y="2183"/>
                  </a:lnTo>
                  <a:lnTo>
                    <a:pt x="42" y="2233"/>
                  </a:lnTo>
                  <a:lnTo>
                    <a:pt x="57" y="2258"/>
                  </a:lnTo>
                  <a:lnTo>
                    <a:pt x="57" y="2282"/>
                  </a:lnTo>
                  <a:lnTo>
                    <a:pt x="31" y="2299"/>
                  </a:lnTo>
                  <a:lnTo>
                    <a:pt x="72" y="2354"/>
                  </a:lnTo>
                  <a:lnTo>
                    <a:pt x="75" y="2383"/>
                  </a:lnTo>
                  <a:lnTo>
                    <a:pt x="100" y="2368"/>
                  </a:lnTo>
                  <a:lnTo>
                    <a:pt x="126" y="2372"/>
                  </a:lnTo>
                  <a:lnTo>
                    <a:pt x="145" y="2414"/>
                  </a:lnTo>
                  <a:lnTo>
                    <a:pt x="165" y="2440"/>
                  </a:lnTo>
                  <a:lnTo>
                    <a:pt x="183" y="2458"/>
                  </a:lnTo>
                  <a:lnTo>
                    <a:pt x="168" y="2477"/>
                  </a:lnTo>
                  <a:lnTo>
                    <a:pt x="177" y="2507"/>
                  </a:lnTo>
                  <a:lnTo>
                    <a:pt x="172" y="2539"/>
                  </a:lnTo>
                  <a:lnTo>
                    <a:pt x="184" y="2563"/>
                  </a:lnTo>
                  <a:lnTo>
                    <a:pt x="165" y="2572"/>
                  </a:lnTo>
                  <a:lnTo>
                    <a:pt x="112" y="2679"/>
                  </a:lnTo>
                  <a:lnTo>
                    <a:pt x="182" y="2705"/>
                  </a:lnTo>
                  <a:lnTo>
                    <a:pt x="234" y="2669"/>
                  </a:lnTo>
                  <a:lnTo>
                    <a:pt x="260" y="2715"/>
                  </a:lnTo>
                  <a:lnTo>
                    <a:pt x="348" y="2669"/>
                  </a:lnTo>
                  <a:lnTo>
                    <a:pt x="452" y="2700"/>
                  </a:lnTo>
                  <a:lnTo>
                    <a:pt x="551" y="2633"/>
                  </a:lnTo>
                  <a:lnTo>
                    <a:pt x="624" y="2658"/>
                  </a:lnTo>
                  <a:lnTo>
                    <a:pt x="633" y="2761"/>
                  </a:lnTo>
                  <a:lnTo>
                    <a:pt x="700" y="2825"/>
                  </a:lnTo>
                  <a:lnTo>
                    <a:pt x="681" y="2936"/>
                  </a:lnTo>
                  <a:lnTo>
                    <a:pt x="717" y="3042"/>
                  </a:lnTo>
                  <a:lnTo>
                    <a:pt x="795" y="3094"/>
                  </a:lnTo>
                  <a:lnTo>
                    <a:pt x="878" y="3058"/>
                  </a:lnTo>
                  <a:lnTo>
                    <a:pt x="956" y="3110"/>
                  </a:lnTo>
                  <a:lnTo>
                    <a:pt x="1060" y="3033"/>
                  </a:lnTo>
                  <a:lnTo>
                    <a:pt x="1143" y="3017"/>
                  </a:lnTo>
                  <a:lnTo>
                    <a:pt x="1164" y="3115"/>
                  </a:lnTo>
                  <a:lnTo>
                    <a:pt x="1240" y="3066"/>
                  </a:lnTo>
                  <a:lnTo>
                    <a:pt x="1290" y="2921"/>
                  </a:lnTo>
                  <a:lnTo>
                    <a:pt x="1360" y="2868"/>
                  </a:lnTo>
                  <a:lnTo>
                    <a:pt x="1377" y="2756"/>
                  </a:lnTo>
                  <a:lnTo>
                    <a:pt x="1490" y="2705"/>
                  </a:lnTo>
                  <a:lnTo>
                    <a:pt x="1548" y="2649"/>
                  </a:lnTo>
                  <a:lnTo>
                    <a:pt x="1574" y="2515"/>
                  </a:lnTo>
                  <a:lnTo>
                    <a:pt x="1657" y="2423"/>
                  </a:lnTo>
                  <a:lnTo>
                    <a:pt x="1724" y="2505"/>
                  </a:lnTo>
                  <a:lnTo>
                    <a:pt x="1798" y="2475"/>
                  </a:lnTo>
                  <a:lnTo>
                    <a:pt x="1780" y="2388"/>
                  </a:lnTo>
                  <a:lnTo>
                    <a:pt x="1854" y="2367"/>
                  </a:lnTo>
                  <a:lnTo>
                    <a:pt x="1922" y="2341"/>
                  </a:lnTo>
                  <a:lnTo>
                    <a:pt x="1958" y="2270"/>
                  </a:lnTo>
                  <a:lnTo>
                    <a:pt x="2076" y="2195"/>
                  </a:lnTo>
                  <a:lnTo>
                    <a:pt x="2239" y="2193"/>
                  </a:lnTo>
                  <a:lnTo>
                    <a:pt x="2327" y="2116"/>
                  </a:lnTo>
                  <a:lnTo>
                    <a:pt x="2436" y="2126"/>
                  </a:lnTo>
                  <a:lnTo>
                    <a:pt x="2517" y="2147"/>
                  </a:lnTo>
                  <a:lnTo>
                    <a:pt x="2613" y="2147"/>
                  </a:lnTo>
                  <a:lnTo>
                    <a:pt x="2731" y="2080"/>
                  </a:lnTo>
                  <a:lnTo>
                    <a:pt x="3149" y="2080"/>
                  </a:lnTo>
                  <a:lnTo>
                    <a:pt x="3259" y="1997"/>
                  </a:lnTo>
                  <a:lnTo>
                    <a:pt x="3335" y="1849"/>
                  </a:lnTo>
                  <a:lnTo>
                    <a:pt x="3387" y="1296"/>
                  </a:lnTo>
                  <a:lnTo>
                    <a:pt x="3228" y="1349"/>
                  </a:lnTo>
                  <a:lnTo>
                    <a:pt x="3179" y="1301"/>
                  </a:lnTo>
                  <a:lnTo>
                    <a:pt x="3211" y="1189"/>
                  </a:lnTo>
                  <a:lnTo>
                    <a:pt x="3176" y="1132"/>
                  </a:lnTo>
                  <a:lnTo>
                    <a:pt x="3066" y="1118"/>
                  </a:lnTo>
                  <a:lnTo>
                    <a:pt x="3019" y="1055"/>
                  </a:lnTo>
                  <a:lnTo>
                    <a:pt x="2915" y="1049"/>
                  </a:lnTo>
                  <a:lnTo>
                    <a:pt x="2867" y="979"/>
                  </a:lnTo>
                  <a:lnTo>
                    <a:pt x="2811" y="943"/>
                  </a:lnTo>
                  <a:lnTo>
                    <a:pt x="2793" y="865"/>
                  </a:lnTo>
                  <a:lnTo>
                    <a:pt x="1722" y="17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147">
              <a:extLst>
                <a:ext uri="{FF2B5EF4-FFF2-40B4-BE49-F238E27FC236}">
                  <a16:creationId xmlns:a16="http://schemas.microsoft.com/office/drawing/2014/main" id="{B51AFB1B-44AA-4865-89BD-B02011155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75" y="4249738"/>
              <a:ext cx="833438" cy="804863"/>
            </a:xfrm>
            <a:custGeom>
              <a:avLst/>
              <a:gdLst/>
              <a:ahLst/>
              <a:cxnLst>
                <a:cxn ang="0">
                  <a:pos x="113" y="83"/>
                </a:cxn>
                <a:cxn ang="0">
                  <a:pos x="240" y="263"/>
                </a:cxn>
                <a:cxn ang="0">
                  <a:pos x="263" y="383"/>
                </a:cxn>
                <a:cxn ang="0">
                  <a:pos x="353" y="631"/>
                </a:cxn>
                <a:cxn ang="0">
                  <a:pos x="330" y="788"/>
                </a:cxn>
                <a:cxn ang="0">
                  <a:pos x="330" y="938"/>
                </a:cxn>
                <a:cxn ang="0">
                  <a:pos x="458" y="1148"/>
                </a:cxn>
                <a:cxn ang="0">
                  <a:pos x="488" y="1276"/>
                </a:cxn>
                <a:cxn ang="0">
                  <a:pos x="480" y="1418"/>
                </a:cxn>
                <a:cxn ang="0">
                  <a:pos x="435" y="1591"/>
                </a:cxn>
                <a:cxn ang="0">
                  <a:pos x="293" y="1681"/>
                </a:cxn>
                <a:cxn ang="0">
                  <a:pos x="210" y="1831"/>
                </a:cxn>
                <a:cxn ang="0">
                  <a:pos x="203" y="1936"/>
                </a:cxn>
                <a:cxn ang="0">
                  <a:pos x="113" y="2048"/>
                </a:cxn>
                <a:cxn ang="0">
                  <a:pos x="135" y="2176"/>
                </a:cxn>
                <a:cxn ang="0">
                  <a:pos x="75" y="2266"/>
                </a:cxn>
                <a:cxn ang="0">
                  <a:pos x="90" y="2378"/>
                </a:cxn>
                <a:cxn ang="0">
                  <a:pos x="0" y="2446"/>
                </a:cxn>
                <a:cxn ang="0">
                  <a:pos x="30" y="2588"/>
                </a:cxn>
                <a:cxn ang="0">
                  <a:pos x="23" y="2761"/>
                </a:cxn>
                <a:cxn ang="0">
                  <a:pos x="195" y="2783"/>
                </a:cxn>
                <a:cxn ang="0">
                  <a:pos x="315" y="2716"/>
                </a:cxn>
                <a:cxn ang="0">
                  <a:pos x="435" y="2731"/>
                </a:cxn>
                <a:cxn ang="0">
                  <a:pos x="578" y="2828"/>
                </a:cxn>
                <a:cxn ang="0">
                  <a:pos x="690" y="2806"/>
                </a:cxn>
                <a:cxn ang="0">
                  <a:pos x="974" y="2800"/>
                </a:cxn>
                <a:cxn ang="0">
                  <a:pos x="1568" y="2791"/>
                </a:cxn>
                <a:cxn ang="0">
                  <a:pos x="1688" y="2896"/>
                </a:cxn>
                <a:cxn ang="0">
                  <a:pos x="1938" y="2913"/>
                </a:cxn>
                <a:cxn ang="0">
                  <a:pos x="2221" y="2971"/>
                </a:cxn>
                <a:cxn ang="0">
                  <a:pos x="2792" y="2874"/>
                </a:cxn>
                <a:cxn ang="0">
                  <a:pos x="2678" y="2768"/>
                </a:cxn>
                <a:cxn ang="0">
                  <a:pos x="2448" y="2517"/>
                </a:cxn>
                <a:cxn ang="0">
                  <a:pos x="2453" y="1741"/>
                </a:cxn>
                <a:cxn ang="0">
                  <a:pos x="2910" y="1756"/>
                </a:cxn>
                <a:cxn ang="0">
                  <a:pos x="2933" y="1508"/>
                </a:cxn>
                <a:cxn ang="0">
                  <a:pos x="3030" y="1358"/>
                </a:cxn>
                <a:cxn ang="0">
                  <a:pos x="2960" y="1213"/>
                </a:cxn>
                <a:cxn ang="0">
                  <a:pos x="2873" y="1274"/>
                </a:cxn>
                <a:cxn ang="0">
                  <a:pos x="2774" y="1238"/>
                </a:cxn>
                <a:cxn ang="0">
                  <a:pos x="2505" y="1327"/>
                </a:cxn>
                <a:cxn ang="0">
                  <a:pos x="2513" y="1031"/>
                </a:cxn>
                <a:cxn ang="0">
                  <a:pos x="2391" y="871"/>
                </a:cxn>
                <a:cxn ang="0">
                  <a:pos x="2438" y="682"/>
                </a:cxn>
                <a:cxn ang="0">
                  <a:pos x="2393" y="529"/>
                </a:cxn>
                <a:cxn ang="0">
                  <a:pos x="2406" y="344"/>
                </a:cxn>
                <a:cxn ang="0">
                  <a:pos x="2123" y="368"/>
                </a:cxn>
                <a:cxn ang="0">
                  <a:pos x="2130" y="258"/>
                </a:cxn>
                <a:cxn ang="0">
                  <a:pos x="1950" y="268"/>
                </a:cxn>
                <a:cxn ang="0">
                  <a:pos x="1838" y="336"/>
                </a:cxn>
                <a:cxn ang="0">
                  <a:pos x="1795" y="421"/>
                </a:cxn>
                <a:cxn ang="0">
                  <a:pos x="1768" y="533"/>
                </a:cxn>
                <a:cxn ang="0">
                  <a:pos x="1620" y="518"/>
                </a:cxn>
                <a:cxn ang="0">
                  <a:pos x="1415" y="563"/>
                </a:cxn>
                <a:cxn ang="0">
                  <a:pos x="1318" y="451"/>
                </a:cxn>
                <a:cxn ang="0">
                  <a:pos x="1200" y="248"/>
                </a:cxn>
                <a:cxn ang="0">
                  <a:pos x="1125" y="0"/>
                </a:cxn>
                <a:cxn ang="0">
                  <a:pos x="690" y="21"/>
                </a:cxn>
                <a:cxn ang="0">
                  <a:pos x="290" y="30"/>
                </a:cxn>
                <a:cxn ang="0">
                  <a:pos x="113" y="83"/>
                </a:cxn>
              </a:cxnLst>
              <a:rect l="0" t="0" r="r" b="b"/>
              <a:pathLst>
                <a:path w="3030" h="2971">
                  <a:moveTo>
                    <a:pt x="113" y="83"/>
                  </a:moveTo>
                  <a:lnTo>
                    <a:pt x="240" y="263"/>
                  </a:lnTo>
                  <a:lnTo>
                    <a:pt x="263" y="383"/>
                  </a:lnTo>
                  <a:lnTo>
                    <a:pt x="353" y="631"/>
                  </a:lnTo>
                  <a:lnTo>
                    <a:pt x="330" y="788"/>
                  </a:lnTo>
                  <a:lnTo>
                    <a:pt x="330" y="938"/>
                  </a:lnTo>
                  <a:lnTo>
                    <a:pt x="458" y="1148"/>
                  </a:lnTo>
                  <a:lnTo>
                    <a:pt x="488" y="1276"/>
                  </a:lnTo>
                  <a:lnTo>
                    <a:pt x="480" y="1418"/>
                  </a:lnTo>
                  <a:lnTo>
                    <a:pt x="435" y="1591"/>
                  </a:lnTo>
                  <a:lnTo>
                    <a:pt x="293" y="1681"/>
                  </a:lnTo>
                  <a:lnTo>
                    <a:pt x="210" y="1831"/>
                  </a:lnTo>
                  <a:lnTo>
                    <a:pt x="203" y="1936"/>
                  </a:lnTo>
                  <a:lnTo>
                    <a:pt x="113" y="2048"/>
                  </a:lnTo>
                  <a:lnTo>
                    <a:pt x="135" y="2176"/>
                  </a:lnTo>
                  <a:lnTo>
                    <a:pt x="75" y="2266"/>
                  </a:lnTo>
                  <a:lnTo>
                    <a:pt x="90" y="2378"/>
                  </a:lnTo>
                  <a:lnTo>
                    <a:pt x="0" y="2446"/>
                  </a:lnTo>
                  <a:lnTo>
                    <a:pt x="30" y="2588"/>
                  </a:lnTo>
                  <a:lnTo>
                    <a:pt x="23" y="2761"/>
                  </a:lnTo>
                  <a:lnTo>
                    <a:pt x="195" y="2783"/>
                  </a:lnTo>
                  <a:lnTo>
                    <a:pt x="315" y="2716"/>
                  </a:lnTo>
                  <a:lnTo>
                    <a:pt x="435" y="2731"/>
                  </a:lnTo>
                  <a:lnTo>
                    <a:pt x="578" y="2828"/>
                  </a:lnTo>
                  <a:lnTo>
                    <a:pt x="690" y="2806"/>
                  </a:lnTo>
                  <a:lnTo>
                    <a:pt x="974" y="2800"/>
                  </a:lnTo>
                  <a:lnTo>
                    <a:pt x="1568" y="2791"/>
                  </a:lnTo>
                  <a:lnTo>
                    <a:pt x="1688" y="2896"/>
                  </a:lnTo>
                  <a:lnTo>
                    <a:pt x="1938" y="2913"/>
                  </a:lnTo>
                  <a:lnTo>
                    <a:pt x="2221" y="2971"/>
                  </a:lnTo>
                  <a:lnTo>
                    <a:pt x="2792" y="2874"/>
                  </a:lnTo>
                  <a:lnTo>
                    <a:pt x="2678" y="2768"/>
                  </a:lnTo>
                  <a:lnTo>
                    <a:pt x="2448" y="2517"/>
                  </a:lnTo>
                  <a:lnTo>
                    <a:pt x="2453" y="1741"/>
                  </a:lnTo>
                  <a:lnTo>
                    <a:pt x="2910" y="1756"/>
                  </a:lnTo>
                  <a:lnTo>
                    <a:pt x="2933" y="1508"/>
                  </a:lnTo>
                  <a:lnTo>
                    <a:pt x="3030" y="1358"/>
                  </a:lnTo>
                  <a:lnTo>
                    <a:pt x="2960" y="1213"/>
                  </a:lnTo>
                  <a:lnTo>
                    <a:pt x="2873" y="1274"/>
                  </a:lnTo>
                  <a:lnTo>
                    <a:pt x="2774" y="1238"/>
                  </a:lnTo>
                  <a:lnTo>
                    <a:pt x="2505" y="1327"/>
                  </a:lnTo>
                  <a:lnTo>
                    <a:pt x="2513" y="1031"/>
                  </a:lnTo>
                  <a:lnTo>
                    <a:pt x="2391" y="871"/>
                  </a:lnTo>
                  <a:lnTo>
                    <a:pt x="2438" y="682"/>
                  </a:lnTo>
                  <a:lnTo>
                    <a:pt x="2393" y="529"/>
                  </a:lnTo>
                  <a:lnTo>
                    <a:pt x="2406" y="344"/>
                  </a:lnTo>
                  <a:lnTo>
                    <a:pt x="2123" y="368"/>
                  </a:lnTo>
                  <a:lnTo>
                    <a:pt x="2130" y="258"/>
                  </a:lnTo>
                  <a:lnTo>
                    <a:pt x="1950" y="268"/>
                  </a:lnTo>
                  <a:lnTo>
                    <a:pt x="1838" y="336"/>
                  </a:lnTo>
                  <a:lnTo>
                    <a:pt x="1795" y="421"/>
                  </a:lnTo>
                  <a:lnTo>
                    <a:pt x="1768" y="533"/>
                  </a:lnTo>
                  <a:lnTo>
                    <a:pt x="1620" y="518"/>
                  </a:lnTo>
                  <a:lnTo>
                    <a:pt x="1415" y="563"/>
                  </a:lnTo>
                  <a:lnTo>
                    <a:pt x="1318" y="451"/>
                  </a:lnTo>
                  <a:lnTo>
                    <a:pt x="1200" y="248"/>
                  </a:lnTo>
                  <a:lnTo>
                    <a:pt x="1125" y="0"/>
                  </a:lnTo>
                  <a:lnTo>
                    <a:pt x="690" y="21"/>
                  </a:lnTo>
                  <a:lnTo>
                    <a:pt x="290" y="30"/>
                  </a:lnTo>
                  <a:lnTo>
                    <a:pt x="113" y="83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148">
              <a:extLst>
                <a:ext uri="{FF2B5EF4-FFF2-40B4-BE49-F238E27FC236}">
                  <a16:creationId xmlns:a16="http://schemas.microsoft.com/office/drawing/2014/main" id="{A6B36343-A2D3-4375-9E8D-A2C06D46A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4154488"/>
              <a:ext cx="73025" cy="98425"/>
            </a:xfrm>
            <a:custGeom>
              <a:avLst/>
              <a:gdLst/>
              <a:ahLst/>
              <a:cxnLst>
                <a:cxn ang="0">
                  <a:pos x="14" y="122"/>
                </a:cxn>
                <a:cxn ang="0">
                  <a:pos x="0" y="143"/>
                </a:cxn>
                <a:cxn ang="0">
                  <a:pos x="19" y="161"/>
                </a:cxn>
                <a:cxn ang="0">
                  <a:pos x="35" y="176"/>
                </a:cxn>
                <a:cxn ang="0">
                  <a:pos x="41" y="190"/>
                </a:cxn>
                <a:cxn ang="0">
                  <a:pos x="41" y="211"/>
                </a:cxn>
                <a:cxn ang="0">
                  <a:pos x="37" y="240"/>
                </a:cxn>
                <a:cxn ang="0">
                  <a:pos x="33" y="263"/>
                </a:cxn>
                <a:cxn ang="0">
                  <a:pos x="37" y="285"/>
                </a:cxn>
                <a:cxn ang="0">
                  <a:pos x="35" y="309"/>
                </a:cxn>
                <a:cxn ang="0">
                  <a:pos x="68" y="294"/>
                </a:cxn>
                <a:cxn ang="0">
                  <a:pos x="89" y="294"/>
                </a:cxn>
                <a:cxn ang="0">
                  <a:pos x="114" y="277"/>
                </a:cxn>
                <a:cxn ang="0">
                  <a:pos x="120" y="254"/>
                </a:cxn>
                <a:cxn ang="0">
                  <a:pos x="120" y="232"/>
                </a:cxn>
                <a:cxn ang="0">
                  <a:pos x="120" y="217"/>
                </a:cxn>
                <a:cxn ang="0">
                  <a:pos x="120" y="192"/>
                </a:cxn>
                <a:cxn ang="0">
                  <a:pos x="122" y="163"/>
                </a:cxn>
                <a:cxn ang="0">
                  <a:pos x="110" y="153"/>
                </a:cxn>
                <a:cxn ang="0">
                  <a:pos x="114" y="137"/>
                </a:cxn>
                <a:cxn ang="0">
                  <a:pos x="130" y="120"/>
                </a:cxn>
                <a:cxn ang="0">
                  <a:pos x="147" y="112"/>
                </a:cxn>
                <a:cxn ang="0">
                  <a:pos x="159" y="97"/>
                </a:cxn>
                <a:cxn ang="0">
                  <a:pos x="165" y="83"/>
                </a:cxn>
                <a:cxn ang="0">
                  <a:pos x="178" y="66"/>
                </a:cxn>
                <a:cxn ang="0">
                  <a:pos x="192" y="64"/>
                </a:cxn>
                <a:cxn ang="0">
                  <a:pos x="207" y="64"/>
                </a:cxn>
                <a:cxn ang="0">
                  <a:pos x="230" y="56"/>
                </a:cxn>
                <a:cxn ang="0">
                  <a:pos x="200" y="35"/>
                </a:cxn>
                <a:cxn ang="0">
                  <a:pos x="186" y="17"/>
                </a:cxn>
                <a:cxn ang="0">
                  <a:pos x="171" y="0"/>
                </a:cxn>
                <a:cxn ang="0">
                  <a:pos x="153" y="12"/>
                </a:cxn>
                <a:cxn ang="0">
                  <a:pos x="136" y="23"/>
                </a:cxn>
                <a:cxn ang="0">
                  <a:pos x="122" y="39"/>
                </a:cxn>
                <a:cxn ang="0">
                  <a:pos x="101" y="41"/>
                </a:cxn>
                <a:cxn ang="0">
                  <a:pos x="85" y="54"/>
                </a:cxn>
                <a:cxn ang="0">
                  <a:pos x="79" y="70"/>
                </a:cxn>
                <a:cxn ang="0">
                  <a:pos x="60" y="83"/>
                </a:cxn>
                <a:cxn ang="0">
                  <a:pos x="35" y="85"/>
                </a:cxn>
                <a:cxn ang="0">
                  <a:pos x="31" y="99"/>
                </a:cxn>
                <a:cxn ang="0">
                  <a:pos x="27" y="112"/>
                </a:cxn>
                <a:cxn ang="0">
                  <a:pos x="14" y="122"/>
                </a:cxn>
              </a:cxnLst>
              <a:rect l="0" t="0" r="r" b="b"/>
              <a:pathLst>
                <a:path w="230" h="309">
                  <a:moveTo>
                    <a:pt x="14" y="122"/>
                  </a:moveTo>
                  <a:lnTo>
                    <a:pt x="0" y="143"/>
                  </a:lnTo>
                  <a:lnTo>
                    <a:pt x="19" y="161"/>
                  </a:lnTo>
                  <a:lnTo>
                    <a:pt x="35" y="176"/>
                  </a:lnTo>
                  <a:lnTo>
                    <a:pt x="41" y="190"/>
                  </a:lnTo>
                  <a:lnTo>
                    <a:pt x="41" y="211"/>
                  </a:lnTo>
                  <a:lnTo>
                    <a:pt x="37" y="240"/>
                  </a:lnTo>
                  <a:lnTo>
                    <a:pt x="33" y="263"/>
                  </a:lnTo>
                  <a:lnTo>
                    <a:pt x="37" y="285"/>
                  </a:lnTo>
                  <a:lnTo>
                    <a:pt x="35" y="309"/>
                  </a:lnTo>
                  <a:lnTo>
                    <a:pt x="68" y="294"/>
                  </a:lnTo>
                  <a:lnTo>
                    <a:pt x="89" y="294"/>
                  </a:lnTo>
                  <a:lnTo>
                    <a:pt x="114" y="277"/>
                  </a:lnTo>
                  <a:lnTo>
                    <a:pt x="120" y="254"/>
                  </a:lnTo>
                  <a:lnTo>
                    <a:pt x="120" y="232"/>
                  </a:lnTo>
                  <a:lnTo>
                    <a:pt x="120" y="217"/>
                  </a:lnTo>
                  <a:lnTo>
                    <a:pt x="120" y="192"/>
                  </a:lnTo>
                  <a:lnTo>
                    <a:pt x="122" y="163"/>
                  </a:lnTo>
                  <a:lnTo>
                    <a:pt x="110" y="153"/>
                  </a:lnTo>
                  <a:lnTo>
                    <a:pt x="114" y="137"/>
                  </a:lnTo>
                  <a:lnTo>
                    <a:pt x="130" y="120"/>
                  </a:lnTo>
                  <a:lnTo>
                    <a:pt x="147" y="112"/>
                  </a:lnTo>
                  <a:lnTo>
                    <a:pt x="159" y="97"/>
                  </a:lnTo>
                  <a:lnTo>
                    <a:pt x="165" y="83"/>
                  </a:lnTo>
                  <a:lnTo>
                    <a:pt x="178" y="66"/>
                  </a:lnTo>
                  <a:lnTo>
                    <a:pt x="192" y="64"/>
                  </a:lnTo>
                  <a:lnTo>
                    <a:pt x="207" y="64"/>
                  </a:lnTo>
                  <a:lnTo>
                    <a:pt x="230" y="56"/>
                  </a:lnTo>
                  <a:lnTo>
                    <a:pt x="200" y="35"/>
                  </a:lnTo>
                  <a:lnTo>
                    <a:pt x="186" y="17"/>
                  </a:lnTo>
                  <a:lnTo>
                    <a:pt x="171" y="0"/>
                  </a:lnTo>
                  <a:lnTo>
                    <a:pt x="153" y="12"/>
                  </a:lnTo>
                  <a:lnTo>
                    <a:pt x="136" y="23"/>
                  </a:lnTo>
                  <a:lnTo>
                    <a:pt x="122" y="39"/>
                  </a:lnTo>
                  <a:lnTo>
                    <a:pt x="101" y="41"/>
                  </a:lnTo>
                  <a:lnTo>
                    <a:pt x="85" y="54"/>
                  </a:lnTo>
                  <a:lnTo>
                    <a:pt x="79" y="70"/>
                  </a:lnTo>
                  <a:lnTo>
                    <a:pt x="60" y="83"/>
                  </a:lnTo>
                  <a:lnTo>
                    <a:pt x="35" y="85"/>
                  </a:lnTo>
                  <a:lnTo>
                    <a:pt x="31" y="99"/>
                  </a:lnTo>
                  <a:lnTo>
                    <a:pt x="27" y="112"/>
                  </a:lnTo>
                  <a:lnTo>
                    <a:pt x="14" y="122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149">
              <a:extLst>
                <a:ext uri="{FF2B5EF4-FFF2-40B4-BE49-F238E27FC236}">
                  <a16:creationId xmlns:a16="http://schemas.microsoft.com/office/drawing/2014/main" id="{ED4FB691-C839-4AD2-9608-7F6B6C2D9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725" y="3516313"/>
              <a:ext cx="1270000" cy="1233488"/>
            </a:xfrm>
            <a:custGeom>
              <a:avLst/>
              <a:gdLst/>
              <a:ahLst/>
              <a:cxnLst>
                <a:cxn ang="0">
                  <a:pos x="54" y="2303"/>
                </a:cxn>
                <a:cxn ang="0">
                  <a:pos x="86" y="2173"/>
                </a:cxn>
                <a:cxn ang="0">
                  <a:pos x="95" y="2134"/>
                </a:cxn>
                <a:cxn ang="0">
                  <a:pos x="131" y="2093"/>
                </a:cxn>
                <a:cxn ang="0">
                  <a:pos x="192" y="2068"/>
                </a:cxn>
                <a:cxn ang="0">
                  <a:pos x="476" y="1996"/>
                </a:cxn>
                <a:cxn ang="0">
                  <a:pos x="615" y="2073"/>
                </a:cxn>
                <a:cxn ang="0">
                  <a:pos x="842" y="1748"/>
                </a:cxn>
                <a:cxn ang="0">
                  <a:pos x="1011" y="1325"/>
                </a:cxn>
                <a:cxn ang="0">
                  <a:pos x="1226" y="1024"/>
                </a:cxn>
                <a:cxn ang="0">
                  <a:pos x="1232" y="704"/>
                </a:cxn>
                <a:cxn ang="0">
                  <a:pos x="1335" y="358"/>
                </a:cxn>
                <a:cxn ang="0">
                  <a:pos x="1518" y="55"/>
                </a:cxn>
                <a:cxn ang="0">
                  <a:pos x="1759" y="191"/>
                </a:cxn>
                <a:cxn ang="0">
                  <a:pos x="2069" y="223"/>
                </a:cxn>
                <a:cxn ang="0">
                  <a:pos x="2369" y="166"/>
                </a:cxn>
                <a:cxn ang="0">
                  <a:pos x="2712" y="90"/>
                </a:cxn>
                <a:cxn ang="0">
                  <a:pos x="3138" y="9"/>
                </a:cxn>
                <a:cxn ang="0">
                  <a:pos x="3517" y="173"/>
                </a:cxn>
                <a:cxn ang="0">
                  <a:pos x="3839" y="306"/>
                </a:cxn>
                <a:cxn ang="0">
                  <a:pos x="3921" y="576"/>
                </a:cxn>
                <a:cxn ang="0">
                  <a:pos x="3877" y="829"/>
                </a:cxn>
                <a:cxn ang="0">
                  <a:pos x="3648" y="1203"/>
                </a:cxn>
                <a:cxn ang="0">
                  <a:pos x="3596" y="1459"/>
                </a:cxn>
                <a:cxn ang="0">
                  <a:pos x="3582" y="1893"/>
                </a:cxn>
                <a:cxn ang="0">
                  <a:pos x="3544" y="2183"/>
                </a:cxn>
                <a:cxn ang="0">
                  <a:pos x="3603" y="2470"/>
                </a:cxn>
                <a:cxn ang="0">
                  <a:pos x="3772" y="2707"/>
                </a:cxn>
                <a:cxn ang="0">
                  <a:pos x="3525" y="2861"/>
                </a:cxn>
                <a:cxn ang="0">
                  <a:pos x="3466" y="3143"/>
                </a:cxn>
                <a:cxn ang="0">
                  <a:pos x="3385" y="3490"/>
                </a:cxn>
                <a:cxn ang="0">
                  <a:pos x="3679" y="3635"/>
                </a:cxn>
                <a:cxn ang="0">
                  <a:pos x="3388" y="3680"/>
                </a:cxn>
                <a:cxn ang="0">
                  <a:pos x="3045" y="3565"/>
                </a:cxn>
                <a:cxn ang="0">
                  <a:pos x="2674" y="3450"/>
                </a:cxn>
                <a:cxn ang="0">
                  <a:pos x="2427" y="3399"/>
                </a:cxn>
                <a:cxn ang="0">
                  <a:pos x="2109" y="3441"/>
                </a:cxn>
                <a:cxn ang="0">
                  <a:pos x="2050" y="2887"/>
                </a:cxn>
                <a:cxn ang="0">
                  <a:pos x="1778" y="2624"/>
                </a:cxn>
                <a:cxn ang="0">
                  <a:pos x="1531" y="2598"/>
                </a:cxn>
                <a:cxn ang="0">
                  <a:pos x="1343" y="2752"/>
                </a:cxn>
                <a:cxn ang="0">
                  <a:pos x="980" y="2521"/>
                </a:cxn>
                <a:cxn ang="0">
                  <a:pos x="187" y="2336"/>
                </a:cxn>
              </a:cxnLst>
              <a:rect l="0" t="0" r="r" b="b"/>
              <a:pathLst>
                <a:path w="3999" h="3885">
                  <a:moveTo>
                    <a:pt x="0" y="2318"/>
                  </a:moveTo>
                  <a:lnTo>
                    <a:pt x="30" y="2308"/>
                  </a:lnTo>
                  <a:lnTo>
                    <a:pt x="54" y="2303"/>
                  </a:lnTo>
                  <a:lnTo>
                    <a:pt x="78" y="2293"/>
                  </a:lnTo>
                  <a:lnTo>
                    <a:pt x="83" y="2266"/>
                  </a:lnTo>
                  <a:lnTo>
                    <a:pt x="86" y="2173"/>
                  </a:lnTo>
                  <a:lnTo>
                    <a:pt x="77" y="2167"/>
                  </a:lnTo>
                  <a:lnTo>
                    <a:pt x="78" y="2147"/>
                  </a:lnTo>
                  <a:lnTo>
                    <a:pt x="95" y="2134"/>
                  </a:lnTo>
                  <a:lnTo>
                    <a:pt x="113" y="2122"/>
                  </a:lnTo>
                  <a:lnTo>
                    <a:pt x="123" y="2107"/>
                  </a:lnTo>
                  <a:lnTo>
                    <a:pt x="131" y="2093"/>
                  </a:lnTo>
                  <a:lnTo>
                    <a:pt x="143" y="2078"/>
                  </a:lnTo>
                  <a:lnTo>
                    <a:pt x="168" y="2074"/>
                  </a:lnTo>
                  <a:lnTo>
                    <a:pt x="192" y="2068"/>
                  </a:lnTo>
                  <a:lnTo>
                    <a:pt x="258" y="2112"/>
                  </a:lnTo>
                  <a:lnTo>
                    <a:pt x="362" y="2022"/>
                  </a:lnTo>
                  <a:lnTo>
                    <a:pt x="476" y="1996"/>
                  </a:lnTo>
                  <a:lnTo>
                    <a:pt x="462" y="2117"/>
                  </a:lnTo>
                  <a:lnTo>
                    <a:pt x="546" y="2147"/>
                  </a:lnTo>
                  <a:lnTo>
                    <a:pt x="615" y="2073"/>
                  </a:lnTo>
                  <a:lnTo>
                    <a:pt x="706" y="1971"/>
                  </a:lnTo>
                  <a:lnTo>
                    <a:pt x="803" y="1894"/>
                  </a:lnTo>
                  <a:lnTo>
                    <a:pt x="842" y="1748"/>
                  </a:lnTo>
                  <a:lnTo>
                    <a:pt x="832" y="1602"/>
                  </a:lnTo>
                  <a:lnTo>
                    <a:pt x="907" y="1479"/>
                  </a:lnTo>
                  <a:lnTo>
                    <a:pt x="1011" y="1325"/>
                  </a:lnTo>
                  <a:lnTo>
                    <a:pt x="1122" y="1261"/>
                  </a:lnTo>
                  <a:lnTo>
                    <a:pt x="1161" y="1101"/>
                  </a:lnTo>
                  <a:lnTo>
                    <a:pt x="1226" y="1024"/>
                  </a:lnTo>
                  <a:lnTo>
                    <a:pt x="1193" y="903"/>
                  </a:lnTo>
                  <a:lnTo>
                    <a:pt x="1252" y="806"/>
                  </a:lnTo>
                  <a:lnTo>
                    <a:pt x="1232" y="704"/>
                  </a:lnTo>
                  <a:lnTo>
                    <a:pt x="1289" y="596"/>
                  </a:lnTo>
                  <a:lnTo>
                    <a:pt x="1341" y="496"/>
                  </a:lnTo>
                  <a:lnTo>
                    <a:pt x="1335" y="358"/>
                  </a:lnTo>
                  <a:lnTo>
                    <a:pt x="1387" y="230"/>
                  </a:lnTo>
                  <a:lnTo>
                    <a:pt x="1421" y="120"/>
                  </a:lnTo>
                  <a:lnTo>
                    <a:pt x="1518" y="55"/>
                  </a:lnTo>
                  <a:lnTo>
                    <a:pt x="1634" y="64"/>
                  </a:lnTo>
                  <a:lnTo>
                    <a:pt x="1718" y="114"/>
                  </a:lnTo>
                  <a:lnTo>
                    <a:pt x="1759" y="191"/>
                  </a:lnTo>
                  <a:lnTo>
                    <a:pt x="1850" y="186"/>
                  </a:lnTo>
                  <a:lnTo>
                    <a:pt x="1936" y="218"/>
                  </a:lnTo>
                  <a:lnTo>
                    <a:pt x="2069" y="223"/>
                  </a:lnTo>
                  <a:lnTo>
                    <a:pt x="2158" y="248"/>
                  </a:lnTo>
                  <a:lnTo>
                    <a:pt x="2265" y="122"/>
                  </a:lnTo>
                  <a:lnTo>
                    <a:pt x="2369" y="166"/>
                  </a:lnTo>
                  <a:lnTo>
                    <a:pt x="2475" y="95"/>
                  </a:lnTo>
                  <a:lnTo>
                    <a:pt x="2588" y="38"/>
                  </a:lnTo>
                  <a:lnTo>
                    <a:pt x="2712" y="90"/>
                  </a:lnTo>
                  <a:lnTo>
                    <a:pt x="2798" y="0"/>
                  </a:lnTo>
                  <a:lnTo>
                    <a:pt x="3051" y="69"/>
                  </a:lnTo>
                  <a:lnTo>
                    <a:pt x="3138" y="9"/>
                  </a:lnTo>
                  <a:lnTo>
                    <a:pt x="3336" y="201"/>
                  </a:lnTo>
                  <a:lnTo>
                    <a:pt x="3437" y="230"/>
                  </a:lnTo>
                  <a:lnTo>
                    <a:pt x="3517" y="173"/>
                  </a:lnTo>
                  <a:lnTo>
                    <a:pt x="3601" y="218"/>
                  </a:lnTo>
                  <a:lnTo>
                    <a:pt x="3677" y="150"/>
                  </a:lnTo>
                  <a:lnTo>
                    <a:pt x="3839" y="306"/>
                  </a:lnTo>
                  <a:lnTo>
                    <a:pt x="3908" y="380"/>
                  </a:lnTo>
                  <a:lnTo>
                    <a:pt x="3928" y="480"/>
                  </a:lnTo>
                  <a:lnTo>
                    <a:pt x="3921" y="576"/>
                  </a:lnTo>
                  <a:lnTo>
                    <a:pt x="3974" y="635"/>
                  </a:lnTo>
                  <a:lnTo>
                    <a:pt x="3999" y="698"/>
                  </a:lnTo>
                  <a:lnTo>
                    <a:pt x="3877" y="829"/>
                  </a:lnTo>
                  <a:lnTo>
                    <a:pt x="3687" y="973"/>
                  </a:lnTo>
                  <a:lnTo>
                    <a:pt x="3681" y="1095"/>
                  </a:lnTo>
                  <a:lnTo>
                    <a:pt x="3648" y="1203"/>
                  </a:lnTo>
                  <a:lnTo>
                    <a:pt x="3622" y="1325"/>
                  </a:lnTo>
                  <a:lnTo>
                    <a:pt x="3679" y="1361"/>
                  </a:lnTo>
                  <a:lnTo>
                    <a:pt x="3596" y="1459"/>
                  </a:lnTo>
                  <a:lnTo>
                    <a:pt x="3551" y="1587"/>
                  </a:lnTo>
                  <a:lnTo>
                    <a:pt x="3532" y="1651"/>
                  </a:lnTo>
                  <a:lnTo>
                    <a:pt x="3582" y="1893"/>
                  </a:lnTo>
                  <a:lnTo>
                    <a:pt x="3583" y="2035"/>
                  </a:lnTo>
                  <a:lnTo>
                    <a:pt x="3538" y="2099"/>
                  </a:lnTo>
                  <a:lnTo>
                    <a:pt x="3544" y="2183"/>
                  </a:lnTo>
                  <a:lnTo>
                    <a:pt x="3631" y="2281"/>
                  </a:lnTo>
                  <a:lnTo>
                    <a:pt x="3570" y="2368"/>
                  </a:lnTo>
                  <a:lnTo>
                    <a:pt x="3603" y="2470"/>
                  </a:lnTo>
                  <a:lnTo>
                    <a:pt x="3679" y="2571"/>
                  </a:lnTo>
                  <a:lnTo>
                    <a:pt x="3778" y="2624"/>
                  </a:lnTo>
                  <a:lnTo>
                    <a:pt x="3772" y="2707"/>
                  </a:lnTo>
                  <a:lnTo>
                    <a:pt x="3827" y="2812"/>
                  </a:lnTo>
                  <a:lnTo>
                    <a:pt x="3707" y="2854"/>
                  </a:lnTo>
                  <a:lnTo>
                    <a:pt x="3525" y="2861"/>
                  </a:lnTo>
                  <a:lnTo>
                    <a:pt x="3486" y="2957"/>
                  </a:lnTo>
                  <a:lnTo>
                    <a:pt x="3395" y="3033"/>
                  </a:lnTo>
                  <a:lnTo>
                    <a:pt x="3466" y="3143"/>
                  </a:lnTo>
                  <a:lnTo>
                    <a:pt x="3427" y="3238"/>
                  </a:lnTo>
                  <a:lnTo>
                    <a:pt x="3453" y="3315"/>
                  </a:lnTo>
                  <a:lnTo>
                    <a:pt x="3385" y="3490"/>
                  </a:lnTo>
                  <a:lnTo>
                    <a:pt x="3434" y="3597"/>
                  </a:lnTo>
                  <a:lnTo>
                    <a:pt x="3557" y="3680"/>
                  </a:lnTo>
                  <a:lnTo>
                    <a:pt x="3679" y="3635"/>
                  </a:lnTo>
                  <a:lnTo>
                    <a:pt x="3681" y="3865"/>
                  </a:lnTo>
                  <a:lnTo>
                    <a:pt x="3538" y="3885"/>
                  </a:lnTo>
                  <a:lnTo>
                    <a:pt x="3388" y="3680"/>
                  </a:lnTo>
                  <a:lnTo>
                    <a:pt x="3220" y="3597"/>
                  </a:lnTo>
                  <a:lnTo>
                    <a:pt x="3136" y="3507"/>
                  </a:lnTo>
                  <a:lnTo>
                    <a:pt x="3045" y="3565"/>
                  </a:lnTo>
                  <a:lnTo>
                    <a:pt x="2895" y="3539"/>
                  </a:lnTo>
                  <a:lnTo>
                    <a:pt x="2759" y="3443"/>
                  </a:lnTo>
                  <a:lnTo>
                    <a:pt x="2674" y="3450"/>
                  </a:lnTo>
                  <a:lnTo>
                    <a:pt x="2564" y="3469"/>
                  </a:lnTo>
                  <a:lnTo>
                    <a:pt x="2502" y="3344"/>
                  </a:lnTo>
                  <a:lnTo>
                    <a:pt x="2427" y="3399"/>
                  </a:lnTo>
                  <a:lnTo>
                    <a:pt x="2343" y="3366"/>
                  </a:lnTo>
                  <a:lnTo>
                    <a:pt x="2257" y="3394"/>
                  </a:lnTo>
                  <a:lnTo>
                    <a:pt x="2109" y="3441"/>
                  </a:lnTo>
                  <a:lnTo>
                    <a:pt x="2115" y="3187"/>
                  </a:lnTo>
                  <a:lnTo>
                    <a:pt x="2011" y="3054"/>
                  </a:lnTo>
                  <a:lnTo>
                    <a:pt x="2050" y="2887"/>
                  </a:lnTo>
                  <a:lnTo>
                    <a:pt x="2011" y="2759"/>
                  </a:lnTo>
                  <a:lnTo>
                    <a:pt x="2024" y="2605"/>
                  </a:lnTo>
                  <a:lnTo>
                    <a:pt x="1778" y="2624"/>
                  </a:lnTo>
                  <a:lnTo>
                    <a:pt x="1785" y="2528"/>
                  </a:lnTo>
                  <a:lnTo>
                    <a:pt x="1629" y="2541"/>
                  </a:lnTo>
                  <a:lnTo>
                    <a:pt x="1531" y="2598"/>
                  </a:lnTo>
                  <a:lnTo>
                    <a:pt x="1492" y="2669"/>
                  </a:lnTo>
                  <a:lnTo>
                    <a:pt x="1470" y="2764"/>
                  </a:lnTo>
                  <a:lnTo>
                    <a:pt x="1343" y="2752"/>
                  </a:lnTo>
                  <a:lnTo>
                    <a:pt x="1167" y="2790"/>
                  </a:lnTo>
                  <a:lnTo>
                    <a:pt x="1076" y="2688"/>
                  </a:lnTo>
                  <a:lnTo>
                    <a:pt x="980" y="2521"/>
                  </a:lnTo>
                  <a:lnTo>
                    <a:pt x="914" y="2311"/>
                  </a:lnTo>
                  <a:lnTo>
                    <a:pt x="538" y="2329"/>
                  </a:lnTo>
                  <a:lnTo>
                    <a:pt x="187" y="2336"/>
                  </a:lnTo>
                  <a:lnTo>
                    <a:pt x="37" y="2381"/>
                  </a:lnTo>
                  <a:lnTo>
                    <a:pt x="0" y="2318"/>
                  </a:lnTo>
                  <a:close/>
                </a:path>
              </a:pathLst>
            </a:custGeom>
            <a:solidFill>
              <a:schemeClr val="accent5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150">
              <a:extLst>
                <a:ext uri="{FF2B5EF4-FFF2-40B4-BE49-F238E27FC236}">
                  <a16:creationId xmlns:a16="http://schemas.microsoft.com/office/drawing/2014/main" id="{E2BBB29B-01EA-4690-A278-627453E92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3630613"/>
              <a:ext cx="496888" cy="569913"/>
            </a:xfrm>
            <a:custGeom>
              <a:avLst/>
              <a:gdLst/>
              <a:ahLst/>
              <a:cxnLst>
                <a:cxn ang="0">
                  <a:pos x="1456" y="345"/>
                </a:cxn>
                <a:cxn ang="0">
                  <a:pos x="1557" y="0"/>
                </a:cxn>
                <a:cxn ang="0">
                  <a:pos x="1319" y="0"/>
                </a:cxn>
                <a:cxn ang="0">
                  <a:pos x="1132" y="107"/>
                </a:cxn>
                <a:cxn ang="0">
                  <a:pos x="1079" y="222"/>
                </a:cxn>
                <a:cxn ang="0">
                  <a:pos x="721" y="320"/>
                </a:cxn>
                <a:cxn ang="0">
                  <a:pos x="416" y="377"/>
                </a:cxn>
                <a:cxn ang="0">
                  <a:pos x="485" y="493"/>
                </a:cxn>
                <a:cxn ang="0">
                  <a:pos x="661" y="487"/>
                </a:cxn>
                <a:cxn ang="0">
                  <a:pos x="672" y="636"/>
                </a:cxn>
                <a:cxn ang="0">
                  <a:pos x="575" y="698"/>
                </a:cxn>
                <a:cxn ang="0">
                  <a:pos x="689" y="877"/>
                </a:cxn>
                <a:cxn ang="0">
                  <a:pos x="693" y="1134"/>
                </a:cxn>
                <a:cxn ang="0">
                  <a:pos x="582" y="1256"/>
                </a:cxn>
                <a:cxn ang="0">
                  <a:pos x="409" y="1222"/>
                </a:cxn>
                <a:cxn ang="0">
                  <a:pos x="294" y="1109"/>
                </a:cxn>
                <a:cxn ang="0">
                  <a:pos x="305" y="1229"/>
                </a:cxn>
                <a:cxn ang="0">
                  <a:pos x="98" y="1236"/>
                </a:cxn>
                <a:cxn ang="0">
                  <a:pos x="167" y="1461"/>
                </a:cxn>
                <a:cxn ang="0">
                  <a:pos x="49" y="1488"/>
                </a:cxn>
                <a:cxn ang="0">
                  <a:pos x="98" y="1672"/>
                </a:cxn>
                <a:cxn ang="0">
                  <a:pos x="188" y="1796"/>
                </a:cxn>
                <a:cxn ang="0">
                  <a:pos x="213" y="1766"/>
                </a:cxn>
                <a:cxn ang="0">
                  <a:pos x="243" y="1735"/>
                </a:cxn>
                <a:cxn ang="0">
                  <a:pos x="270" y="1708"/>
                </a:cxn>
                <a:cxn ang="0">
                  <a:pos x="309" y="1691"/>
                </a:cxn>
                <a:cxn ang="0">
                  <a:pos x="357" y="1651"/>
                </a:cxn>
                <a:cxn ang="0">
                  <a:pos x="416" y="1709"/>
                </a:cxn>
                <a:cxn ang="0">
                  <a:pos x="584" y="1661"/>
                </a:cxn>
                <a:cxn ang="0">
                  <a:pos x="683" y="1756"/>
                </a:cxn>
                <a:cxn ang="0">
                  <a:pos x="929" y="1613"/>
                </a:cxn>
                <a:cxn ang="0">
                  <a:pos x="1066" y="1383"/>
                </a:cxn>
                <a:cxn ang="0">
                  <a:pos x="1131" y="1118"/>
                </a:cxn>
                <a:cxn ang="0">
                  <a:pos x="1346" y="900"/>
                </a:cxn>
                <a:cxn ang="0">
                  <a:pos x="1450" y="663"/>
                </a:cxn>
                <a:cxn ang="0">
                  <a:pos x="1474" y="445"/>
                </a:cxn>
              </a:cxnLst>
              <a:rect l="0" t="0" r="r" b="b"/>
              <a:pathLst>
                <a:path w="1565" h="1796">
                  <a:moveTo>
                    <a:pt x="1474" y="445"/>
                  </a:moveTo>
                  <a:lnTo>
                    <a:pt x="1456" y="345"/>
                  </a:lnTo>
                  <a:lnTo>
                    <a:pt x="1565" y="131"/>
                  </a:lnTo>
                  <a:lnTo>
                    <a:pt x="1557" y="0"/>
                  </a:lnTo>
                  <a:lnTo>
                    <a:pt x="1466" y="6"/>
                  </a:lnTo>
                  <a:lnTo>
                    <a:pt x="1319" y="0"/>
                  </a:lnTo>
                  <a:lnTo>
                    <a:pt x="1162" y="18"/>
                  </a:lnTo>
                  <a:lnTo>
                    <a:pt x="1132" y="107"/>
                  </a:lnTo>
                  <a:lnTo>
                    <a:pt x="1136" y="187"/>
                  </a:lnTo>
                  <a:lnTo>
                    <a:pt x="1079" y="222"/>
                  </a:lnTo>
                  <a:lnTo>
                    <a:pt x="1054" y="371"/>
                  </a:lnTo>
                  <a:lnTo>
                    <a:pt x="721" y="320"/>
                  </a:lnTo>
                  <a:lnTo>
                    <a:pt x="473" y="289"/>
                  </a:lnTo>
                  <a:lnTo>
                    <a:pt x="416" y="377"/>
                  </a:lnTo>
                  <a:lnTo>
                    <a:pt x="423" y="439"/>
                  </a:lnTo>
                  <a:lnTo>
                    <a:pt x="485" y="493"/>
                  </a:lnTo>
                  <a:lnTo>
                    <a:pt x="575" y="452"/>
                  </a:lnTo>
                  <a:lnTo>
                    <a:pt x="661" y="487"/>
                  </a:lnTo>
                  <a:lnTo>
                    <a:pt x="706" y="568"/>
                  </a:lnTo>
                  <a:lnTo>
                    <a:pt x="672" y="636"/>
                  </a:lnTo>
                  <a:lnTo>
                    <a:pt x="589" y="643"/>
                  </a:lnTo>
                  <a:lnTo>
                    <a:pt x="575" y="698"/>
                  </a:lnTo>
                  <a:lnTo>
                    <a:pt x="589" y="786"/>
                  </a:lnTo>
                  <a:lnTo>
                    <a:pt x="689" y="877"/>
                  </a:lnTo>
                  <a:lnTo>
                    <a:pt x="699" y="1011"/>
                  </a:lnTo>
                  <a:lnTo>
                    <a:pt x="693" y="1134"/>
                  </a:lnTo>
                  <a:lnTo>
                    <a:pt x="658" y="1229"/>
                  </a:lnTo>
                  <a:lnTo>
                    <a:pt x="582" y="1256"/>
                  </a:lnTo>
                  <a:lnTo>
                    <a:pt x="492" y="1270"/>
                  </a:lnTo>
                  <a:lnTo>
                    <a:pt x="409" y="1222"/>
                  </a:lnTo>
                  <a:lnTo>
                    <a:pt x="381" y="1141"/>
                  </a:lnTo>
                  <a:lnTo>
                    <a:pt x="294" y="1109"/>
                  </a:lnTo>
                  <a:lnTo>
                    <a:pt x="264" y="1161"/>
                  </a:lnTo>
                  <a:lnTo>
                    <a:pt x="305" y="1229"/>
                  </a:lnTo>
                  <a:lnTo>
                    <a:pt x="208" y="1243"/>
                  </a:lnTo>
                  <a:lnTo>
                    <a:pt x="98" y="1236"/>
                  </a:lnTo>
                  <a:lnTo>
                    <a:pt x="118" y="1386"/>
                  </a:lnTo>
                  <a:lnTo>
                    <a:pt x="167" y="1461"/>
                  </a:lnTo>
                  <a:lnTo>
                    <a:pt x="132" y="1529"/>
                  </a:lnTo>
                  <a:lnTo>
                    <a:pt x="49" y="1488"/>
                  </a:lnTo>
                  <a:lnTo>
                    <a:pt x="0" y="1544"/>
                  </a:lnTo>
                  <a:lnTo>
                    <a:pt x="98" y="1672"/>
                  </a:lnTo>
                  <a:lnTo>
                    <a:pt x="174" y="1754"/>
                  </a:lnTo>
                  <a:lnTo>
                    <a:pt x="188" y="1796"/>
                  </a:lnTo>
                  <a:lnTo>
                    <a:pt x="200" y="1777"/>
                  </a:lnTo>
                  <a:lnTo>
                    <a:pt x="213" y="1766"/>
                  </a:lnTo>
                  <a:lnTo>
                    <a:pt x="224" y="1738"/>
                  </a:lnTo>
                  <a:lnTo>
                    <a:pt x="243" y="1735"/>
                  </a:lnTo>
                  <a:lnTo>
                    <a:pt x="264" y="1724"/>
                  </a:lnTo>
                  <a:lnTo>
                    <a:pt x="270" y="1708"/>
                  </a:lnTo>
                  <a:lnTo>
                    <a:pt x="287" y="1693"/>
                  </a:lnTo>
                  <a:lnTo>
                    <a:pt x="309" y="1691"/>
                  </a:lnTo>
                  <a:lnTo>
                    <a:pt x="323" y="1675"/>
                  </a:lnTo>
                  <a:lnTo>
                    <a:pt x="357" y="1651"/>
                  </a:lnTo>
                  <a:lnTo>
                    <a:pt x="386" y="1685"/>
                  </a:lnTo>
                  <a:lnTo>
                    <a:pt x="416" y="1709"/>
                  </a:lnTo>
                  <a:lnTo>
                    <a:pt x="482" y="1751"/>
                  </a:lnTo>
                  <a:lnTo>
                    <a:pt x="584" y="1661"/>
                  </a:lnTo>
                  <a:lnTo>
                    <a:pt x="699" y="1634"/>
                  </a:lnTo>
                  <a:lnTo>
                    <a:pt x="683" y="1756"/>
                  </a:lnTo>
                  <a:lnTo>
                    <a:pt x="768" y="1787"/>
                  </a:lnTo>
                  <a:lnTo>
                    <a:pt x="929" y="1613"/>
                  </a:lnTo>
                  <a:lnTo>
                    <a:pt x="1027" y="1533"/>
                  </a:lnTo>
                  <a:lnTo>
                    <a:pt x="1066" y="1383"/>
                  </a:lnTo>
                  <a:lnTo>
                    <a:pt x="1057" y="1240"/>
                  </a:lnTo>
                  <a:lnTo>
                    <a:pt x="1131" y="1118"/>
                  </a:lnTo>
                  <a:lnTo>
                    <a:pt x="1235" y="963"/>
                  </a:lnTo>
                  <a:lnTo>
                    <a:pt x="1346" y="900"/>
                  </a:lnTo>
                  <a:lnTo>
                    <a:pt x="1385" y="741"/>
                  </a:lnTo>
                  <a:lnTo>
                    <a:pt x="1450" y="663"/>
                  </a:lnTo>
                  <a:lnTo>
                    <a:pt x="1416" y="543"/>
                  </a:lnTo>
                  <a:lnTo>
                    <a:pt x="1474" y="445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151">
              <a:extLst>
                <a:ext uri="{FF2B5EF4-FFF2-40B4-BE49-F238E27FC236}">
                  <a16:creationId xmlns:a16="http://schemas.microsoft.com/office/drawing/2014/main" id="{920E429C-C06A-4B19-A934-C64F4F015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3063875"/>
              <a:ext cx="781050" cy="571500"/>
            </a:xfrm>
            <a:custGeom>
              <a:avLst/>
              <a:gdLst/>
              <a:ahLst/>
              <a:cxnLst>
                <a:cxn ang="0">
                  <a:pos x="27" y="832"/>
                </a:cxn>
                <a:cxn ang="0">
                  <a:pos x="242" y="919"/>
                </a:cxn>
                <a:cxn ang="0">
                  <a:pos x="381" y="1071"/>
                </a:cxn>
                <a:cxn ang="0">
                  <a:pos x="474" y="1242"/>
                </a:cxn>
                <a:cxn ang="0">
                  <a:pos x="630" y="1431"/>
                </a:cxn>
                <a:cxn ang="0">
                  <a:pos x="929" y="1650"/>
                </a:cxn>
                <a:cxn ang="0">
                  <a:pos x="1098" y="1638"/>
                </a:cxn>
                <a:cxn ang="0">
                  <a:pos x="1311" y="1705"/>
                </a:cxn>
                <a:cxn ang="0">
                  <a:pos x="1512" y="1741"/>
                </a:cxn>
                <a:cxn ang="0">
                  <a:pos x="2039" y="1725"/>
                </a:cxn>
                <a:cxn ang="0">
                  <a:pos x="2151" y="1581"/>
                </a:cxn>
                <a:cxn ang="0">
                  <a:pos x="2457" y="1428"/>
                </a:cxn>
                <a:cxn ang="0">
                  <a:pos x="2315" y="1339"/>
                </a:cxn>
                <a:cxn ang="0">
                  <a:pos x="2156" y="1080"/>
                </a:cxn>
                <a:cxn ang="0">
                  <a:pos x="1895" y="870"/>
                </a:cxn>
                <a:cxn ang="0">
                  <a:pos x="1982" y="756"/>
                </a:cxn>
                <a:cxn ang="0">
                  <a:pos x="2099" y="691"/>
                </a:cxn>
                <a:cxn ang="0">
                  <a:pos x="2002" y="544"/>
                </a:cxn>
                <a:cxn ang="0">
                  <a:pos x="1978" y="392"/>
                </a:cxn>
                <a:cxn ang="0">
                  <a:pos x="1834" y="288"/>
                </a:cxn>
                <a:cxn ang="0">
                  <a:pos x="1850" y="104"/>
                </a:cxn>
                <a:cxn ang="0">
                  <a:pos x="1786" y="0"/>
                </a:cxn>
                <a:cxn ang="0">
                  <a:pos x="1690" y="88"/>
                </a:cxn>
                <a:cxn ang="0">
                  <a:pos x="1690" y="192"/>
                </a:cxn>
                <a:cxn ang="0">
                  <a:pos x="1650" y="296"/>
                </a:cxn>
                <a:cxn ang="0">
                  <a:pos x="1562" y="424"/>
                </a:cxn>
                <a:cxn ang="0">
                  <a:pos x="1418" y="496"/>
                </a:cxn>
                <a:cxn ang="0">
                  <a:pos x="1266" y="440"/>
                </a:cxn>
                <a:cxn ang="0">
                  <a:pos x="1114" y="448"/>
                </a:cxn>
                <a:cxn ang="0">
                  <a:pos x="1002" y="536"/>
                </a:cxn>
                <a:cxn ang="0">
                  <a:pos x="874" y="584"/>
                </a:cxn>
                <a:cxn ang="0">
                  <a:pos x="738" y="512"/>
                </a:cxn>
                <a:cxn ang="0">
                  <a:pos x="554" y="544"/>
                </a:cxn>
                <a:cxn ang="0">
                  <a:pos x="442" y="480"/>
                </a:cxn>
                <a:cxn ang="0">
                  <a:pos x="402" y="384"/>
                </a:cxn>
                <a:cxn ang="0">
                  <a:pos x="250" y="384"/>
                </a:cxn>
                <a:cxn ang="0">
                  <a:pos x="178" y="496"/>
                </a:cxn>
                <a:cxn ang="0">
                  <a:pos x="114" y="616"/>
                </a:cxn>
                <a:cxn ang="0">
                  <a:pos x="82" y="720"/>
                </a:cxn>
              </a:cxnLst>
              <a:rect l="0" t="0" r="r" b="b"/>
              <a:pathLst>
                <a:path w="2457" h="1798">
                  <a:moveTo>
                    <a:pt x="0" y="738"/>
                  </a:moveTo>
                  <a:lnTo>
                    <a:pt x="27" y="832"/>
                  </a:lnTo>
                  <a:lnTo>
                    <a:pt x="161" y="832"/>
                  </a:lnTo>
                  <a:lnTo>
                    <a:pt x="242" y="919"/>
                  </a:lnTo>
                  <a:lnTo>
                    <a:pt x="245" y="1018"/>
                  </a:lnTo>
                  <a:lnTo>
                    <a:pt x="381" y="1071"/>
                  </a:lnTo>
                  <a:lnTo>
                    <a:pt x="468" y="1146"/>
                  </a:lnTo>
                  <a:lnTo>
                    <a:pt x="474" y="1242"/>
                  </a:lnTo>
                  <a:lnTo>
                    <a:pt x="648" y="1336"/>
                  </a:lnTo>
                  <a:lnTo>
                    <a:pt x="630" y="1431"/>
                  </a:lnTo>
                  <a:lnTo>
                    <a:pt x="828" y="1623"/>
                  </a:lnTo>
                  <a:lnTo>
                    <a:pt x="929" y="1650"/>
                  </a:lnTo>
                  <a:lnTo>
                    <a:pt x="1008" y="1596"/>
                  </a:lnTo>
                  <a:lnTo>
                    <a:pt x="1098" y="1638"/>
                  </a:lnTo>
                  <a:lnTo>
                    <a:pt x="1169" y="1575"/>
                  </a:lnTo>
                  <a:lnTo>
                    <a:pt x="1311" y="1705"/>
                  </a:lnTo>
                  <a:lnTo>
                    <a:pt x="1400" y="1798"/>
                  </a:lnTo>
                  <a:lnTo>
                    <a:pt x="1512" y="1741"/>
                  </a:lnTo>
                  <a:lnTo>
                    <a:pt x="1670" y="1788"/>
                  </a:lnTo>
                  <a:lnTo>
                    <a:pt x="2039" y="1725"/>
                  </a:lnTo>
                  <a:lnTo>
                    <a:pt x="2097" y="1651"/>
                  </a:lnTo>
                  <a:lnTo>
                    <a:pt x="2151" y="1581"/>
                  </a:lnTo>
                  <a:lnTo>
                    <a:pt x="2448" y="1575"/>
                  </a:lnTo>
                  <a:lnTo>
                    <a:pt x="2457" y="1428"/>
                  </a:lnTo>
                  <a:lnTo>
                    <a:pt x="2372" y="1405"/>
                  </a:lnTo>
                  <a:lnTo>
                    <a:pt x="2315" y="1339"/>
                  </a:lnTo>
                  <a:lnTo>
                    <a:pt x="2259" y="1209"/>
                  </a:lnTo>
                  <a:lnTo>
                    <a:pt x="2156" y="1080"/>
                  </a:lnTo>
                  <a:lnTo>
                    <a:pt x="2051" y="934"/>
                  </a:lnTo>
                  <a:lnTo>
                    <a:pt x="1895" y="870"/>
                  </a:lnTo>
                  <a:lnTo>
                    <a:pt x="1907" y="802"/>
                  </a:lnTo>
                  <a:lnTo>
                    <a:pt x="1982" y="756"/>
                  </a:lnTo>
                  <a:lnTo>
                    <a:pt x="2061" y="784"/>
                  </a:lnTo>
                  <a:lnTo>
                    <a:pt x="2099" y="691"/>
                  </a:lnTo>
                  <a:lnTo>
                    <a:pt x="2081" y="517"/>
                  </a:lnTo>
                  <a:lnTo>
                    <a:pt x="2002" y="544"/>
                  </a:lnTo>
                  <a:lnTo>
                    <a:pt x="2010" y="448"/>
                  </a:lnTo>
                  <a:lnTo>
                    <a:pt x="1978" y="392"/>
                  </a:lnTo>
                  <a:lnTo>
                    <a:pt x="1906" y="328"/>
                  </a:lnTo>
                  <a:lnTo>
                    <a:pt x="1834" y="288"/>
                  </a:lnTo>
                  <a:lnTo>
                    <a:pt x="1850" y="208"/>
                  </a:lnTo>
                  <a:lnTo>
                    <a:pt x="1850" y="104"/>
                  </a:lnTo>
                  <a:lnTo>
                    <a:pt x="1850" y="16"/>
                  </a:lnTo>
                  <a:lnTo>
                    <a:pt x="1786" y="0"/>
                  </a:lnTo>
                  <a:lnTo>
                    <a:pt x="1746" y="64"/>
                  </a:lnTo>
                  <a:lnTo>
                    <a:pt x="1690" y="88"/>
                  </a:lnTo>
                  <a:lnTo>
                    <a:pt x="1698" y="136"/>
                  </a:lnTo>
                  <a:lnTo>
                    <a:pt x="1690" y="192"/>
                  </a:lnTo>
                  <a:lnTo>
                    <a:pt x="1682" y="240"/>
                  </a:lnTo>
                  <a:lnTo>
                    <a:pt x="1650" y="296"/>
                  </a:lnTo>
                  <a:lnTo>
                    <a:pt x="1594" y="352"/>
                  </a:lnTo>
                  <a:lnTo>
                    <a:pt x="1562" y="424"/>
                  </a:lnTo>
                  <a:lnTo>
                    <a:pt x="1506" y="464"/>
                  </a:lnTo>
                  <a:lnTo>
                    <a:pt x="1418" y="496"/>
                  </a:lnTo>
                  <a:lnTo>
                    <a:pt x="1338" y="480"/>
                  </a:lnTo>
                  <a:lnTo>
                    <a:pt x="1266" y="440"/>
                  </a:lnTo>
                  <a:lnTo>
                    <a:pt x="1186" y="408"/>
                  </a:lnTo>
                  <a:lnTo>
                    <a:pt x="1114" y="448"/>
                  </a:lnTo>
                  <a:lnTo>
                    <a:pt x="1066" y="496"/>
                  </a:lnTo>
                  <a:lnTo>
                    <a:pt x="1002" y="536"/>
                  </a:lnTo>
                  <a:lnTo>
                    <a:pt x="970" y="584"/>
                  </a:lnTo>
                  <a:lnTo>
                    <a:pt x="874" y="584"/>
                  </a:lnTo>
                  <a:lnTo>
                    <a:pt x="802" y="576"/>
                  </a:lnTo>
                  <a:lnTo>
                    <a:pt x="738" y="512"/>
                  </a:lnTo>
                  <a:lnTo>
                    <a:pt x="626" y="544"/>
                  </a:lnTo>
                  <a:lnTo>
                    <a:pt x="554" y="544"/>
                  </a:lnTo>
                  <a:lnTo>
                    <a:pt x="474" y="528"/>
                  </a:lnTo>
                  <a:lnTo>
                    <a:pt x="442" y="480"/>
                  </a:lnTo>
                  <a:lnTo>
                    <a:pt x="426" y="440"/>
                  </a:lnTo>
                  <a:lnTo>
                    <a:pt x="402" y="384"/>
                  </a:lnTo>
                  <a:lnTo>
                    <a:pt x="330" y="376"/>
                  </a:lnTo>
                  <a:lnTo>
                    <a:pt x="250" y="384"/>
                  </a:lnTo>
                  <a:lnTo>
                    <a:pt x="210" y="440"/>
                  </a:lnTo>
                  <a:lnTo>
                    <a:pt x="178" y="496"/>
                  </a:lnTo>
                  <a:lnTo>
                    <a:pt x="154" y="552"/>
                  </a:lnTo>
                  <a:lnTo>
                    <a:pt x="114" y="616"/>
                  </a:lnTo>
                  <a:lnTo>
                    <a:pt x="114" y="680"/>
                  </a:lnTo>
                  <a:lnTo>
                    <a:pt x="82" y="720"/>
                  </a:lnTo>
                  <a:lnTo>
                    <a:pt x="0" y="738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152">
              <a:extLst>
                <a:ext uri="{FF2B5EF4-FFF2-40B4-BE49-F238E27FC236}">
                  <a16:creationId xmlns:a16="http://schemas.microsoft.com/office/drawing/2014/main" id="{A052E90B-5F51-4041-9210-FBDC48CB5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2346325"/>
              <a:ext cx="1079500" cy="952500"/>
            </a:xfrm>
            <a:custGeom>
              <a:avLst/>
              <a:gdLst/>
              <a:ahLst/>
              <a:cxnLst>
                <a:cxn ang="0">
                  <a:pos x="2771" y="82"/>
                </a:cxn>
                <a:cxn ang="0">
                  <a:pos x="2907" y="146"/>
                </a:cxn>
                <a:cxn ang="0">
                  <a:pos x="3063" y="510"/>
                </a:cxn>
                <a:cxn ang="0">
                  <a:pos x="3154" y="881"/>
                </a:cxn>
                <a:cxn ang="0">
                  <a:pos x="3323" y="990"/>
                </a:cxn>
                <a:cxn ang="0">
                  <a:pos x="3362" y="1111"/>
                </a:cxn>
                <a:cxn ang="0">
                  <a:pos x="3173" y="1246"/>
                </a:cxn>
                <a:cxn ang="0">
                  <a:pos x="3082" y="1463"/>
                </a:cxn>
                <a:cxn ang="0">
                  <a:pos x="3038" y="1851"/>
                </a:cxn>
                <a:cxn ang="0">
                  <a:pos x="2873" y="2167"/>
                </a:cxn>
                <a:cxn ang="0">
                  <a:pos x="2749" y="2538"/>
                </a:cxn>
                <a:cxn ang="0">
                  <a:pos x="2606" y="2563"/>
                </a:cxn>
                <a:cxn ang="0">
                  <a:pos x="2574" y="2781"/>
                </a:cxn>
                <a:cxn ang="0">
                  <a:pos x="2502" y="2710"/>
                </a:cxn>
                <a:cxn ang="0">
                  <a:pos x="2400" y="2592"/>
                </a:cxn>
                <a:cxn ang="0">
                  <a:pos x="2343" y="2467"/>
                </a:cxn>
                <a:cxn ang="0">
                  <a:pos x="2279" y="2262"/>
                </a:cxn>
                <a:cxn ang="0">
                  <a:pos x="2184" y="2350"/>
                </a:cxn>
                <a:cxn ang="0">
                  <a:pos x="2175" y="2503"/>
                </a:cxn>
                <a:cxn ang="0">
                  <a:pos x="2085" y="2617"/>
                </a:cxn>
                <a:cxn ang="0">
                  <a:pos x="1997" y="2727"/>
                </a:cxn>
                <a:cxn ang="0">
                  <a:pos x="1827" y="2742"/>
                </a:cxn>
                <a:cxn ang="0">
                  <a:pos x="1676" y="2671"/>
                </a:cxn>
                <a:cxn ang="0">
                  <a:pos x="1563" y="2755"/>
                </a:cxn>
                <a:cxn ang="0">
                  <a:pos x="1463" y="2847"/>
                </a:cxn>
                <a:cxn ang="0">
                  <a:pos x="1293" y="2839"/>
                </a:cxn>
                <a:cxn ang="0">
                  <a:pos x="1119" y="2808"/>
                </a:cxn>
                <a:cxn ang="0">
                  <a:pos x="965" y="2790"/>
                </a:cxn>
                <a:cxn ang="0">
                  <a:pos x="894" y="2646"/>
                </a:cxn>
                <a:cxn ang="0">
                  <a:pos x="740" y="2646"/>
                </a:cxn>
                <a:cxn ang="0">
                  <a:pos x="672" y="2755"/>
                </a:cxn>
                <a:cxn ang="0">
                  <a:pos x="606" y="2881"/>
                </a:cxn>
                <a:cxn ang="0">
                  <a:pos x="573" y="2982"/>
                </a:cxn>
                <a:cxn ang="0">
                  <a:pos x="372" y="2986"/>
                </a:cxn>
                <a:cxn ang="0">
                  <a:pos x="359" y="2672"/>
                </a:cxn>
                <a:cxn ang="0">
                  <a:pos x="247" y="2441"/>
                </a:cxn>
                <a:cxn ang="0">
                  <a:pos x="152" y="2333"/>
                </a:cxn>
                <a:cxn ang="0">
                  <a:pos x="125" y="2163"/>
                </a:cxn>
                <a:cxn ang="0">
                  <a:pos x="0" y="2122"/>
                </a:cxn>
                <a:cxn ang="0">
                  <a:pos x="46" y="1949"/>
                </a:cxn>
                <a:cxn ang="0">
                  <a:pos x="111" y="1787"/>
                </a:cxn>
                <a:cxn ang="0">
                  <a:pos x="242" y="1563"/>
                </a:cxn>
                <a:cxn ang="0">
                  <a:pos x="453" y="1553"/>
                </a:cxn>
                <a:cxn ang="0">
                  <a:pos x="437" y="645"/>
                </a:cxn>
                <a:cxn ang="0">
                  <a:pos x="636" y="257"/>
                </a:cxn>
                <a:cxn ang="0">
                  <a:pos x="2333" y="278"/>
                </a:cxn>
                <a:cxn ang="0">
                  <a:pos x="2431" y="197"/>
                </a:cxn>
                <a:cxn ang="0">
                  <a:pos x="2576" y="82"/>
                </a:cxn>
                <a:cxn ang="0">
                  <a:pos x="2723" y="0"/>
                </a:cxn>
              </a:cxnLst>
              <a:rect l="0" t="0" r="r" b="b"/>
              <a:pathLst>
                <a:path w="3401" h="2998">
                  <a:moveTo>
                    <a:pt x="2723" y="0"/>
                  </a:moveTo>
                  <a:lnTo>
                    <a:pt x="2771" y="82"/>
                  </a:lnTo>
                  <a:lnTo>
                    <a:pt x="2849" y="82"/>
                  </a:lnTo>
                  <a:lnTo>
                    <a:pt x="2907" y="146"/>
                  </a:lnTo>
                  <a:lnTo>
                    <a:pt x="2978" y="177"/>
                  </a:lnTo>
                  <a:lnTo>
                    <a:pt x="3063" y="510"/>
                  </a:lnTo>
                  <a:lnTo>
                    <a:pt x="3115" y="657"/>
                  </a:lnTo>
                  <a:lnTo>
                    <a:pt x="3154" y="881"/>
                  </a:lnTo>
                  <a:lnTo>
                    <a:pt x="3271" y="913"/>
                  </a:lnTo>
                  <a:lnTo>
                    <a:pt x="3323" y="990"/>
                  </a:lnTo>
                  <a:lnTo>
                    <a:pt x="3401" y="1022"/>
                  </a:lnTo>
                  <a:lnTo>
                    <a:pt x="3362" y="1111"/>
                  </a:lnTo>
                  <a:lnTo>
                    <a:pt x="3232" y="1169"/>
                  </a:lnTo>
                  <a:lnTo>
                    <a:pt x="3173" y="1246"/>
                  </a:lnTo>
                  <a:lnTo>
                    <a:pt x="3089" y="1265"/>
                  </a:lnTo>
                  <a:lnTo>
                    <a:pt x="3082" y="1463"/>
                  </a:lnTo>
                  <a:lnTo>
                    <a:pt x="3011" y="1687"/>
                  </a:lnTo>
                  <a:lnTo>
                    <a:pt x="3038" y="1851"/>
                  </a:lnTo>
                  <a:lnTo>
                    <a:pt x="2970" y="2154"/>
                  </a:lnTo>
                  <a:lnTo>
                    <a:pt x="2873" y="2167"/>
                  </a:lnTo>
                  <a:lnTo>
                    <a:pt x="2775" y="2326"/>
                  </a:lnTo>
                  <a:lnTo>
                    <a:pt x="2749" y="2538"/>
                  </a:lnTo>
                  <a:lnTo>
                    <a:pt x="2671" y="2525"/>
                  </a:lnTo>
                  <a:lnTo>
                    <a:pt x="2606" y="2563"/>
                  </a:lnTo>
                  <a:lnTo>
                    <a:pt x="2626" y="2679"/>
                  </a:lnTo>
                  <a:lnTo>
                    <a:pt x="2574" y="2781"/>
                  </a:lnTo>
                  <a:lnTo>
                    <a:pt x="2493" y="2805"/>
                  </a:lnTo>
                  <a:lnTo>
                    <a:pt x="2502" y="2710"/>
                  </a:lnTo>
                  <a:lnTo>
                    <a:pt x="2471" y="2655"/>
                  </a:lnTo>
                  <a:lnTo>
                    <a:pt x="2400" y="2592"/>
                  </a:lnTo>
                  <a:lnTo>
                    <a:pt x="2325" y="2547"/>
                  </a:lnTo>
                  <a:lnTo>
                    <a:pt x="2343" y="2467"/>
                  </a:lnTo>
                  <a:lnTo>
                    <a:pt x="2343" y="2280"/>
                  </a:lnTo>
                  <a:lnTo>
                    <a:pt x="2279" y="2262"/>
                  </a:lnTo>
                  <a:lnTo>
                    <a:pt x="2240" y="2325"/>
                  </a:lnTo>
                  <a:lnTo>
                    <a:pt x="2184" y="2350"/>
                  </a:lnTo>
                  <a:lnTo>
                    <a:pt x="2189" y="2400"/>
                  </a:lnTo>
                  <a:lnTo>
                    <a:pt x="2175" y="2503"/>
                  </a:lnTo>
                  <a:lnTo>
                    <a:pt x="2141" y="2557"/>
                  </a:lnTo>
                  <a:lnTo>
                    <a:pt x="2085" y="2617"/>
                  </a:lnTo>
                  <a:lnTo>
                    <a:pt x="2055" y="2686"/>
                  </a:lnTo>
                  <a:lnTo>
                    <a:pt x="1997" y="2727"/>
                  </a:lnTo>
                  <a:lnTo>
                    <a:pt x="1907" y="2757"/>
                  </a:lnTo>
                  <a:lnTo>
                    <a:pt x="1827" y="2742"/>
                  </a:lnTo>
                  <a:lnTo>
                    <a:pt x="1761" y="2703"/>
                  </a:lnTo>
                  <a:lnTo>
                    <a:pt x="1676" y="2671"/>
                  </a:lnTo>
                  <a:lnTo>
                    <a:pt x="1608" y="2709"/>
                  </a:lnTo>
                  <a:lnTo>
                    <a:pt x="1563" y="2755"/>
                  </a:lnTo>
                  <a:lnTo>
                    <a:pt x="1494" y="2797"/>
                  </a:lnTo>
                  <a:lnTo>
                    <a:pt x="1463" y="2847"/>
                  </a:lnTo>
                  <a:lnTo>
                    <a:pt x="1356" y="2845"/>
                  </a:lnTo>
                  <a:lnTo>
                    <a:pt x="1293" y="2839"/>
                  </a:lnTo>
                  <a:lnTo>
                    <a:pt x="1229" y="2773"/>
                  </a:lnTo>
                  <a:lnTo>
                    <a:pt x="1119" y="2808"/>
                  </a:lnTo>
                  <a:lnTo>
                    <a:pt x="1046" y="2805"/>
                  </a:lnTo>
                  <a:lnTo>
                    <a:pt x="965" y="2790"/>
                  </a:lnTo>
                  <a:lnTo>
                    <a:pt x="930" y="2736"/>
                  </a:lnTo>
                  <a:lnTo>
                    <a:pt x="894" y="2646"/>
                  </a:lnTo>
                  <a:lnTo>
                    <a:pt x="813" y="2638"/>
                  </a:lnTo>
                  <a:lnTo>
                    <a:pt x="740" y="2646"/>
                  </a:lnTo>
                  <a:lnTo>
                    <a:pt x="704" y="2704"/>
                  </a:lnTo>
                  <a:lnTo>
                    <a:pt x="672" y="2755"/>
                  </a:lnTo>
                  <a:lnTo>
                    <a:pt x="647" y="2812"/>
                  </a:lnTo>
                  <a:lnTo>
                    <a:pt x="606" y="2881"/>
                  </a:lnTo>
                  <a:lnTo>
                    <a:pt x="605" y="2943"/>
                  </a:lnTo>
                  <a:lnTo>
                    <a:pt x="573" y="2982"/>
                  </a:lnTo>
                  <a:lnTo>
                    <a:pt x="496" y="2998"/>
                  </a:lnTo>
                  <a:lnTo>
                    <a:pt x="372" y="2986"/>
                  </a:lnTo>
                  <a:lnTo>
                    <a:pt x="392" y="2851"/>
                  </a:lnTo>
                  <a:lnTo>
                    <a:pt x="359" y="2672"/>
                  </a:lnTo>
                  <a:lnTo>
                    <a:pt x="251" y="2552"/>
                  </a:lnTo>
                  <a:lnTo>
                    <a:pt x="247" y="2441"/>
                  </a:lnTo>
                  <a:lnTo>
                    <a:pt x="171" y="2403"/>
                  </a:lnTo>
                  <a:lnTo>
                    <a:pt x="152" y="2333"/>
                  </a:lnTo>
                  <a:lnTo>
                    <a:pt x="111" y="2237"/>
                  </a:lnTo>
                  <a:lnTo>
                    <a:pt x="125" y="2163"/>
                  </a:lnTo>
                  <a:lnTo>
                    <a:pt x="20" y="2173"/>
                  </a:lnTo>
                  <a:lnTo>
                    <a:pt x="0" y="2122"/>
                  </a:lnTo>
                  <a:lnTo>
                    <a:pt x="87" y="2042"/>
                  </a:lnTo>
                  <a:lnTo>
                    <a:pt x="46" y="1949"/>
                  </a:lnTo>
                  <a:lnTo>
                    <a:pt x="152" y="1858"/>
                  </a:lnTo>
                  <a:lnTo>
                    <a:pt x="111" y="1787"/>
                  </a:lnTo>
                  <a:lnTo>
                    <a:pt x="238" y="1647"/>
                  </a:lnTo>
                  <a:lnTo>
                    <a:pt x="242" y="1563"/>
                  </a:lnTo>
                  <a:lnTo>
                    <a:pt x="310" y="1523"/>
                  </a:lnTo>
                  <a:lnTo>
                    <a:pt x="453" y="1553"/>
                  </a:lnTo>
                  <a:lnTo>
                    <a:pt x="442" y="777"/>
                  </a:lnTo>
                  <a:lnTo>
                    <a:pt x="437" y="645"/>
                  </a:lnTo>
                  <a:lnTo>
                    <a:pt x="635" y="640"/>
                  </a:lnTo>
                  <a:lnTo>
                    <a:pt x="636" y="257"/>
                  </a:lnTo>
                  <a:lnTo>
                    <a:pt x="2262" y="231"/>
                  </a:lnTo>
                  <a:lnTo>
                    <a:pt x="2333" y="278"/>
                  </a:lnTo>
                  <a:lnTo>
                    <a:pt x="2429" y="275"/>
                  </a:lnTo>
                  <a:lnTo>
                    <a:pt x="2431" y="197"/>
                  </a:lnTo>
                  <a:lnTo>
                    <a:pt x="2544" y="165"/>
                  </a:lnTo>
                  <a:lnTo>
                    <a:pt x="2576" y="82"/>
                  </a:lnTo>
                  <a:lnTo>
                    <a:pt x="2667" y="48"/>
                  </a:lnTo>
                  <a:lnTo>
                    <a:pt x="2723" y="0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任意多边形 173">
              <a:extLst>
                <a:ext uri="{FF2B5EF4-FFF2-40B4-BE49-F238E27FC236}">
                  <a16:creationId xmlns:a16="http://schemas.microsoft.com/office/drawing/2014/main" id="{C3BB2A0D-CDB8-47C3-ABD1-1454563F2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3654425"/>
              <a:ext cx="42863" cy="44450"/>
            </a:xfrm>
            <a:custGeom>
              <a:avLst/>
              <a:gdLst/>
              <a:ahLst/>
              <a:cxnLst/>
              <a:rect l="0" t="0" r="r" b="b"/>
              <a:pathLst>
                <a:path w="7960595" h="8829030">
                  <a:moveTo>
                    <a:pt x="2948394" y="2140887"/>
                  </a:moveTo>
                  <a:lnTo>
                    <a:pt x="2921546" y="2290985"/>
                  </a:lnTo>
                  <a:cubicBezTo>
                    <a:pt x="2917001" y="2339653"/>
                    <a:pt x="2945040" y="2441798"/>
                    <a:pt x="2945929" y="2510060"/>
                  </a:cubicBezTo>
                  <a:cubicBezTo>
                    <a:pt x="2946818" y="2578322"/>
                    <a:pt x="2929095" y="2622103"/>
                    <a:pt x="2926879" y="2700560"/>
                  </a:cubicBezTo>
                  <a:cubicBezTo>
                    <a:pt x="2925622" y="2841599"/>
                    <a:pt x="2909086" y="2762597"/>
                    <a:pt x="2907829" y="2903636"/>
                  </a:cubicBezTo>
                  <a:lnTo>
                    <a:pt x="2869729" y="3040037"/>
                  </a:lnTo>
                  <a:lnTo>
                    <a:pt x="2898304" y="3194347"/>
                  </a:lnTo>
                  <a:lnTo>
                    <a:pt x="2903637" y="3394372"/>
                  </a:lnTo>
                  <a:lnTo>
                    <a:pt x="2813720" y="3503339"/>
                  </a:lnTo>
                  <a:lnTo>
                    <a:pt x="2733328" y="3612306"/>
                  </a:lnTo>
                  <a:lnTo>
                    <a:pt x="2595786" y="3715940"/>
                  </a:lnTo>
                  <a:lnTo>
                    <a:pt x="2505869" y="3777282"/>
                  </a:lnTo>
                  <a:lnTo>
                    <a:pt x="2410619" y="3877865"/>
                  </a:lnTo>
                  <a:lnTo>
                    <a:pt x="2358802" y="3985691"/>
                  </a:lnTo>
                  <a:lnTo>
                    <a:pt x="2330227" y="4098850"/>
                  </a:lnTo>
                  <a:lnTo>
                    <a:pt x="2376711" y="4269159"/>
                  </a:lnTo>
                  <a:lnTo>
                    <a:pt x="2485329" y="4301777"/>
                  </a:lnTo>
                  <a:lnTo>
                    <a:pt x="2515394" y="4458518"/>
                  </a:lnTo>
                  <a:lnTo>
                    <a:pt x="2458244" y="4623494"/>
                  </a:lnTo>
                  <a:lnTo>
                    <a:pt x="2426618" y="4788470"/>
                  </a:lnTo>
                  <a:lnTo>
                    <a:pt x="2289868" y="4918248"/>
                  </a:lnTo>
                  <a:lnTo>
                    <a:pt x="2170584" y="4955728"/>
                  </a:lnTo>
                  <a:lnTo>
                    <a:pt x="2036276" y="4976559"/>
                  </a:lnTo>
                  <a:lnTo>
                    <a:pt x="1843683" y="4862388"/>
                  </a:lnTo>
                  <a:lnTo>
                    <a:pt x="1720999" y="4900488"/>
                  </a:lnTo>
                  <a:lnTo>
                    <a:pt x="1625749" y="4885635"/>
                  </a:lnTo>
                  <a:lnTo>
                    <a:pt x="1522115" y="4885635"/>
                  </a:lnTo>
                  <a:lnTo>
                    <a:pt x="1369715" y="4910018"/>
                  </a:lnTo>
                  <a:lnTo>
                    <a:pt x="1241698" y="4838010"/>
                  </a:lnTo>
                  <a:lnTo>
                    <a:pt x="1151781" y="4890968"/>
                  </a:lnTo>
                  <a:lnTo>
                    <a:pt x="989856" y="4871918"/>
                  </a:lnTo>
                  <a:lnTo>
                    <a:pt x="938039" y="4805243"/>
                  </a:lnTo>
                  <a:lnTo>
                    <a:pt x="814214" y="4799910"/>
                  </a:lnTo>
                  <a:lnTo>
                    <a:pt x="766961" y="4895160"/>
                  </a:lnTo>
                  <a:lnTo>
                    <a:pt x="590178" y="4937452"/>
                  </a:lnTo>
                  <a:lnTo>
                    <a:pt x="549027" y="5046419"/>
                  </a:lnTo>
                  <a:lnTo>
                    <a:pt x="463302" y="5155386"/>
                  </a:lnTo>
                  <a:lnTo>
                    <a:pt x="392435" y="5254828"/>
                  </a:lnTo>
                  <a:lnTo>
                    <a:pt x="344810" y="5367987"/>
                  </a:lnTo>
                  <a:lnTo>
                    <a:pt x="283468" y="5538296"/>
                  </a:lnTo>
                  <a:lnTo>
                    <a:pt x="231651" y="5680030"/>
                  </a:lnTo>
                  <a:lnTo>
                    <a:pt x="164976" y="5859864"/>
                  </a:lnTo>
                  <a:lnTo>
                    <a:pt x="141734" y="6011123"/>
                  </a:lnTo>
                  <a:lnTo>
                    <a:pt x="80392" y="6129615"/>
                  </a:lnTo>
                  <a:lnTo>
                    <a:pt x="51817" y="6256491"/>
                  </a:lnTo>
                  <a:lnTo>
                    <a:pt x="70867" y="6427941"/>
                  </a:lnTo>
                  <a:lnTo>
                    <a:pt x="0" y="6526242"/>
                  </a:lnTo>
                  <a:lnTo>
                    <a:pt x="8382" y="6650712"/>
                  </a:lnTo>
                  <a:lnTo>
                    <a:pt x="47625" y="6795993"/>
                  </a:lnTo>
                  <a:lnTo>
                    <a:pt x="65533" y="6928202"/>
                  </a:lnTo>
                  <a:lnTo>
                    <a:pt x="113158" y="7088986"/>
                  </a:lnTo>
                  <a:lnTo>
                    <a:pt x="215649" y="7210033"/>
                  </a:lnTo>
                  <a:lnTo>
                    <a:pt x="220983" y="7325970"/>
                  </a:lnTo>
                  <a:lnTo>
                    <a:pt x="321566" y="7429604"/>
                  </a:lnTo>
                  <a:lnTo>
                    <a:pt x="331091" y="7594580"/>
                  </a:lnTo>
                  <a:lnTo>
                    <a:pt x="348999" y="7779747"/>
                  </a:lnTo>
                  <a:lnTo>
                    <a:pt x="454568" y="7881446"/>
                  </a:lnTo>
                  <a:lnTo>
                    <a:pt x="590575" y="7936339"/>
                  </a:lnTo>
                  <a:lnTo>
                    <a:pt x="790203" y="7977489"/>
                  </a:lnTo>
                  <a:lnTo>
                    <a:pt x="926604" y="8048356"/>
                  </a:lnTo>
                  <a:lnTo>
                    <a:pt x="1147589" y="8115031"/>
                  </a:lnTo>
                  <a:lnTo>
                    <a:pt x="1313706" y="8109697"/>
                  </a:lnTo>
                  <a:lnTo>
                    <a:pt x="1503065" y="8128747"/>
                  </a:lnTo>
                  <a:lnTo>
                    <a:pt x="1663849" y="8161514"/>
                  </a:lnTo>
                  <a:lnTo>
                    <a:pt x="1796058" y="8256764"/>
                  </a:lnTo>
                  <a:lnTo>
                    <a:pt x="1985417" y="8327631"/>
                  </a:lnTo>
                  <a:lnTo>
                    <a:pt x="2231926" y="8365382"/>
                  </a:lnTo>
                  <a:lnTo>
                    <a:pt x="2259360" y="8308232"/>
                  </a:lnTo>
                  <a:lnTo>
                    <a:pt x="2390428" y="8318105"/>
                  </a:lnTo>
                  <a:lnTo>
                    <a:pt x="2574454" y="8289530"/>
                  </a:lnTo>
                  <a:lnTo>
                    <a:pt x="2745904" y="8365730"/>
                  </a:lnTo>
                  <a:lnTo>
                    <a:pt x="2892971" y="8413007"/>
                  </a:lnTo>
                  <a:lnTo>
                    <a:pt x="2996605" y="8498731"/>
                  </a:lnTo>
                  <a:lnTo>
                    <a:pt x="3109764" y="8489206"/>
                  </a:lnTo>
                  <a:lnTo>
                    <a:pt x="3250357" y="8479681"/>
                  </a:lnTo>
                  <a:lnTo>
                    <a:pt x="3402757" y="8546356"/>
                  </a:lnTo>
                  <a:lnTo>
                    <a:pt x="3549824" y="8593981"/>
                  </a:lnTo>
                  <a:lnTo>
                    <a:pt x="3691558" y="8689230"/>
                  </a:lnTo>
                  <a:lnTo>
                    <a:pt x="3785667" y="8782546"/>
                  </a:lnTo>
                  <a:lnTo>
                    <a:pt x="3947592" y="8829030"/>
                  </a:lnTo>
                  <a:lnTo>
                    <a:pt x="3998268" y="8743305"/>
                  </a:lnTo>
                  <a:lnTo>
                    <a:pt x="4111427" y="8634338"/>
                  </a:lnTo>
                  <a:lnTo>
                    <a:pt x="4201344" y="8527306"/>
                  </a:lnTo>
                  <a:lnTo>
                    <a:pt x="4235252" y="8527305"/>
                  </a:lnTo>
                  <a:lnTo>
                    <a:pt x="4272211" y="8327280"/>
                  </a:lnTo>
                  <a:lnTo>
                    <a:pt x="4407026" y="8185993"/>
                  </a:lnTo>
                  <a:lnTo>
                    <a:pt x="4475287" y="8043019"/>
                  </a:lnTo>
                  <a:lnTo>
                    <a:pt x="4574729" y="7897093"/>
                  </a:lnTo>
                  <a:lnTo>
                    <a:pt x="4753422" y="7727925"/>
                  </a:lnTo>
                  <a:lnTo>
                    <a:pt x="4967164" y="7523708"/>
                  </a:lnTo>
                  <a:lnTo>
                    <a:pt x="5315555" y="7112069"/>
                  </a:lnTo>
                  <a:lnTo>
                    <a:pt x="5322268" y="6952183"/>
                  </a:lnTo>
                  <a:lnTo>
                    <a:pt x="5396558" y="6760170"/>
                  </a:lnTo>
                  <a:lnTo>
                    <a:pt x="5387033" y="6641678"/>
                  </a:lnTo>
                  <a:lnTo>
                    <a:pt x="5396558" y="6485086"/>
                  </a:lnTo>
                  <a:lnTo>
                    <a:pt x="5391225" y="6343352"/>
                  </a:lnTo>
                  <a:lnTo>
                    <a:pt x="5329883" y="6272485"/>
                  </a:lnTo>
                  <a:lnTo>
                    <a:pt x="5297116" y="6163518"/>
                  </a:lnTo>
                  <a:lnTo>
                    <a:pt x="5278066" y="6054551"/>
                  </a:lnTo>
                  <a:lnTo>
                    <a:pt x="5382841" y="5931867"/>
                  </a:lnTo>
                  <a:lnTo>
                    <a:pt x="5535241" y="5918150"/>
                  </a:lnTo>
                  <a:lnTo>
                    <a:pt x="5638875" y="5817567"/>
                  </a:lnTo>
                  <a:lnTo>
                    <a:pt x="5740300" y="5816674"/>
                  </a:lnTo>
                  <a:lnTo>
                    <a:pt x="5760418" y="5686499"/>
                  </a:lnTo>
                  <a:lnTo>
                    <a:pt x="5865193" y="5619824"/>
                  </a:lnTo>
                  <a:lnTo>
                    <a:pt x="5945585" y="5554290"/>
                  </a:lnTo>
                  <a:lnTo>
                    <a:pt x="5939111" y="5424363"/>
                  </a:lnTo>
                  <a:lnTo>
                    <a:pt x="5977211" y="5277296"/>
                  </a:lnTo>
                  <a:lnTo>
                    <a:pt x="5952828" y="5168329"/>
                  </a:lnTo>
                  <a:lnTo>
                    <a:pt x="6015311" y="5021262"/>
                  </a:lnTo>
                  <a:lnTo>
                    <a:pt x="6095703" y="5017070"/>
                  </a:lnTo>
                  <a:lnTo>
                    <a:pt x="6166570" y="4870003"/>
                  </a:lnTo>
                  <a:lnTo>
                    <a:pt x="6242770" y="4784278"/>
                  </a:lnTo>
                  <a:lnTo>
                    <a:pt x="6342212" y="4694361"/>
                  </a:lnTo>
                  <a:lnTo>
                    <a:pt x="6361262" y="4566344"/>
                  </a:lnTo>
                  <a:lnTo>
                    <a:pt x="6456514" y="4494337"/>
                  </a:lnTo>
                  <a:lnTo>
                    <a:pt x="6440614" y="4399806"/>
                  </a:lnTo>
                  <a:lnTo>
                    <a:pt x="6474306" y="4304724"/>
                  </a:lnTo>
                  <a:lnTo>
                    <a:pt x="6591470" y="4097690"/>
                  </a:lnTo>
                  <a:lnTo>
                    <a:pt x="6682528" y="3865022"/>
                  </a:lnTo>
                  <a:lnTo>
                    <a:pt x="6729136" y="3731920"/>
                  </a:lnTo>
                  <a:lnTo>
                    <a:pt x="6866802" y="3723536"/>
                  </a:lnTo>
                  <a:lnTo>
                    <a:pt x="6832719" y="3647931"/>
                  </a:lnTo>
                  <a:lnTo>
                    <a:pt x="6883942" y="3565034"/>
                  </a:lnTo>
                  <a:lnTo>
                    <a:pt x="6926358" y="3474100"/>
                  </a:lnTo>
                  <a:lnTo>
                    <a:pt x="7017540" y="3366150"/>
                  </a:lnTo>
                  <a:lnTo>
                    <a:pt x="7062114" y="3296300"/>
                  </a:lnTo>
                  <a:lnTo>
                    <a:pt x="7161804" y="3234958"/>
                  </a:lnTo>
                  <a:lnTo>
                    <a:pt x="7227586" y="3143900"/>
                  </a:lnTo>
                  <a:lnTo>
                    <a:pt x="7296251" y="3065562"/>
                  </a:lnTo>
                  <a:lnTo>
                    <a:pt x="7328001" y="2896146"/>
                  </a:lnTo>
                  <a:lnTo>
                    <a:pt x="7406359" y="2879254"/>
                  </a:lnTo>
                  <a:lnTo>
                    <a:pt x="7402043" y="2769270"/>
                  </a:lnTo>
                  <a:lnTo>
                    <a:pt x="7522693" y="2680370"/>
                  </a:lnTo>
                  <a:lnTo>
                    <a:pt x="7634835" y="2602136"/>
                  </a:lnTo>
                  <a:lnTo>
                    <a:pt x="7681319" y="2479452"/>
                  </a:lnTo>
                  <a:lnTo>
                    <a:pt x="7749011" y="2424584"/>
                  </a:lnTo>
                  <a:lnTo>
                    <a:pt x="7772253" y="2325142"/>
                  </a:lnTo>
                  <a:lnTo>
                    <a:pt x="7842103" y="2301900"/>
                  </a:lnTo>
                  <a:lnTo>
                    <a:pt x="7873853" y="2164358"/>
                  </a:lnTo>
                  <a:cubicBezTo>
                    <a:pt x="7873134" y="2121347"/>
                    <a:pt x="7872414" y="2078335"/>
                    <a:pt x="7871695" y="2035324"/>
                  </a:cubicBezTo>
                  <a:lnTo>
                    <a:pt x="7922495" y="1921024"/>
                  </a:lnTo>
                  <a:lnTo>
                    <a:pt x="7960595" y="1813074"/>
                  </a:lnTo>
                  <a:lnTo>
                    <a:pt x="7909795" y="1732682"/>
                  </a:lnTo>
                  <a:lnTo>
                    <a:pt x="7878045" y="1690390"/>
                  </a:lnTo>
                  <a:lnTo>
                    <a:pt x="7865345" y="1614190"/>
                  </a:lnTo>
                  <a:lnTo>
                    <a:pt x="7907761" y="1461790"/>
                  </a:lnTo>
                  <a:lnTo>
                    <a:pt x="7869661" y="1381398"/>
                  </a:lnTo>
                  <a:lnTo>
                    <a:pt x="7850611" y="1288306"/>
                  </a:lnTo>
                  <a:lnTo>
                    <a:pt x="7863312" y="1127522"/>
                  </a:lnTo>
                  <a:lnTo>
                    <a:pt x="7816969" y="1050111"/>
                  </a:lnTo>
                  <a:lnTo>
                    <a:pt x="7736311" y="1030238"/>
                  </a:lnTo>
                  <a:lnTo>
                    <a:pt x="7698211" y="987946"/>
                  </a:lnTo>
                  <a:lnTo>
                    <a:pt x="7729961" y="905396"/>
                  </a:lnTo>
                  <a:lnTo>
                    <a:pt x="7668619" y="907554"/>
                  </a:lnTo>
                  <a:lnTo>
                    <a:pt x="7605119" y="825004"/>
                  </a:lnTo>
                  <a:lnTo>
                    <a:pt x="7571211" y="729754"/>
                  </a:lnTo>
                  <a:lnTo>
                    <a:pt x="7624169" y="662062"/>
                  </a:lnTo>
                  <a:lnTo>
                    <a:pt x="7547969" y="594370"/>
                  </a:lnTo>
                  <a:lnTo>
                    <a:pt x="7499327" y="509662"/>
                  </a:lnTo>
                  <a:lnTo>
                    <a:pt x="7380835" y="509786"/>
                  </a:lnTo>
                  <a:lnTo>
                    <a:pt x="7313143" y="382786"/>
                  </a:lnTo>
                  <a:lnTo>
                    <a:pt x="7201001" y="351036"/>
                  </a:lnTo>
                  <a:lnTo>
                    <a:pt x="7044409" y="357386"/>
                  </a:lnTo>
                  <a:lnTo>
                    <a:pt x="6953599" y="395610"/>
                  </a:lnTo>
                  <a:lnTo>
                    <a:pt x="6866857" y="412502"/>
                  </a:lnTo>
                  <a:lnTo>
                    <a:pt x="6773765" y="444252"/>
                  </a:lnTo>
                  <a:lnTo>
                    <a:pt x="6644731" y="456952"/>
                  </a:lnTo>
                  <a:lnTo>
                    <a:pt x="6490297" y="454794"/>
                  </a:lnTo>
                  <a:lnTo>
                    <a:pt x="6462739" y="528836"/>
                  </a:lnTo>
                  <a:lnTo>
                    <a:pt x="6278713" y="530994"/>
                  </a:lnTo>
                  <a:lnTo>
                    <a:pt x="6101037" y="473844"/>
                  </a:lnTo>
                  <a:lnTo>
                    <a:pt x="6022803" y="524644"/>
                  </a:lnTo>
                  <a:lnTo>
                    <a:pt x="5895803" y="537344"/>
                  </a:lnTo>
                  <a:lnTo>
                    <a:pt x="5815411" y="501402"/>
                  </a:lnTo>
                  <a:lnTo>
                    <a:pt x="5758385" y="425202"/>
                  </a:lnTo>
                  <a:lnTo>
                    <a:pt x="5631385" y="465460"/>
                  </a:lnTo>
                  <a:lnTo>
                    <a:pt x="5563693" y="387102"/>
                  </a:lnTo>
                  <a:lnTo>
                    <a:pt x="5553151" y="456952"/>
                  </a:lnTo>
                  <a:lnTo>
                    <a:pt x="5474793" y="492894"/>
                  </a:lnTo>
                  <a:lnTo>
                    <a:pt x="5275909" y="488702"/>
                  </a:lnTo>
                  <a:lnTo>
                    <a:pt x="5117407" y="433710"/>
                  </a:lnTo>
                  <a:lnTo>
                    <a:pt x="4933257" y="425202"/>
                  </a:lnTo>
                  <a:lnTo>
                    <a:pt x="4829623" y="446410"/>
                  </a:lnTo>
                  <a:lnTo>
                    <a:pt x="4749231" y="410468"/>
                  </a:lnTo>
                  <a:lnTo>
                    <a:pt x="4681984" y="357683"/>
                  </a:lnTo>
                  <a:lnTo>
                    <a:pt x="4692081" y="239142"/>
                  </a:lnTo>
                  <a:lnTo>
                    <a:pt x="4745039" y="137542"/>
                  </a:lnTo>
                  <a:lnTo>
                    <a:pt x="4618039" y="107950"/>
                  </a:lnTo>
                  <a:lnTo>
                    <a:pt x="4565205" y="38100"/>
                  </a:lnTo>
                  <a:lnTo>
                    <a:pt x="4499671" y="0"/>
                  </a:lnTo>
                  <a:lnTo>
                    <a:pt x="4457379" y="61342"/>
                  </a:lnTo>
                  <a:lnTo>
                    <a:pt x="4275387" y="109984"/>
                  </a:lnTo>
                  <a:lnTo>
                    <a:pt x="4233095" y="186184"/>
                  </a:lnTo>
                  <a:lnTo>
                    <a:pt x="4127303" y="177676"/>
                  </a:lnTo>
                  <a:lnTo>
                    <a:pt x="4104061" y="268610"/>
                  </a:lnTo>
                  <a:lnTo>
                    <a:pt x="4025703" y="391294"/>
                  </a:lnTo>
                  <a:lnTo>
                    <a:pt x="4021511" y="518294"/>
                  </a:lnTo>
                  <a:lnTo>
                    <a:pt x="3970711" y="585986"/>
                  </a:lnTo>
                  <a:lnTo>
                    <a:pt x="3934769" y="647328"/>
                  </a:lnTo>
                  <a:lnTo>
                    <a:pt x="3886127" y="727720"/>
                  </a:lnTo>
                  <a:lnTo>
                    <a:pt x="3805611" y="808111"/>
                  </a:lnTo>
                  <a:lnTo>
                    <a:pt x="3750316" y="889650"/>
                  </a:lnTo>
                  <a:lnTo>
                    <a:pt x="3617090" y="970166"/>
                  </a:lnTo>
                  <a:lnTo>
                    <a:pt x="3600694" y="1112272"/>
                  </a:lnTo>
                  <a:lnTo>
                    <a:pt x="3492992" y="1256412"/>
                  </a:lnTo>
                  <a:lnTo>
                    <a:pt x="3393674" y="1413252"/>
                  </a:lnTo>
                  <a:lnTo>
                    <a:pt x="3264640" y="1483226"/>
                  </a:lnTo>
                  <a:lnTo>
                    <a:pt x="3169514" y="1591300"/>
                  </a:lnTo>
                  <a:lnTo>
                    <a:pt x="3116804" y="1678166"/>
                  </a:lnTo>
                  <a:lnTo>
                    <a:pt x="3057868" y="1769348"/>
                  </a:lnTo>
                  <a:lnTo>
                    <a:pt x="2964900" y="1839198"/>
                  </a:lnTo>
                  <a:lnTo>
                    <a:pt x="2947163" y="1990531"/>
                  </a:lnTo>
                  <a:cubicBezTo>
                    <a:pt x="2947573" y="2040650"/>
                    <a:pt x="2947984" y="2090768"/>
                    <a:pt x="2948394" y="2140887"/>
                  </a:cubicBez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任意多边形 174">
              <a:extLst>
                <a:ext uri="{FF2B5EF4-FFF2-40B4-BE49-F238E27FC236}">
                  <a16:creationId xmlns:a16="http://schemas.microsoft.com/office/drawing/2014/main" id="{730022EF-23A8-4AA6-A0DF-F03CE8707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88" y="3925888"/>
              <a:ext cx="7938" cy="12700"/>
            </a:xfrm>
            <a:custGeom>
              <a:avLst/>
              <a:gdLst/>
              <a:ahLst/>
              <a:cxnLst/>
              <a:rect l="0" t="0" r="r" b="b"/>
              <a:pathLst>
                <a:path w="3560387" h="6001569">
                  <a:moveTo>
                    <a:pt x="28925" y="1128680"/>
                  </a:moveTo>
                  <a:lnTo>
                    <a:pt x="112277" y="1133748"/>
                  </a:lnTo>
                  <a:lnTo>
                    <a:pt x="216203" y="1139923"/>
                  </a:lnTo>
                  <a:lnTo>
                    <a:pt x="329214" y="1202425"/>
                  </a:lnTo>
                  <a:lnTo>
                    <a:pt x="229286" y="1277276"/>
                  </a:lnTo>
                  <a:lnTo>
                    <a:pt x="315588" y="1335781"/>
                  </a:lnTo>
                  <a:lnTo>
                    <a:pt x="238370" y="1417540"/>
                  </a:lnTo>
                  <a:lnTo>
                    <a:pt x="247454" y="1562890"/>
                  </a:lnTo>
                  <a:lnTo>
                    <a:pt x="165695" y="1630478"/>
                  </a:lnTo>
                  <a:lnTo>
                    <a:pt x="138987" y="1745855"/>
                  </a:lnTo>
                  <a:lnTo>
                    <a:pt x="182776" y="1828892"/>
                  </a:lnTo>
                  <a:lnTo>
                    <a:pt x="265623" y="1906653"/>
                  </a:lnTo>
                  <a:lnTo>
                    <a:pt x="328670" y="1892482"/>
                  </a:lnTo>
                  <a:lnTo>
                    <a:pt x="428598" y="1829436"/>
                  </a:lnTo>
                  <a:cubicBezTo>
                    <a:pt x="428235" y="1858203"/>
                    <a:pt x="427873" y="1886971"/>
                    <a:pt x="427510" y="1915738"/>
                  </a:cubicBezTo>
                  <a:lnTo>
                    <a:pt x="368461" y="1952076"/>
                  </a:lnTo>
                  <a:lnTo>
                    <a:pt x="387174" y="2089618"/>
                  </a:lnTo>
                  <a:lnTo>
                    <a:pt x="500729" y="2084532"/>
                  </a:lnTo>
                  <a:lnTo>
                    <a:pt x="531981" y="2146845"/>
                  </a:lnTo>
                  <a:lnTo>
                    <a:pt x="449677" y="2264398"/>
                  </a:lnTo>
                  <a:lnTo>
                    <a:pt x="591029" y="2396121"/>
                  </a:lnTo>
                  <a:lnTo>
                    <a:pt x="497487" y="2458246"/>
                  </a:lnTo>
                  <a:cubicBezTo>
                    <a:pt x="496588" y="2554295"/>
                    <a:pt x="491456" y="2506292"/>
                    <a:pt x="490557" y="2602341"/>
                  </a:cubicBezTo>
                  <a:cubicBezTo>
                    <a:pt x="489095" y="2635867"/>
                    <a:pt x="554691" y="2649761"/>
                    <a:pt x="554691" y="2669929"/>
                  </a:cubicBezTo>
                  <a:lnTo>
                    <a:pt x="490556" y="2723347"/>
                  </a:lnTo>
                  <a:lnTo>
                    <a:pt x="571772" y="2845442"/>
                  </a:lnTo>
                  <a:lnTo>
                    <a:pt x="627578" y="2899758"/>
                  </a:lnTo>
                  <a:lnTo>
                    <a:pt x="572860" y="2990249"/>
                  </a:lnTo>
                  <a:lnTo>
                    <a:pt x="590485" y="3052750"/>
                  </a:lnTo>
                  <a:lnTo>
                    <a:pt x="535978" y="3134509"/>
                  </a:lnTo>
                  <a:lnTo>
                    <a:pt x="502551" y="3182836"/>
                  </a:lnTo>
                  <a:lnTo>
                    <a:pt x="575226" y="3331096"/>
                  </a:lnTo>
                  <a:lnTo>
                    <a:pt x="647901" y="3380516"/>
                  </a:lnTo>
                  <a:lnTo>
                    <a:pt x="775082" y="3507697"/>
                  </a:lnTo>
                  <a:lnTo>
                    <a:pt x="833587" y="3662131"/>
                  </a:lnTo>
                  <a:lnTo>
                    <a:pt x="855753" y="3741714"/>
                  </a:lnTo>
                  <a:lnTo>
                    <a:pt x="929517" y="3879068"/>
                  </a:lnTo>
                  <a:lnTo>
                    <a:pt x="829589" y="3905233"/>
                  </a:lnTo>
                  <a:lnTo>
                    <a:pt x="825590" y="4054581"/>
                  </a:lnTo>
                  <a:lnTo>
                    <a:pt x="744919" y="4141426"/>
                  </a:lnTo>
                  <a:lnTo>
                    <a:pt x="604656" y="4119259"/>
                  </a:lnTo>
                  <a:lnTo>
                    <a:pt x="513812" y="4239178"/>
                  </a:lnTo>
                  <a:lnTo>
                    <a:pt x="482561" y="4379441"/>
                  </a:lnTo>
                  <a:lnTo>
                    <a:pt x="386653" y="4514998"/>
                  </a:lnTo>
                  <a:lnTo>
                    <a:pt x="324128" y="4608372"/>
                  </a:lnTo>
                  <a:lnTo>
                    <a:pt x="356468" y="4829307"/>
                  </a:lnTo>
                  <a:lnTo>
                    <a:pt x="269622" y="4873641"/>
                  </a:lnTo>
                  <a:lnTo>
                    <a:pt x="334280" y="5014217"/>
                  </a:lnTo>
                  <a:lnTo>
                    <a:pt x="360111" y="5103661"/>
                  </a:lnTo>
                  <a:lnTo>
                    <a:pt x="453131" y="5162166"/>
                  </a:lnTo>
                  <a:lnTo>
                    <a:pt x="606477" y="5193417"/>
                  </a:lnTo>
                  <a:lnTo>
                    <a:pt x="714402" y="5202501"/>
                  </a:lnTo>
                  <a:lnTo>
                    <a:pt x="809243" y="5311514"/>
                  </a:lnTo>
                  <a:lnTo>
                    <a:pt x="949507" y="5301341"/>
                  </a:lnTo>
                  <a:lnTo>
                    <a:pt x="1021094" y="5346763"/>
                  </a:lnTo>
                  <a:lnTo>
                    <a:pt x="1061429" y="5492113"/>
                  </a:lnTo>
                  <a:lnTo>
                    <a:pt x="1039262" y="5600037"/>
                  </a:lnTo>
                  <a:lnTo>
                    <a:pt x="1066516" y="5680708"/>
                  </a:lnTo>
                  <a:lnTo>
                    <a:pt x="1025092" y="5766465"/>
                  </a:lnTo>
                  <a:lnTo>
                    <a:pt x="1139191" y="5870390"/>
                  </a:lnTo>
                  <a:lnTo>
                    <a:pt x="1265283" y="5874388"/>
                  </a:lnTo>
                  <a:lnTo>
                    <a:pt x="1251113" y="5765376"/>
                  </a:lnTo>
                  <a:lnTo>
                    <a:pt x="1236942" y="5652365"/>
                  </a:lnTo>
                  <a:lnTo>
                    <a:pt x="1377206" y="5689791"/>
                  </a:lnTo>
                  <a:lnTo>
                    <a:pt x="1554540" y="5658540"/>
                  </a:lnTo>
                  <a:lnTo>
                    <a:pt x="1689718" y="5713046"/>
                  </a:lnTo>
                  <a:lnTo>
                    <a:pt x="1806726" y="5731215"/>
                  </a:lnTo>
                  <a:lnTo>
                    <a:pt x="1806726" y="5876564"/>
                  </a:lnTo>
                  <a:cubicBezTo>
                    <a:pt x="1806482" y="5918232"/>
                    <a:pt x="1806237" y="5959901"/>
                    <a:pt x="1805993" y="6001569"/>
                  </a:cubicBezTo>
                  <a:lnTo>
                    <a:pt x="1977508" y="5951061"/>
                  </a:lnTo>
                  <a:lnTo>
                    <a:pt x="2145758" y="5875476"/>
                  </a:lnTo>
                  <a:lnTo>
                    <a:pt x="2286021" y="5789719"/>
                  </a:lnTo>
                  <a:lnTo>
                    <a:pt x="2208260" y="5935069"/>
                  </a:lnTo>
                  <a:lnTo>
                    <a:pt x="2362695" y="5911814"/>
                  </a:lnTo>
                  <a:lnTo>
                    <a:pt x="2508044" y="5866392"/>
                  </a:lnTo>
                  <a:lnTo>
                    <a:pt x="2548380" y="5744297"/>
                  </a:lnTo>
                  <a:lnTo>
                    <a:pt x="2461534" y="5713046"/>
                  </a:lnTo>
                  <a:lnTo>
                    <a:pt x="2475705" y="5594949"/>
                  </a:lnTo>
                  <a:lnTo>
                    <a:pt x="2615969" y="5518276"/>
                  </a:lnTo>
                  <a:lnTo>
                    <a:pt x="2734065" y="5487025"/>
                  </a:lnTo>
                  <a:lnTo>
                    <a:pt x="2723893" y="5378012"/>
                  </a:lnTo>
                  <a:lnTo>
                    <a:pt x="2869243" y="5401267"/>
                  </a:lnTo>
                  <a:lnTo>
                    <a:pt x="3023253" y="5343826"/>
                  </a:lnTo>
                  <a:lnTo>
                    <a:pt x="3188882" y="5333008"/>
                  </a:lnTo>
                  <a:lnTo>
                    <a:pt x="3086179" y="5162519"/>
                  </a:lnTo>
                  <a:lnTo>
                    <a:pt x="3100350" y="5055328"/>
                  </a:lnTo>
                  <a:lnTo>
                    <a:pt x="3027675" y="4905980"/>
                  </a:lnTo>
                  <a:lnTo>
                    <a:pt x="2996424" y="4730467"/>
                  </a:lnTo>
                  <a:lnTo>
                    <a:pt x="3000422" y="4612370"/>
                  </a:lnTo>
                  <a:lnTo>
                    <a:pt x="3049842" y="4490276"/>
                  </a:lnTo>
                  <a:lnTo>
                    <a:pt x="3177023" y="4495362"/>
                  </a:lnTo>
                  <a:lnTo>
                    <a:pt x="3241702" y="4436858"/>
                  </a:lnTo>
                  <a:lnTo>
                    <a:pt x="3208274" y="4330022"/>
                  </a:lnTo>
                  <a:lnTo>
                    <a:pt x="3149770" y="4222097"/>
                  </a:lnTo>
                  <a:lnTo>
                    <a:pt x="3068011" y="4171589"/>
                  </a:lnTo>
                  <a:lnTo>
                    <a:pt x="3027675" y="4018243"/>
                  </a:lnTo>
                  <a:lnTo>
                    <a:pt x="3150858" y="3915405"/>
                  </a:lnTo>
                  <a:lnTo>
                    <a:pt x="3291122" y="3793310"/>
                  </a:lnTo>
                  <a:lnTo>
                    <a:pt x="3426299" y="3734806"/>
                  </a:lnTo>
                  <a:lnTo>
                    <a:pt x="3534223" y="3658133"/>
                  </a:lnTo>
                  <a:lnTo>
                    <a:pt x="3547304" y="3559293"/>
                  </a:lnTo>
                  <a:lnTo>
                    <a:pt x="3505881" y="3331101"/>
                  </a:lnTo>
                  <a:lnTo>
                    <a:pt x="3464457" y="3245343"/>
                  </a:lnTo>
                  <a:lnTo>
                    <a:pt x="3446288" y="3118162"/>
                  </a:lnTo>
                  <a:lnTo>
                    <a:pt x="3528048" y="3091997"/>
                  </a:lnTo>
                  <a:lnTo>
                    <a:pt x="3560387" y="2986983"/>
                  </a:lnTo>
                  <a:lnTo>
                    <a:pt x="3411039" y="2964816"/>
                  </a:lnTo>
                  <a:lnTo>
                    <a:pt x="3292943" y="2951734"/>
                  </a:lnTo>
                  <a:lnTo>
                    <a:pt x="3183930" y="2788215"/>
                  </a:lnTo>
                  <a:lnTo>
                    <a:pt x="3234438" y="2703546"/>
                  </a:lnTo>
                  <a:lnTo>
                    <a:pt x="3179932" y="2608704"/>
                  </a:lnTo>
                  <a:lnTo>
                    <a:pt x="3229352" y="2437189"/>
                  </a:lnTo>
                  <a:lnTo>
                    <a:pt x="3317286" y="2356518"/>
                  </a:lnTo>
                  <a:lnTo>
                    <a:pt x="3162852" y="2141758"/>
                  </a:lnTo>
                  <a:lnTo>
                    <a:pt x="3058925" y="2006581"/>
                  </a:lnTo>
                  <a:lnTo>
                    <a:pt x="2986914" y="1900856"/>
                  </a:lnTo>
                  <a:lnTo>
                    <a:pt x="2958997" y="1752219"/>
                  </a:lnTo>
                  <a:lnTo>
                    <a:pt x="2982252" y="1607957"/>
                  </a:lnTo>
                  <a:lnTo>
                    <a:pt x="2935156" y="1462713"/>
                  </a:lnTo>
                  <a:lnTo>
                    <a:pt x="2766404" y="1281274"/>
                  </a:lnTo>
                  <a:lnTo>
                    <a:pt x="2567636" y="1109760"/>
                  </a:lnTo>
                  <a:lnTo>
                    <a:pt x="2449539" y="960412"/>
                  </a:lnTo>
                  <a:lnTo>
                    <a:pt x="2396901" y="881160"/>
                  </a:lnTo>
                  <a:lnTo>
                    <a:pt x="2278024" y="748561"/>
                  </a:lnTo>
                  <a:lnTo>
                    <a:pt x="2294371" y="595215"/>
                  </a:lnTo>
                  <a:lnTo>
                    <a:pt x="2176275" y="510546"/>
                  </a:lnTo>
                  <a:lnTo>
                    <a:pt x="2030925" y="524717"/>
                  </a:lnTo>
                  <a:lnTo>
                    <a:pt x="1968422" y="424789"/>
                  </a:lnTo>
                  <a:lnTo>
                    <a:pt x="1829247" y="376457"/>
                  </a:lnTo>
                  <a:lnTo>
                    <a:pt x="1630479" y="203854"/>
                  </a:lnTo>
                  <a:lnTo>
                    <a:pt x="1499300" y="177689"/>
                  </a:lnTo>
                  <a:lnTo>
                    <a:pt x="1395374" y="0"/>
                  </a:lnTo>
                  <a:lnTo>
                    <a:pt x="1292536" y="5087"/>
                  </a:lnTo>
                  <a:lnTo>
                    <a:pt x="1188209" y="65813"/>
                  </a:lnTo>
                  <a:lnTo>
                    <a:pt x="1080685" y="145348"/>
                  </a:lnTo>
                  <a:lnTo>
                    <a:pt x="1000014" y="185685"/>
                  </a:lnTo>
                  <a:lnTo>
                    <a:pt x="828499" y="198766"/>
                  </a:lnTo>
                  <a:lnTo>
                    <a:pt x="737656" y="271441"/>
                  </a:lnTo>
                  <a:lnTo>
                    <a:pt x="666069" y="230017"/>
                  </a:lnTo>
                  <a:lnTo>
                    <a:pt x="553058" y="339028"/>
                  </a:lnTo>
                  <a:lnTo>
                    <a:pt x="549060" y="420788"/>
                  </a:lnTo>
                  <a:lnTo>
                    <a:pt x="440048" y="406617"/>
                  </a:lnTo>
                  <a:lnTo>
                    <a:pt x="364463" y="474206"/>
                  </a:lnTo>
                  <a:lnTo>
                    <a:pt x="265623" y="532710"/>
                  </a:lnTo>
                  <a:lnTo>
                    <a:pt x="160609" y="604296"/>
                  </a:lnTo>
                  <a:lnTo>
                    <a:pt x="99928" y="734387"/>
                  </a:lnTo>
                  <a:lnTo>
                    <a:pt x="79938" y="892819"/>
                  </a:lnTo>
                  <a:lnTo>
                    <a:pt x="0" y="1018911"/>
                  </a:lnTo>
                  <a:lnTo>
                    <a:pt x="28925" y="1128680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155">
              <a:extLst>
                <a:ext uri="{FF2B5EF4-FFF2-40B4-BE49-F238E27FC236}">
                  <a16:creationId xmlns:a16="http://schemas.microsoft.com/office/drawing/2014/main" id="{C02B4705-1AF2-463C-B3C2-E3E927048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363" y="3052763"/>
              <a:ext cx="504825" cy="695325"/>
            </a:xfrm>
            <a:custGeom>
              <a:avLst/>
              <a:gdLst/>
              <a:ahLst/>
              <a:cxnLst>
                <a:cxn ang="0">
                  <a:pos x="313" y="438"/>
                </a:cxn>
                <a:cxn ang="0">
                  <a:pos x="245" y="427"/>
                </a:cxn>
                <a:cxn ang="0">
                  <a:pos x="196" y="421"/>
                </a:cxn>
                <a:cxn ang="0">
                  <a:pos x="147" y="419"/>
                </a:cxn>
                <a:cxn ang="0">
                  <a:pos x="124" y="417"/>
                </a:cxn>
                <a:cxn ang="0">
                  <a:pos x="108" y="425"/>
                </a:cxn>
                <a:cxn ang="0">
                  <a:pos x="88" y="419"/>
                </a:cxn>
                <a:cxn ang="0">
                  <a:pos x="68" y="426"/>
                </a:cxn>
                <a:cxn ang="0">
                  <a:pos x="49" y="419"/>
                </a:cxn>
                <a:cxn ang="0">
                  <a:pos x="54" y="385"/>
                </a:cxn>
                <a:cxn ang="0">
                  <a:pos x="42" y="365"/>
                </a:cxn>
                <a:cxn ang="0">
                  <a:pos x="39" y="341"/>
                </a:cxn>
                <a:cxn ang="0">
                  <a:pos x="20" y="351"/>
                </a:cxn>
                <a:cxn ang="0">
                  <a:pos x="13" y="325"/>
                </a:cxn>
                <a:cxn ang="0">
                  <a:pos x="0" y="312"/>
                </a:cxn>
                <a:cxn ang="0">
                  <a:pos x="11" y="293"/>
                </a:cxn>
                <a:cxn ang="0">
                  <a:pos x="13" y="270"/>
                </a:cxn>
                <a:cxn ang="0">
                  <a:pos x="60" y="226"/>
                </a:cxn>
                <a:cxn ang="0">
                  <a:pos x="75" y="226"/>
                </a:cxn>
                <a:cxn ang="0">
                  <a:pos x="85" y="220"/>
                </a:cxn>
                <a:cxn ang="0">
                  <a:pos x="100" y="229"/>
                </a:cxn>
                <a:cxn ang="0">
                  <a:pos x="102" y="248"/>
                </a:cxn>
                <a:cxn ang="0">
                  <a:pos x="120" y="249"/>
                </a:cxn>
                <a:cxn ang="0">
                  <a:pos x="130" y="231"/>
                </a:cxn>
                <a:cxn ang="0">
                  <a:pos x="133" y="208"/>
                </a:cxn>
                <a:cxn ang="0">
                  <a:pos x="157" y="176"/>
                </a:cxn>
                <a:cxn ang="0">
                  <a:pos x="177" y="135"/>
                </a:cxn>
                <a:cxn ang="0">
                  <a:pos x="194" y="116"/>
                </a:cxn>
                <a:cxn ang="0">
                  <a:pos x="208" y="72"/>
                </a:cxn>
                <a:cxn ang="0">
                  <a:pos x="225" y="50"/>
                </a:cxn>
                <a:cxn ang="0">
                  <a:pos x="253" y="37"/>
                </a:cxn>
                <a:cxn ang="0">
                  <a:pos x="254" y="2"/>
                </a:cxn>
                <a:cxn ang="0">
                  <a:pos x="259" y="0"/>
                </a:cxn>
                <a:cxn ang="0">
                  <a:pos x="275" y="12"/>
                </a:cxn>
                <a:cxn ang="0">
                  <a:pos x="270" y="42"/>
                </a:cxn>
                <a:cxn ang="0">
                  <a:pos x="273" y="64"/>
                </a:cxn>
                <a:cxn ang="0">
                  <a:pos x="285" y="81"/>
                </a:cxn>
                <a:cxn ang="0">
                  <a:pos x="294" y="99"/>
                </a:cxn>
                <a:cxn ang="0">
                  <a:pos x="245" y="99"/>
                </a:cxn>
                <a:cxn ang="0">
                  <a:pos x="225" y="118"/>
                </a:cxn>
                <a:cxn ang="0">
                  <a:pos x="248" y="140"/>
                </a:cxn>
                <a:cxn ang="0">
                  <a:pos x="264" y="147"/>
                </a:cxn>
                <a:cxn ang="0">
                  <a:pos x="285" y="185"/>
                </a:cxn>
                <a:cxn ang="0">
                  <a:pos x="290" y="202"/>
                </a:cxn>
                <a:cxn ang="0">
                  <a:pos x="260" y="234"/>
                </a:cxn>
                <a:cxn ang="0">
                  <a:pos x="254" y="264"/>
                </a:cxn>
                <a:cxn ang="0">
                  <a:pos x="253" y="320"/>
                </a:cxn>
                <a:cxn ang="0">
                  <a:pos x="266" y="331"/>
                </a:cxn>
                <a:cxn ang="0">
                  <a:pos x="278" y="361"/>
                </a:cxn>
                <a:cxn ang="0">
                  <a:pos x="304" y="384"/>
                </a:cxn>
                <a:cxn ang="0">
                  <a:pos x="318" y="408"/>
                </a:cxn>
                <a:cxn ang="0">
                  <a:pos x="313" y="438"/>
                </a:cxn>
              </a:cxnLst>
              <a:rect l="0" t="0" r="r" b="b"/>
              <a:pathLst>
                <a:path w="318" h="438">
                  <a:moveTo>
                    <a:pt x="313" y="438"/>
                  </a:moveTo>
                  <a:lnTo>
                    <a:pt x="245" y="427"/>
                  </a:lnTo>
                  <a:lnTo>
                    <a:pt x="196" y="421"/>
                  </a:lnTo>
                  <a:lnTo>
                    <a:pt x="147" y="419"/>
                  </a:lnTo>
                  <a:lnTo>
                    <a:pt x="124" y="417"/>
                  </a:lnTo>
                  <a:lnTo>
                    <a:pt x="108" y="425"/>
                  </a:lnTo>
                  <a:lnTo>
                    <a:pt x="88" y="419"/>
                  </a:lnTo>
                  <a:lnTo>
                    <a:pt x="68" y="426"/>
                  </a:lnTo>
                  <a:lnTo>
                    <a:pt x="49" y="419"/>
                  </a:lnTo>
                  <a:lnTo>
                    <a:pt x="54" y="385"/>
                  </a:lnTo>
                  <a:lnTo>
                    <a:pt x="42" y="365"/>
                  </a:lnTo>
                  <a:lnTo>
                    <a:pt x="39" y="341"/>
                  </a:lnTo>
                  <a:lnTo>
                    <a:pt x="20" y="351"/>
                  </a:lnTo>
                  <a:lnTo>
                    <a:pt x="13" y="325"/>
                  </a:lnTo>
                  <a:lnTo>
                    <a:pt x="0" y="312"/>
                  </a:lnTo>
                  <a:lnTo>
                    <a:pt x="11" y="293"/>
                  </a:lnTo>
                  <a:lnTo>
                    <a:pt x="13" y="270"/>
                  </a:lnTo>
                  <a:lnTo>
                    <a:pt x="60" y="226"/>
                  </a:lnTo>
                  <a:lnTo>
                    <a:pt x="75" y="226"/>
                  </a:lnTo>
                  <a:lnTo>
                    <a:pt x="85" y="220"/>
                  </a:lnTo>
                  <a:lnTo>
                    <a:pt x="100" y="229"/>
                  </a:lnTo>
                  <a:lnTo>
                    <a:pt x="102" y="248"/>
                  </a:lnTo>
                  <a:lnTo>
                    <a:pt x="120" y="249"/>
                  </a:lnTo>
                  <a:lnTo>
                    <a:pt x="130" y="231"/>
                  </a:lnTo>
                  <a:lnTo>
                    <a:pt x="133" y="208"/>
                  </a:lnTo>
                  <a:lnTo>
                    <a:pt x="157" y="176"/>
                  </a:lnTo>
                  <a:lnTo>
                    <a:pt x="177" y="135"/>
                  </a:lnTo>
                  <a:lnTo>
                    <a:pt x="194" y="116"/>
                  </a:lnTo>
                  <a:lnTo>
                    <a:pt x="208" y="72"/>
                  </a:lnTo>
                  <a:lnTo>
                    <a:pt x="225" y="50"/>
                  </a:lnTo>
                  <a:lnTo>
                    <a:pt x="253" y="37"/>
                  </a:lnTo>
                  <a:lnTo>
                    <a:pt x="254" y="2"/>
                  </a:lnTo>
                  <a:lnTo>
                    <a:pt x="259" y="0"/>
                  </a:lnTo>
                  <a:lnTo>
                    <a:pt x="275" y="12"/>
                  </a:lnTo>
                  <a:lnTo>
                    <a:pt x="270" y="42"/>
                  </a:lnTo>
                  <a:lnTo>
                    <a:pt x="273" y="64"/>
                  </a:lnTo>
                  <a:lnTo>
                    <a:pt x="285" y="81"/>
                  </a:lnTo>
                  <a:lnTo>
                    <a:pt x="294" y="99"/>
                  </a:lnTo>
                  <a:lnTo>
                    <a:pt x="245" y="99"/>
                  </a:lnTo>
                  <a:lnTo>
                    <a:pt x="225" y="118"/>
                  </a:lnTo>
                  <a:lnTo>
                    <a:pt x="248" y="140"/>
                  </a:lnTo>
                  <a:lnTo>
                    <a:pt x="264" y="147"/>
                  </a:lnTo>
                  <a:lnTo>
                    <a:pt x="285" y="185"/>
                  </a:lnTo>
                  <a:lnTo>
                    <a:pt x="290" y="202"/>
                  </a:lnTo>
                  <a:lnTo>
                    <a:pt x="260" y="234"/>
                  </a:lnTo>
                  <a:lnTo>
                    <a:pt x="254" y="264"/>
                  </a:lnTo>
                  <a:lnTo>
                    <a:pt x="253" y="320"/>
                  </a:lnTo>
                  <a:lnTo>
                    <a:pt x="266" y="331"/>
                  </a:lnTo>
                  <a:lnTo>
                    <a:pt x="278" y="361"/>
                  </a:lnTo>
                  <a:lnTo>
                    <a:pt x="304" y="384"/>
                  </a:lnTo>
                  <a:lnTo>
                    <a:pt x="318" y="408"/>
                  </a:lnTo>
                  <a:lnTo>
                    <a:pt x="313" y="438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156">
              <a:extLst>
                <a:ext uri="{FF2B5EF4-FFF2-40B4-BE49-F238E27FC236}">
                  <a16:creationId xmlns:a16="http://schemas.microsoft.com/office/drawing/2014/main" id="{DEB46203-34F3-4D83-AC08-65258413A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5" y="2671763"/>
              <a:ext cx="430213" cy="361950"/>
            </a:xfrm>
            <a:custGeom>
              <a:avLst/>
              <a:gdLst/>
              <a:ahLst/>
              <a:cxnLst>
                <a:cxn ang="0">
                  <a:pos x="1248" y="1024"/>
                </a:cxn>
                <a:cxn ang="0">
                  <a:pos x="1212" y="1072"/>
                </a:cxn>
                <a:cxn ang="0">
                  <a:pos x="1154" y="1072"/>
                </a:cxn>
                <a:cxn ang="0">
                  <a:pos x="938" y="901"/>
                </a:cxn>
                <a:cxn ang="0">
                  <a:pos x="860" y="780"/>
                </a:cxn>
                <a:cxn ang="0">
                  <a:pos x="689" y="700"/>
                </a:cxn>
                <a:cxn ang="0">
                  <a:pos x="609" y="712"/>
                </a:cxn>
                <a:cxn ang="0">
                  <a:pos x="527" y="670"/>
                </a:cxn>
                <a:cxn ang="0">
                  <a:pos x="398" y="712"/>
                </a:cxn>
                <a:cxn ang="0">
                  <a:pos x="306" y="646"/>
                </a:cxn>
                <a:cxn ang="0">
                  <a:pos x="228" y="789"/>
                </a:cxn>
                <a:cxn ang="0">
                  <a:pos x="144" y="706"/>
                </a:cxn>
                <a:cxn ang="0">
                  <a:pos x="24" y="769"/>
                </a:cxn>
                <a:cxn ang="0">
                  <a:pos x="0" y="621"/>
                </a:cxn>
                <a:cxn ang="0">
                  <a:pos x="66" y="406"/>
                </a:cxn>
                <a:cxn ang="0">
                  <a:pos x="72" y="226"/>
                </a:cxn>
                <a:cxn ang="0">
                  <a:pos x="149" y="208"/>
                </a:cxn>
                <a:cxn ang="0">
                  <a:pos x="204" y="136"/>
                </a:cxn>
                <a:cxn ang="0">
                  <a:pos x="324" y="82"/>
                </a:cxn>
                <a:cxn ang="0">
                  <a:pos x="359" y="0"/>
                </a:cxn>
                <a:cxn ang="0">
                  <a:pos x="426" y="130"/>
                </a:cxn>
                <a:cxn ang="0">
                  <a:pos x="486" y="286"/>
                </a:cxn>
                <a:cxn ang="0">
                  <a:pos x="504" y="430"/>
                </a:cxn>
                <a:cxn ang="0">
                  <a:pos x="572" y="504"/>
                </a:cxn>
                <a:cxn ang="0">
                  <a:pos x="714" y="580"/>
                </a:cxn>
                <a:cxn ang="0">
                  <a:pos x="876" y="652"/>
                </a:cxn>
                <a:cxn ang="0">
                  <a:pos x="966" y="760"/>
                </a:cxn>
                <a:cxn ang="0">
                  <a:pos x="1086" y="844"/>
                </a:cxn>
                <a:cxn ang="0">
                  <a:pos x="1248" y="1024"/>
                </a:cxn>
              </a:cxnLst>
              <a:rect l="0" t="0" r="r" b="b"/>
              <a:pathLst>
                <a:path w="1248" h="1072">
                  <a:moveTo>
                    <a:pt x="1248" y="1024"/>
                  </a:moveTo>
                  <a:lnTo>
                    <a:pt x="1212" y="1072"/>
                  </a:lnTo>
                  <a:lnTo>
                    <a:pt x="1154" y="1072"/>
                  </a:lnTo>
                  <a:lnTo>
                    <a:pt x="938" y="901"/>
                  </a:lnTo>
                  <a:lnTo>
                    <a:pt x="860" y="780"/>
                  </a:lnTo>
                  <a:lnTo>
                    <a:pt x="689" y="700"/>
                  </a:lnTo>
                  <a:lnTo>
                    <a:pt x="609" y="712"/>
                  </a:lnTo>
                  <a:lnTo>
                    <a:pt x="527" y="670"/>
                  </a:lnTo>
                  <a:lnTo>
                    <a:pt x="398" y="712"/>
                  </a:lnTo>
                  <a:lnTo>
                    <a:pt x="306" y="646"/>
                  </a:lnTo>
                  <a:lnTo>
                    <a:pt x="228" y="789"/>
                  </a:lnTo>
                  <a:lnTo>
                    <a:pt x="144" y="706"/>
                  </a:lnTo>
                  <a:lnTo>
                    <a:pt x="24" y="769"/>
                  </a:lnTo>
                  <a:lnTo>
                    <a:pt x="0" y="621"/>
                  </a:lnTo>
                  <a:lnTo>
                    <a:pt x="66" y="406"/>
                  </a:lnTo>
                  <a:lnTo>
                    <a:pt x="72" y="226"/>
                  </a:lnTo>
                  <a:lnTo>
                    <a:pt x="149" y="208"/>
                  </a:lnTo>
                  <a:lnTo>
                    <a:pt x="204" y="136"/>
                  </a:lnTo>
                  <a:lnTo>
                    <a:pt x="324" y="82"/>
                  </a:lnTo>
                  <a:lnTo>
                    <a:pt x="359" y="0"/>
                  </a:lnTo>
                  <a:lnTo>
                    <a:pt x="426" y="130"/>
                  </a:lnTo>
                  <a:lnTo>
                    <a:pt x="486" y="286"/>
                  </a:lnTo>
                  <a:lnTo>
                    <a:pt x="504" y="430"/>
                  </a:lnTo>
                  <a:lnTo>
                    <a:pt x="572" y="504"/>
                  </a:lnTo>
                  <a:lnTo>
                    <a:pt x="714" y="580"/>
                  </a:lnTo>
                  <a:lnTo>
                    <a:pt x="876" y="652"/>
                  </a:lnTo>
                  <a:lnTo>
                    <a:pt x="966" y="760"/>
                  </a:lnTo>
                  <a:lnTo>
                    <a:pt x="1086" y="844"/>
                  </a:lnTo>
                  <a:lnTo>
                    <a:pt x="1248" y="1024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157">
              <a:extLst>
                <a:ext uri="{FF2B5EF4-FFF2-40B4-BE49-F238E27FC236}">
                  <a16:creationId xmlns:a16="http://schemas.microsoft.com/office/drawing/2014/main" id="{F26A8A7B-4AEC-4F80-A92F-29363F36D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3019425"/>
              <a:ext cx="104775" cy="111125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173" y="46"/>
                </a:cxn>
                <a:cxn ang="0">
                  <a:pos x="113" y="46"/>
                </a:cxn>
                <a:cxn ang="0">
                  <a:pos x="33" y="160"/>
                </a:cxn>
                <a:cxn ang="0">
                  <a:pos x="0" y="246"/>
                </a:cxn>
                <a:cxn ang="0">
                  <a:pos x="12" y="328"/>
                </a:cxn>
                <a:cxn ang="0">
                  <a:pos x="135" y="334"/>
                </a:cxn>
                <a:cxn ang="0">
                  <a:pos x="251" y="298"/>
                </a:cxn>
                <a:cxn ang="0">
                  <a:pos x="303" y="256"/>
                </a:cxn>
                <a:cxn ang="0">
                  <a:pos x="273" y="208"/>
                </a:cxn>
                <a:cxn ang="0">
                  <a:pos x="210" y="214"/>
                </a:cxn>
                <a:cxn ang="0">
                  <a:pos x="174" y="247"/>
                </a:cxn>
                <a:cxn ang="0">
                  <a:pos x="135" y="247"/>
                </a:cxn>
                <a:cxn ang="0">
                  <a:pos x="123" y="222"/>
                </a:cxn>
                <a:cxn ang="0">
                  <a:pos x="171" y="193"/>
                </a:cxn>
                <a:cxn ang="0">
                  <a:pos x="225" y="142"/>
                </a:cxn>
                <a:cxn ang="0">
                  <a:pos x="303" y="130"/>
                </a:cxn>
                <a:cxn ang="0">
                  <a:pos x="291" y="73"/>
                </a:cxn>
                <a:cxn ang="0">
                  <a:pos x="255" y="31"/>
                </a:cxn>
                <a:cxn ang="0">
                  <a:pos x="209" y="0"/>
                </a:cxn>
              </a:cxnLst>
              <a:rect l="0" t="0" r="r" b="b"/>
              <a:pathLst>
                <a:path w="303" h="334">
                  <a:moveTo>
                    <a:pt x="209" y="0"/>
                  </a:moveTo>
                  <a:lnTo>
                    <a:pt x="173" y="46"/>
                  </a:lnTo>
                  <a:lnTo>
                    <a:pt x="113" y="46"/>
                  </a:lnTo>
                  <a:lnTo>
                    <a:pt x="33" y="160"/>
                  </a:lnTo>
                  <a:lnTo>
                    <a:pt x="0" y="246"/>
                  </a:lnTo>
                  <a:lnTo>
                    <a:pt x="12" y="328"/>
                  </a:lnTo>
                  <a:lnTo>
                    <a:pt x="135" y="334"/>
                  </a:lnTo>
                  <a:lnTo>
                    <a:pt x="251" y="298"/>
                  </a:lnTo>
                  <a:lnTo>
                    <a:pt x="303" y="256"/>
                  </a:lnTo>
                  <a:lnTo>
                    <a:pt x="273" y="208"/>
                  </a:lnTo>
                  <a:lnTo>
                    <a:pt x="210" y="214"/>
                  </a:lnTo>
                  <a:lnTo>
                    <a:pt x="174" y="247"/>
                  </a:lnTo>
                  <a:lnTo>
                    <a:pt x="135" y="247"/>
                  </a:lnTo>
                  <a:lnTo>
                    <a:pt x="123" y="222"/>
                  </a:lnTo>
                  <a:lnTo>
                    <a:pt x="171" y="193"/>
                  </a:lnTo>
                  <a:lnTo>
                    <a:pt x="225" y="142"/>
                  </a:lnTo>
                  <a:lnTo>
                    <a:pt x="303" y="130"/>
                  </a:lnTo>
                  <a:lnTo>
                    <a:pt x="291" y="73"/>
                  </a:lnTo>
                  <a:lnTo>
                    <a:pt x="255" y="31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2" name="Group 158">
              <a:extLst>
                <a:ext uri="{FF2B5EF4-FFF2-40B4-BE49-F238E27FC236}">
                  <a16:creationId xmlns:a16="http://schemas.microsoft.com/office/drawing/2014/main" id="{B5502A24-1871-4721-B71A-2A148408A6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5025" y="4460875"/>
              <a:ext cx="419100" cy="255588"/>
              <a:chOff x="2911" y="2606"/>
              <a:chExt cx="691" cy="412"/>
            </a:xfrm>
            <a:grpFill/>
          </p:grpSpPr>
          <p:sp>
            <p:nvSpPr>
              <p:cNvPr id="92" name="Freeform 159">
                <a:extLst>
                  <a:ext uri="{FF2B5EF4-FFF2-40B4-BE49-F238E27FC236}">
                    <a16:creationId xmlns:a16="http://schemas.microsoft.com/office/drawing/2014/main" id="{5FA736B0-75A6-4F9B-A006-18087EBB0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2887"/>
                <a:ext cx="42" cy="82"/>
              </a:xfrm>
              <a:custGeom>
                <a:avLst/>
                <a:gdLst/>
                <a:ahLst/>
                <a:cxnLst>
                  <a:cxn ang="0">
                    <a:pos x="22" y="72"/>
                  </a:cxn>
                  <a:cxn ang="0">
                    <a:pos x="0" y="122"/>
                  </a:cxn>
                  <a:cxn ang="0">
                    <a:pos x="0" y="222"/>
                  </a:cxn>
                  <a:cxn ang="0">
                    <a:pos x="64" y="258"/>
                  </a:cxn>
                  <a:cxn ang="0">
                    <a:pos x="116" y="342"/>
                  </a:cxn>
                  <a:cxn ang="0">
                    <a:pos x="164" y="306"/>
                  </a:cxn>
                  <a:cxn ang="0">
                    <a:pos x="124" y="226"/>
                  </a:cxn>
                  <a:cxn ang="0">
                    <a:pos x="100" y="158"/>
                  </a:cxn>
                  <a:cxn ang="0">
                    <a:pos x="176" y="78"/>
                  </a:cxn>
                  <a:cxn ang="0">
                    <a:pos x="144" y="18"/>
                  </a:cxn>
                  <a:cxn ang="0">
                    <a:pos x="82" y="0"/>
                  </a:cxn>
                  <a:cxn ang="0">
                    <a:pos x="22" y="72"/>
                  </a:cxn>
                </a:cxnLst>
                <a:rect l="0" t="0" r="r" b="b"/>
                <a:pathLst>
                  <a:path w="176" h="342">
                    <a:moveTo>
                      <a:pt x="22" y="72"/>
                    </a:moveTo>
                    <a:lnTo>
                      <a:pt x="0" y="122"/>
                    </a:lnTo>
                    <a:lnTo>
                      <a:pt x="0" y="222"/>
                    </a:lnTo>
                    <a:lnTo>
                      <a:pt x="64" y="258"/>
                    </a:lnTo>
                    <a:lnTo>
                      <a:pt x="116" y="342"/>
                    </a:lnTo>
                    <a:lnTo>
                      <a:pt x="164" y="306"/>
                    </a:lnTo>
                    <a:lnTo>
                      <a:pt x="124" y="226"/>
                    </a:lnTo>
                    <a:lnTo>
                      <a:pt x="100" y="158"/>
                    </a:lnTo>
                    <a:lnTo>
                      <a:pt x="176" y="78"/>
                    </a:lnTo>
                    <a:lnTo>
                      <a:pt x="144" y="18"/>
                    </a:lnTo>
                    <a:lnTo>
                      <a:pt x="82" y="0"/>
                    </a:lnTo>
                    <a:lnTo>
                      <a:pt x="22" y="72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Freeform 160">
                <a:extLst>
                  <a:ext uri="{FF2B5EF4-FFF2-40B4-BE49-F238E27FC236}">
                    <a16:creationId xmlns:a16="http://schemas.microsoft.com/office/drawing/2014/main" id="{787FDB5B-EB8D-4C4E-8471-ED7C97914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652"/>
                <a:ext cx="37" cy="49"/>
              </a:xfrm>
              <a:custGeom>
                <a:avLst/>
                <a:gdLst/>
                <a:ahLst/>
                <a:cxnLst>
                  <a:cxn ang="0">
                    <a:pos x="22" y="43"/>
                  </a:cxn>
                  <a:cxn ang="0">
                    <a:pos x="0" y="93"/>
                  </a:cxn>
                  <a:cxn ang="0">
                    <a:pos x="59" y="159"/>
                  </a:cxn>
                  <a:cxn ang="0">
                    <a:pos x="89" y="207"/>
                  </a:cxn>
                  <a:cxn ang="0">
                    <a:pos x="152" y="180"/>
                  </a:cxn>
                  <a:cxn ang="0">
                    <a:pos x="155" y="120"/>
                  </a:cxn>
                  <a:cxn ang="0">
                    <a:pos x="134" y="60"/>
                  </a:cxn>
                  <a:cxn ang="0">
                    <a:pos x="101" y="18"/>
                  </a:cxn>
                  <a:cxn ang="0">
                    <a:pos x="53" y="0"/>
                  </a:cxn>
                  <a:cxn ang="0">
                    <a:pos x="22" y="43"/>
                  </a:cxn>
                </a:cxnLst>
                <a:rect l="0" t="0" r="r" b="b"/>
                <a:pathLst>
                  <a:path w="155" h="207">
                    <a:moveTo>
                      <a:pt x="22" y="43"/>
                    </a:moveTo>
                    <a:lnTo>
                      <a:pt x="0" y="93"/>
                    </a:lnTo>
                    <a:lnTo>
                      <a:pt x="59" y="159"/>
                    </a:lnTo>
                    <a:lnTo>
                      <a:pt x="89" y="207"/>
                    </a:lnTo>
                    <a:lnTo>
                      <a:pt x="152" y="180"/>
                    </a:lnTo>
                    <a:lnTo>
                      <a:pt x="155" y="120"/>
                    </a:lnTo>
                    <a:lnTo>
                      <a:pt x="134" y="60"/>
                    </a:lnTo>
                    <a:lnTo>
                      <a:pt x="101" y="18"/>
                    </a:lnTo>
                    <a:lnTo>
                      <a:pt x="53" y="0"/>
                    </a:lnTo>
                    <a:lnTo>
                      <a:pt x="22" y="43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4" name="Freeform 161">
                <a:extLst>
                  <a:ext uri="{FF2B5EF4-FFF2-40B4-BE49-F238E27FC236}">
                    <a16:creationId xmlns:a16="http://schemas.microsoft.com/office/drawing/2014/main" id="{08F32F12-5F97-4D41-8DE8-7BCBC41EB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2984"/>
                <a:ext cx="35" cy="3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42"/>
                  </a:cxn>
                  <a:cxn ang="0">
                    <a:pos x="38" y="100"/>
                  </a:cxn>
                  <a:cxn ang="0">
                    <a:pos x="90" y="140"/>
                  </a:cxn>
                  <a:cxn ang="0">
                    <a:pos x="146" y="104"/>
                  </a:cxn>
                  <a:cxn ang="0">
                    <a:pos x="138" y="48"/>
                  </a:cxn>
                  <a:cxn ang="0">
                    <a:pos x="106" y="4"/>
                  </a:cxn>
                  <a:cxn ang="0">
                    <a:pos x="46" y="0"/>
                  </a:cxn>
                </a:cxnLst>
                <a:rect l="0" t="0" r="r" b="b"/>
                <a:pathLst>
                  <a:path w="146" h="140">
                    <a:moveTo>
                      <a:pt x="46" y="0"/>
                    </a:moveTo>
                    <a:lnTo>
                      <a:pt x="0" y="42"/>
                    </a:lnTo>
                    <a:lnTo>
                      <a:pt x="38" y="100"/>
                    </a:lnTo>
                    <a:lnTo>
                      <a:pt x="90" y="140"/>
                    </a:lnTo>
                    <a:lnTo>
                      <a:pt x="146" y="104"/>
                    </a:lnTo>
                    <a:lnTo>
                      <a:pt x="138" y="48"/>
                    </a:lnTo>
                    <a:lnTo>
                      <a:pt x="106" y="4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Freeform 162">
                <a:extLst>
                  <a:ext uri="{FF2B5EF4-FFF2-40B4-BE49-F238E27FC236}">
                    <a16:creationId xmlns:a16="http://schemas.microsoft.com/office/drawing/2014/main" id="{4BFD0C12-5F89-4502-8184-10E21E0ED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2978"/>
                <a:ext cx="30" cy="31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42"/>
                  </a:cxn>
                  <a:cxn ang="0">
                    <a:pos x="38" y="100"/>
                  </a:cxn>
                  <a:cxn ang="0">
                    <a:pos x="70" y="132"/>
                  </a:cxn>
                  <a:cxn ang="0">
                    <a:pos x="126" y="116"/>
                  </a:cxn>
                  <a:cxn ang="0">
                    <a:pos x="122" y="60"/>
                  </a:cxn>
                  <a:cxn ang="0">
                    <a:pos x="106" y="4"/>
                  </a:cxn>
                  <a:cxn ang="0">
                    <a:pos x="46" y="0"/>
                  </a:cxn>
                </a:cxnLst>
                <a:rect l="0" t="0" r="r" b="b"/>
                <a:pathLst>
                  <a:path w="126" h="132">
                    <a:moveTo>
                      <a:pt x="46" y="0"/>
                    </a:moveTo>
                    <a:lnTo>
                      <a:pt x="0" y="42"/>
                    </a:lnTo>
                    <a:lnTo>
                      <a:pt x="38" y="100"/>
                    </a:lnTo>
                    <a:lnTo>
                      <a:pt x="70" y="132"/>
                    </a:lnTo>
                    <a:lnTo>
                      <a:pt x="126" y="116"/>
                    </a:lnTo>
                    <a:lnTo>
                      <a:pt x="122" y="60"/>
                    </a:lnTo>
                    <a:lnTo>
                      <a:pt x="106" y="4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Freeform 163">
                <a:extLst>
                  <a:ext uri="{FF2B5EF4-FFF2-40B4-BE49-F238E27FC236}">
                    <a16:creationId xmlns:a16="http://schemas.microsoft.com/office/drawing/2014/main" id="{8055092B-6B19-474C-942E-0D92936DA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843"/>
                <a:ext cx="42" cy="45"/>
              </a:xfrm>
              <a:custGeom>
                <a:avLst/>
                <a:gdLst/>
                <a:ahLst/>
                <a:cxnLst>
                  <a:cxn ang="0">
                    <a:pos x="46" y="21"/>
                  </a:cxn>
                  <a:cxn ang="0">
                    <a:pos x="0" y="63"/>
                  </a:cxn>
                  <a:cxn ang="0">
                    <a:pos x="38" y="121"/>
                  </a:cxn>
                  <a:cxn ang="0">
                    <a:pos x="71" y="186"/>
                  </a:cxn>
                  <a:cxn ang="0">
                    <a:pos x="119" y="180"/>
                  </a:cxn>
                  <a:cxn ang="0">
                    <a:pos x="176" y="111"/>
                  </a:cxn>
                  <a:cxn ang="0">
                    <a:pos x="167" y="66"/>
                  </a:cxn>
                  <a:cxn ang="0">
                    <a:pos x="119" y="96"/>
                  </a:cxn>
                  <a:cxn ang="0">
                    <a:pos x="83" y="69"/>
                  </a:cxn>
                  <a:cxn ang="0">
                    <a:pos x="107" y="36"/>
                  </a:cxn>
                  <a:cxn ang="0">
                    <a:pos x="98" y="0"/>
                  </a:cxn>
                  <a:cxn ang="0">
                    <a:pos x="46" y="21"/>
                  </a:cxn>
                </a:cxnLst>
                <a:rect l="0" t="0" r="r" b="b"/>
                <a:pathLst>
                  <a:path w="176" h="186">
                    <a:moveTo>
                      <a:pt x="46" y="21"/>
                    </a:moveTo>
                    <a:lnTo>
                      <a:pt x="0" y="63"/>
                    </a:lnTo>
                    <a:lnTo>
                      <a:pt x="38" y="121"/>
                    </a:lnTo>
                    <a:lnTo>
                      <a:pt x="71" y="186"/>
                    </a:lnTo>
                    <a:lnTo>
                      <a:pt x="119" y="180"/>
                    </a:lnTo>
                    <a:lnTo>
                      <a:pt x="176" y="111"/>
                    </a:lnTo>
                    <a:lnTo>
                      <a:pt x="167" y="66"/>
                    </a:lnTo>
                    <a:lnTo>
                      <a:pt x="119" y="96"/>
                    </a:lnTo>
                    <a:lnTo>
                      <a:pt x="83" y="69"/>
                    </a:lnTo>
                    <a:lnTo>
                      <a:pt x="107" y="36"/>
                    </a:lnTo>
                    <a:lnTo>
                      <a:pt x="98" y="0"/>
                    </a:lnTo>
                    <a:lnTo>
                      <a:pt x="46" y="21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Freeform 164">
                <a:extLst>
                  <a:ext uri="{FF2B5EF4-FFF2-40B4-BE49-F238E27FC236}">
                    <a16:creationId xmlns:a16="http://schemas.microsoft.com/office/drawing/2014/main" id="{101A7522-3705-478A-8AE2-0E9D94E43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2894"/>
                <a:ext cx="37" cy="2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32"/>
                  </a:cxn>
                  <a:cxn ang="0">
                    <a:pos x="38" y="90"/>
                  </a:cxn>
                  <a:cxn ang="0">
                    <a:pos x="96" y="108"/>
                  </a:cxn>
                  <a:cxn ang="0">
                    <a:pos x="126" y="106"/>
                  </a:cxn>
                  <a:cxn ang="0">
                    <a:pos x="153" y="66"/>
                  </a:cxn>
                  <a:cxn ang="0">
                    <a:pos x="99" y="30"/>
                  </a:cxn>
                  <a:cxn ang="0">
                    <a:pos x="36" y="0"/>
                  </a:cxn>
                </a:cxnLst>
                <a:rect l="0" t="0" r="r" b="b"/>
                <a:pathLst>
                  <a:path w="153" h="108">
                    <a:moveTo>
                      <a:pt x="36" y="0"/>
                    </a:moveTo>
                    <a:lnTo>
                      <a:pt x="0" y="32"/>
                    </a:lnTo>
                    <a:lnTo>
                      <a:pt x="38" y="90"/>
                    </a:lnTo>
                    <a:lnTo>
                      <a:pt x="96" y="108"/>
                    </a:lnTo>
                    <a:lnTo>
                      <a:pt x="126" y="106"/>
                    </a:lnTo>
                    <a:lnTo>
                      <a:pt x="153" y="66"/>
                    </a:lnTo>
                    <a:lnTo>
                      <a:pt x="99" y="3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Freeform 165">
                <a:extLst>
                  <a:ext uri="{FF2B5EF4-FFF2-40B4-BE49-F238E27FC236}">
                    <a16:creationId xmlns:a16="http://schemas.microsoft.com/office/drawing/2014/main" id="{2741D240-F83A-4FD8-ACA7-C7145E864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2829"/>
                <a:ext cx="27" cy="2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42"/>
                  </a:cxn>
                  <a:cxn ang="0">
                    <a:pos x="38" y="100"/>
                  </a:cxn>
                  <a:cxn ang="0">
                    <a:pos x="87" y="94"/>
                  </a:cxn>
                  <a:cxn ang="0">
                    <a:pos x="111" y="58"/>
                  </a:cxn>
                  <a:cxn ang="0">
                    <a:pos x="106" y="4"/>
                  </a:cxn>
                  <a:cxn ang="0">
                    <a:pos x="46" y="0"/>
                  </a:cxn>
                </a:cxnLst>
                <a:rect l="0" t="0" r="r" b="b"/>
                <a:pathLst>
                  <a:path w="111" h="100">
                    <a:moveTo>
                      <a:pt x="46" y="0"/>
                    </a:moveTo>
                    <a:lnTo>
                      <a:pt x="0" y="42"/>
                    </a:lnTo>
                    <a:lnTo>
                      <a:pt x="38" y="100"/>
                    </a:lnTo>
                    <a:lnTo>
                      <a:pt x="87" y="94"/>
                    </a:lnTo>
                    <a:lnTo>
                      <a:pt x="111" y="58"/>
                    </a:lnTo>
                    <a:lnTo>
                      <a:pt x="106" y="4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Freeform 166">
                <a:extLst>
                  <a:ext uri="{FF2B5EF4-FFF2-40B4-BE49-F238E27FC236}">
                    <a16:creationId xmlns:a16="http://schemas.microsoft.com/office/drawing/2014/main" id="{88AE4560-0CC5-496D-BD7E-399CBDA31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2872"/>
                <a:ext cx="14" cy="1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7"/>
                  </a:cxn>
                  <a:cxn ang="0">
                    <a:pos x="14" y="75"/>
                  </a:cxn>
                  <a:cxn ang="0">
                    <a:pos x="57" y="66"/>
                  </a:cxn>
                  <a:cxn ang="0">
                    <a:pos x="60" y="21"/>
                  </a:cxn>
                  <a:cxn ang="0">
                    <a:pos x="21" y="0"/>
                  </a:cxn>
                </a:cxnLst>
                <a:rect l="0" t="0" r="r" b="b"/>
                <a:pathLst>
                  <a:path w="60" h="75">
                    <a:moveTo>
                      <a:pt x="21" y="0"/>
                    </a:moveTo>
                    <a:lnTo>
                      <a:pt x="0" y="27"/>
                    </a:lnTo>
                    <a:lnTo>
                      <a:pt x="14" y="75"/>
                    </a:lnTo>
                    <a:lnTo>
                      <a:pt x="57" y="66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Freeform 167">
                <a:extLst>
                  <a:ext uri="{FF2B5EF4-FFF2-40B4-BE49-F238E27FC236}">
                    <a16:creationId xmlns:a16="http://schemas.microsoft.com/office/drawing/2014/main" id="{95D91CE0-5D11-4CB2-9ADF-0AD1F5331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866"/>
                <a:ext cx="19" cy="2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7"/>
                  </a:cxn>
                  <a:cxn ang="0">
                    <a:pos x="14" y="75"/>
                  </a:cxn>
                  <a:cxn ang="0">
                    <a:pos x="39" y="87"/>
                  </a:cxn>
                  <a:cxn ang="0">
                    <a:pos x="75" y="54"/>
                  </a:cxn>
                  <a:cxn ang="0">
                    <a:pos x="60" y="21"/>
                  </a:cxn>
                  <a:cxn ang="0">
                    <a:pos x="21" y="0"/>
                  </a:cxn>
                </a:cxnLst>
                <a:rect l="0" t="0" r="r" b="b"/>
                <a:pathLst>
                  <a:path w="75" h="87">
                    <a:moveTo>
                      <a:pt x="21" y="0"/>
                    </a:moveTo>
                    <a:lnTo>
                      <a:pt x="0" y="27"/>
                    </a:lnTo>
                    <a:lnTo>
                      <a:pt x="14" y="75"/>
                    </a:lnTo>
                    <a:lnTo>
                      <a:pt x="39" y="87"/>
                    </a:lnTo>
                    <a:lnTo>
                      <a:pt x="75" y="54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Freeform 168">
                <a:extLst>
                  <a:ext uri="{FF2B5EF4-FFF2-40B4-BE49-F238E27FC236}">
                    <a16:creationId xmlns:a16="http://schemas.microsoft.com/office/drawing/2014/main" id="{A83B3BBD-69E0-490A-B74D-29C742D5B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2711"/>
                <a:ext cx="24" cy="23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39"/>
                  </a:cxn>
                  <a:cxn ang="0">
                    <a:pos x="0" y="84"/>
                  </a:cxn>
                  <a:cxn ang="0">
                    <a:pos x="48" y="96"/>
                  </a:cxn>
                  <a:cxn ang="0">
                    <a:pos x="84" y="66"/>
                  </a:cxn>
                  <a:cxn ang="0">
                    <a:pos x="99" y="27"/>
                  </a:cxn>
                  <a:cxn ang="0">
                    <a:pos x="48" y="0"/>
                  </a:cxn>
                </a:cxnLst>
                <a:rect l="0" t="0" r="r" b="b"/>
                <a:pathLst>
                  <a:path w="99" h="96">
                    <a:moveTo>
                      <a:pt x="48" y="0"/>
                    </a:moveTo>
                    <a:lnTo>
                      <a:pt x="0" y="39"/>
                    </a:lnTo>
                    <a:lnTo>
                      <a:pt x="0" y="84"/>
                    </a:lnTo>
                    <a:lnTo>
                      <a:pt x="48" y="96"/>
                    </a:lnTo>
                    <a:lnTo>
                      <a:pt x="84" y="66"/>
                    </a:lnTo>
                    <a:lnTo>
                      <a:pt x="99" y="27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Freeform 169">
                <a:extLst>
                  <a:ext uri="{FF2B5EF4-FFF2-40B4-BE49-F238E27FC236}">
                    <a16:creationId xmlns:a16="http://schemas.microsoft.com/office/drawing/2014/main" id="{54286AB5-0BAA-415E-A813-B84508C71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" y="2736"/>
                <a:ext cx="20" cy="2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7"/>
                  </a:cxn>
                  <a:cxn ang="0">
                    <a:pos x="14" y="75"/>
                  </a:cxn>
                  <a:cxn ang="0">
                    <a:pos x="42" y="111"/>
                  </a:cxn>
                  <a:cxn ang="0">
                    <a:pos x="81" y="78"/>
                  </a:cxn>
                  <a:cxn ang="0">
                    <a:pos x="75" y="30"/>
                  </a:cxn>
                  <a:cxn ang="0">
                    <a:pos x="51" y="0"/>
                  </a:cxn>
                  <a:cxn ang="0">
                    <a:pos x="21" y="0"/>
                  </a:cxn>
                </a:cxnLst>
                <a:rect l="0" t="0" r="r" b="b"/>
                <a:pathLst>
                  <a:path w="81" h="111">
                    <a:moveTo>
                      <a:pt x="21" y="0"/>
                    </a:moveTo>
                    <a:lnTo>
                      <a:pt x="0" y="27"/>
                    </a:lnTo>
                    <a:lnTo>
                      <a:pt x="14" y="75"/>
                    </a:lnTo>
                    <a:lnTo>
                      <a:pt x="42" y="111"/>
                    </a:lnTo>
                    <a:lnTo>
                      <a:pt x="81" y="78"/>
                    </a:lnTo>
                    <a:lnTo>
                      <a:pt x="75" y="30"/>
                    </a:lnTo>
                    <a:lnTo>
                      <a:pt x="5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Freeform 170">
                <a:extLst>
                  <a:ext uri="{FF2B5EF4-FFF2-40B4-BE49-F238E27FC236}">
                    <a16:creationId xmlns:a16="http://schemas.microsoft.com/office/drawing/2014/main" id="{868ABE67-D4C4-4D53-A824-97CF33C73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2683"/>
                <a:ext cx="16" cy="2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6" y="27"/>
                  </a:cxn>
                  <a:cxn ang="0">
                    <a:pos x="0" y="69"/>
                  </a:cxn>
                  <a:cxn ang="0">
                    <a:pos x="21" y="93"/>
                  </a:cxn>
                  <a:cxn ang="0">
                    <a:pos x="66" y="84"/>
                  </a:cxn>
                  <a:cxn ang="0">
                    <a:pos x="66" y="21"/>
                  </a:cxn>
                  <a:cxn ang="0">
                    <a:pos x="27" y="0"/>
                  </a:cxn>
                </a:cxnLst>
                <a:rect l="0" t="0" r="r" b="b"/>
                <a:pathLst>
                  <a:path w="66" h="93">
                    <a:moveTo>
                      <a:pt x="27" y="0"/>
                    </a:moveTo>
                    <a:lnTo>
                      <a:pt x="6" y="27"/>
                    </a:lnTo>
                    <a:lnTo>
                      <a:pt x="0" y="69"/>
                    </a:lnTo>
                    <a:lnTo>
                      <a:pt x="21" y="93"/>
                    </a:lnTo>
                    <a:lnTo>
                      <a:pt x="66" y="84"/>
                    </a:lnTo>
                    <a:lnTo>
                      <a:pt x="66" y="21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Freeform 171">
                <a:extLst>
                  <a:ext uri="{FF2B5EF4-FFF2-40B4-BE49-F238E27FC236}">
                    <a16:creationId xmlns:a16="http://schemas.microsoft.com/office/drawing/2014/main" id="{F774D8DE-CF19-42B3-AD81-5DFC4879A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" y="2768"/>
                <a:ext cx="15" cy="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7"/>
                  </a:cxn>
                  <a:cxn ang="0">
                    <a:pos x="3" y="72"/>
                  </a:cxn>
                  <a:cxn ang="0">
                    <a:pos x="36" y="69"/>
                  </a:cxn>
                  <a:cxn ang="0">
                    <a:pos x="60" y="21"/>
                  </a:cxn>
                  <a:cxn ang="0">
                    <a:pos x="21" y="0"/>
                  </a:cxn>
                </a:cxnLst>
                <a:rect l="0" t="0" r="r" b="b"/>
                <a:pathLst>
                  <a:path w="60" h="72">
                    <a:moveTo>
                      <a:pt x="21" y="0"/>
                    </a:moveTo>
                    <a:lnTo>
                      <a:pt x="0" y="27"/>
                    </a:lnTo>
                    <a:lnTo>
                      <a:pt x="3" y="72"/>
                    </a:lnTo>
                    <a:lnTo>
                      <a:pt x="36" y="69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Freeform 172">
                <a:extLst>
                  <a:ext uri="{FF2B5EF4-FFF2-40B4-BE49-F238E27FC236}">
                    <a16:creationId xmlns:a16="http://schemas.microsoft.com/office/drawing/2014/main" id="{6FE33923-F520-42A5-A4D0-CC4F11722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2692"/>
                <a:ext cx="17" cy="2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36"/>
                  </a:cxn>
                  <a:cxn ang="0">
                    <a:pos x="32" y="84"/>
                  </a:cxn>
                  <a:cxn ang="0">
                    <a:pos x="69" y="60"/>
                  </a:cxn>
                  <a:cxn ang="0">
                    <a:pos x="72" y="15"/>
                  </a:cxn>
                  <a:cxn ang="0">
                    <a:pos x="30" y="0"/>
                  </a:cxn>
                </a:cxnLst>
                <a:rect l="0" t="0" r="r" b="b"/>
                <a:pathLst>
                  <a:path w="72" h="84">
                    <a:moveTo>
                      <a:pt x="30" y="0"/>
                    </a:moveTo>
                    <a:lnTo>
                      <a:pt x="0" y="36"/>
                    </a:lnTo>
                    <a:lnTo>
                      <a:pt x="32" y="84"/>
                    </a:lnTo>
                    <a:lnTo>
                      <a:pt x="69" y="60"/>
                    </a:lnTo>
                    <a:lnTo>
                      <a:pt x="72" y="15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Freeform 173">
                <a:extLst>
                  <a:ext uri="{FF2B5EF4-FFF2-40B4-BE49-F238E27FC236}">
                    <a16:creationId xmlns:a16="http://schemas.microsoft.com/office/drawing/2014/main" id="{8F67250D-1B8F-41A8-B3B7-B03B0CE0D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606"/>
                <a:ext cx="21" cy="20"/>
              </a:xfrm>
              <a:custGeom>
                <a:avLst/>
                <a:gdLst/>
                <a:ahLst/>
                <a:cxnLst>
                  <a:cxn ang="0">
                    <a:pos x="36" y="3"/>
                  </a:cxn>
                  <a:cxn ang="0">
                    <a:pos x="0" y="36"/>
                  </a:cxn>
                  <a:cxn ang="0">
                    <a:pos x="18" y="75"/>
                  </a:cxn>
                  <a:cxn ang="0">
                    <a:pos x="63" y="84"/>
                  </a:cxn>
                  <a:cxn ang="0">
                    <a:pos x="87" y="60"/>
                  </a:cxn>
                  <a:cxn ang="0">
                    <a:pos x="75" y="24"/>
                  </a:cxn>
                  <a:cxn ang="0">
                    <a:pos x="60" y="0"/>
                  </a:cxn>
                  <a:cxn ang="0">
                    <a:pos x="36" y="3"/>
                  </a:cxn>
                </a:cxnLst>
                <a:rect l="0" t="0" r="r" b="b"/>
                <a:pathLst>
                  <a:path w="87" h="84">
                    <a:moveTo>
                      <a:pt x="36" y="3"/>
                    </a:moveTo>
                    <a:lnTo>
                      <a:pt x="0" y="36"/>
                    </a:lnTo>
                    <a:lnTo>
                      <a:pt x="18" y="75"/>
                    </a:lnTo>
                    <a:lnTo>
                      <a:pt x="63" y="84"/>
                    </a:lnTo>
                    <a:lnTo>
                      <a:pt x="87" y="60"/>
                    </a:lnTo>
                    <a:lnTo>
                      <a:pt x="75" y="24"/>
                    </a:lnTo>
                    <a:lnTo>
                      <a:pt x="60" y="0"/>
                    </a:lnTo>
                    <a:lnTo>
                      <a:pt x="36" y="3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Freeform 174">
                <a:extLst>
                  <a:ext uri="{FF2B5EF4-FFF2-40B4-BE49-F238E27FC236}">
                    <a16:creationId xmlns:a16="http://schemas.microsoft.com/office/drawing/2014/main" id="{F76F8772-25BC-4B72-9890-4048BFFBE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2668"/>
                <a:ext cx="22" cy="2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0" y="27"/>
                  </a:cxn>
                  <a:cxn ang="0">
                    <a:pos x="6" y="66"/>
                  </a:cxn>
                  <a:cxn ang="0">
                    <a:pos x="47" y="84"/>
                  </a:cxn>
                  <a:cxn ang="0">
                    <a:pos x="90" y="66"/>
                  </a:cxn>
                  <a:cxn ang="0">
                    <a:pos x="87" y="15"/>
                  </a:cxn>
                  <a:cxn ang="0">
                    <a:pos x="45" y="0"/>
                  </a:cxn>
                </a:cxnLst>
                <a:rect l="0" t="0" r="r" b="b"/>
                <a:pathLst>
                  <a:path w="90" h="84">
                    <a:moveTo>
                      <a:pt x="45" y="0"/>
                    </a:moveTo>
                    <a:lnTo>
                      <a:pt x="0" y="27"/>
                    </a:lnTo>
                    <a:lnTo>
                      <a:pt x="6" y="66"/>
                    </a:lnTo>
                    <a:lnTo>
                      <a:pt x="47" y="84"/>
                    </a:lnTo>
                    <a:lnTo>
                      <a:pt x="90" y="66"/>
                    </a:lnTo>
                    <a:lnTo>
                      <a:pt x="87" y="15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Freeform 175">
                <a:extLst>
                  <a:ext uri="{FF2B5EF4-FFF2-40B4-BE49-F238E27FC236}">
                    <a16:creationId xmlns:a16="http://schemas.microsoft.com/office/drawing/2014/main" id="{499F77F9-5C29-4FC3-8A62-427807A3B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627"/>
                <a:ext cx="15" cy="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7"/>
                  </a:cxn>
                  <a:cxn ang="0">
                    <a:pos x="3" y="72"/>
                  </a:cxn>
                  <a:cxn ang="0">
                    <a:pos x="48" y="60"/>
                  </a:cxn>
                  <a:cxn ang="0">
                    <a:pos x="60" y="21"/>
                  </a:cxn>
                  <a:cxn ang="0">
                    <a:pos x="21" y="0"/>
                  </a:cxn>
                </a:cxnLst>
                <a:rect l="0" t="0" r="r" b="b"/>
                <a:pathLst>
                  <a:path w="60" h="72">
                    <a:moveTo>
                      <a:pt x="21" y="0"/>
                    </a:moveTo>
                    <a:lnTo>
                      <a:pt x="0" y="27"/>
                    </a:lnTo>
                    <a:lnTo>
                      <a:pt x="3" y="72"/>
                    </a:lnTo>
                    <a:lnTo>
                      <a:pt x="48" y="60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176">
                <a:extLst>
                  <a:ext uri="{FF2B5EF4-FFF2-40B4-BE49-F238E27FC236}">
                    <a16:creationId xmlns:a16="http://schemas.microsoft.com/office/drawing/2014/main" id="{03EE9CF2-0957-460D-BCED-F4F236E69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641"/>
                <a:ext cx="12" cy="1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2"/>
                  </a:cxn>
                  <a:cxn ang="0">
                    <a:pos x="0" y="51"/>
                  </a:cxn>
                  <a:cxn ang="0">
                    <a:pos x="21" y="69"/>
                  </a:cxn>
                  <a:cxn ang="0">
                    <a:pos x="51" y="60"/>
                  </a:cxn>
                  <a:cxn ang="0">
                    <a:pos x="54" y="27"/>
                  </a:cxn>
                  <a:cxn ang="0">
                    <a:pos x="30" y="0"/>
                  </a:cxn>
                </a:cxnLst>
                <a:rect l="0" t="0" r="r" b="b"/>
                <a:pathLst>
                  <a:path w="54" h="69">
                    <a:moveTo>
                      <a:pt x="30" y="0"/>
                    </a:moveTo>
                    <a:lnTo>
                      <a:pt x="0" y="12"/>
                    </a:lnTo>
                    <a:lnTo>
                      <a:pt x="0" y="51"/>
                    </a:lnTo>
                    <a:lnTo>
                      <a:pt x="21" y="69"/>
                    </a:lnTo>
                    <a:lnTo>
                      <a:pt x="51" y="60"/>
                    </a:lnTo>
                    <a:lnTo>
                      <a:pt x="54" y="27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3" name="Group 177">
              <a:extLst>
                <a:ext uri="{FF2B5EF4-FFF2-40B4-BE49-F238E27FC236}">
                  <a16:creationId xmlns:a16="http://schemas.microsoft.com/office/drawing/2014/main" id="{25801D2F-1E5A-42D6-9FEB-1A5A86F529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6375" y="5300663"/>
              <a:ext cx="330200" cy="87313"/>
              <a:chOff x="3271" y="3279"/>
              <a:chExt cx="403" cy="103"/>
            </a:xfrm>
            <a:grpFill/>
          </p:grpSpPr>
          <p:sp>
            <p:nvSpPr>
              <p:cNvPr id="89" name="Freeform 178">
                <a:extLst>
                  <a:ext uri="{FF2B5EF4-FFF2-40B4-BE49-F238E27FC236}">
                    <a16:creationId xmlns:a16="http://schemas.microsoft.com/office/drawing/2014/main" id="{451FBC5D-0339-4ECB-AAFB-F4A132F9E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" y="3283"/>
                <a:ext cx="35" cy="47"/>
              </a:xfrm>
              <a:custGeom>
                <a:avLst/>
                <a:gdLst/>
                <a:ahLst/>
                <a:cxnLst>
                  <a:cxn ang="0">
                    <a:pos x="22" y="72"/>
                  </a:cxn>
                  <a:cxn ang="0">
                    <a:pos x="0" y="122"/>
                  </a:cxn>
                  <a:cxn ang="0">
                    <a:pos x="26" y="192"/>
                  </a:cxn>
                  <a:cxn ang="0">
                    <a:pos x="94" y="196"/>
                  </a:cxn>
                  <a:cxn ang="0">
                    <a:pos x="144" y="93"/>
                  </a:cxn>
                  <a:cxn ang="0">
                    <a:pos x="118" y="32"/>
                  </a:cxn>
                  <a:cxn ang="0">
                    <a:pos x="82" y="0"/>
                  </a:cxn>
                  <a:cxn ang="0">
                    <a:pos x="22" y="72"/>
                  </a:cxn>
                </a:cxnLst>
                <a:rect l="0" t="0" r="r" b="b"/>
                <a:pathLst>
                  <a:path w="144" h="196">
                    <a:moveTo>
                      <a:pt x="22" y="72"/>
                    </a:moveTo>
                    <a:lnTo>
                      <a:pt x="0" y="122"/>
                    </a:lnTo>
                    <a:lnTo>
                      <a:pt x="26" y="192"/>
                    </a:lnTo>
                    <a:lnTo>
                      <a:pt x="94" y="196"/>
                    </a:lnTo>
                    <a:lnTo>
                      <a:pt x="144" y="93"/>
                    </a:lnTo>
                    <a:lnTo>
                      <a:pt x="118" y="32"/>
                    </a:lnTo>
                    <a:lnTo>
                      <a:pt x="82" y="0"/>
                    </a:lnTo>
                    <a:lnTo>
                      <a:pt x="22" y="72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Freeform 179">
                <a:extLst>
                  <a:ext uri="{FF2B5EF4-FFF2-40B4-BE49-F238E27FC236}">
                    <a16:creationId xmlns:a16="http://schemas.microsoft.com/office/drawing/2014/main" id="{80481FA3-5736-40C4-886A-9A0987007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3331"/>
                <a:ext cx="49" cy="51"/>
              </a:xfrm>
              <a:custGeom>
                <a:avLst/>
                <a:gdLst/>
                <a:ahLst/>
                <a:cxnLst>
                  <a:cxn ang="0">
                    <a:pos x="36" y="56"/>
                  </a:cxn>
                  <a:cxn ang="0">
                    <a:pos x="0" y="116"/>
                  </a:cxn>
                  <a:cxn ang="0">
                    <a:pos x="60" y="184"/>
                  </a:cxn>
                  <a:cxn ang="0">
                    <a:pos x="116" y="212"/>
                  </a:cxn>
                  <a:cxn ang="0">
                    <a:pos x="174" y="148"/>
                  </a:cxn>
                  <a:cxn ang="0">
                    <a:pos x="203" y="85"/>
                  </a:cxn>
                  <a:cxn ang="0">
                    <a:pos x="192" y="20"/>
                  </a:cxn>
                  <a:cxn ang="0">
                    <a:pos x="152" y="0"/>
                  </a:cxn>
                  <a:cxn ang="0">
                    <a:pos x="104" y="20"/>
                  </a:cxn>
                  <a:cxn ang="0">
                    <a:pos x="36" y="56"/>
                  </a:cxn>
                </a:cxnLst>
                <a:rect l="0" t="0" r="r" b="b"/>
                <a:pathLst>
                  <a:path w="203" h="212">
                    <a:moveTo>
                      <a:pt x="36" y="56"/>
                    </a:moveTo>
                    <a:lnTo>
                      <a:pt x="0" y="116"/>
                    </a:lnTo>
                    <a:lnTo>
                      <a:pt x="60" y="184"/>
                    </a:lnTo>
                    <a:lnTo>
                      <a:pt x="116" y="212"/>
                    </a:lnTo>
                    <a:lnTo>
                      <a:pt x="174" y="148"/>
                    </a:lnTo>
                    <a:lnTo>
                      <a:pt x="203" y="85"/>
                    </a:lnTo>
                    <a:lnTo>
                      <a:pt x="192" y="20"/>
                    </a:lnTo>
                    <a:lnTo>
                      <a:pt x="152" y="0"/>
                    </a:lnTo>
                    <a:lnTo>
                      <a:pt x="104" y="20"/>
                    </a:lnTo>
                    <a:lnTo>
                      <a:pt x="36" y="56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Freeform 180">
                <a:extLst>
                  <a:ext uri="{FF2B5EF4-FFF2-40B4-BE49-F238E27FC236}">
                    <a16:creationId xmlns:a16="http://schemas.microsoft.com/office/drawing/2014/main" id="{D88DB620-C2C5-4554-B516-3D7015738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279"/>
                <a:ext cx="41" cy="26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72"/>
                  </a:cxn>
                  <a:cxn ang="0">
                    <a:pos x="48" y="108"/>
                  </a:cxn>
                  <a:cxn ang="0">
                    <a:pos x="136" y="104"/>
                  </a:cxn>
                  <a:cxn ang="0">
                    <a:pos x="164" y="64"/>
                  </a:cxn>
                  <a:cxn ang="0">
                    <a:pos x="172" y="4"/>
                  </a:cxn>
                  <a:cxn ang="0">
                    <a:pos x="100" y="0"/>
                  </a:cxn>
                  <a:cxn ang="0">
                    <a:pos x="44" y="4"/>
                  </a:cxn>
                </a:cxnLst>
                <a:rect l="0" t="0" r="r" b="b"/>
                <a:pathLst>
                  <a:path w="172" h="108">
                    <a:moveTo>
                      <a:pt x="44" y="4"/>
                    </a:moveTo>
                    <a:lnTo>
                      <a:pt x="0" y="72"/>
                    </a:lnTo>
                    <a:lnTo>
                      <a:pt x="48" y="108"/>
                    </a:lnTo>
                    <a:lnTo>
                      <a:pt x="136" y="104"/>
                    </a:lnTo>
                    <a:lnTo>
                      <a:pt x="164" y="64"/>
                    </a:lnTo>
                    <a:lnTo>
                      <a:pt x="172" y="4"/>
                    </a:lnTo>
                    <a:lnTo>
                      <a:pt x="100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4" name="Freeform 181">
              <a:extLst>
                <a:ext uri="{FF2B5EF4-FFF2-40B4-BE49-F238E27FC236}">
                  <a16:creationId xmlns:a16="http://schemas.microsoft.com/office/drawing/2014/main" id="{DF307D54-70E9-4A74-BCDA-B8A8301D7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5" y="4019550"/>
              <a:ext cx="25400" cy="38100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7" y="103"/>
                </a:cxn>
                <a:cxn ang="0">
                  <a:pos x="14" y="187"/>
                </a:cxn>
                <a:cxn ang="0">
                  <a:pos x="86" y="173"/>
                </a:cxn>
                <a:cxn ang="0">
                  <a:pos x="115" y="110"/>
                </a:cxn>
                <a:cxn ang="0">
                  <a:pos x="125" y="24"/>
                </a:cxn>
                <a:cxn ang="0">
                  <a:pos x="53" y="0"/>
                </a:cxn>
                <a:cxn ang="0">
                  <a:pos x="0" y="33"/>
                </a:cxn>
              </a:cxnLst>
              <a:rect l="0" t="0" r="r" b="b"/>
              <a:pathLst>
                <a:path w="125" h="187">
                  <a:moveTo>
                    <a:pt x="0" y="33"/>
                  </a:moveTo>
                  <a:lnTo>
                    <a:pt x="7" y="103"/>
                  </a:lnTo>
                  <a:lnTo>
                    <a:pt x="14" y="187"/>
                  </a:lnTo>
                  <a:lnTo>
                    <a:pt x="86" y="173"/>
                  </a:lnTo>
                  <a:lnTo>
                    <a:pt x="115" y="110"/>
                  </a:lnTo>
                  <a:lnTo>
                    <a:pt x="125" y="24"/>
                  </a:lnTo>
                  <a:lnTo>
                    <a:pt x="53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5" name="Group 182">
              <a:extLst>
                <a:ext uri="{FF2B5EF4-FFF2-40B4-BE49-F238E27FC236}">
                  <a16:creationId xmlns:a16="http://schemas.microsoft.com/office/drawing/2014/main" id="{54033666-6B82-433F-B518-B6C016DDC8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988" y="2643188"/>
              <a:ext cx="60325" cy="103188"/>
              <a:chOff x="997" y="8534"/>
              <a:chExt cx="375" cy="631"/>
            </a:xfrm>
            <a:grpFill/>
          </p:grpSpPr>
          <p:sp>
            <p:nvSpPr>
              <p:cNvPr id="86" name="Freeform 183">
                <a:extLst>
                  <a:ext uri="{FF2B5EF4-FFF2-40B4-BE49-F238E27FC236}">
                    <a16:creationId xmlns:a16="http://schemas.microsoft.com/office/drawing/2014/main" id="{3F3717B4-1DB0-4696-94EA-417F8B50F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" y="8534"/>
                <a:ext cx="126" cy="155"/>
              </a:xfrm>
              <a:custGeom>
                <a:avLst/>
                <a:gdLst/>
                <a:ahLst/>
                <a:cxnLst>
                  <a:cxn ang="0">
                    <a:pos x="19" y="14"/>
                  </a:cxn>
                  <a:cxn ang="0">
                    <a:pos x="0" y="57"/>
                  </a:cxn>
                  <a:cxn ang="0">
                    <a:pos x="11" y="114"/>
                  </a:cxn>
                  <a:cxn ang="0">
                    <a:pos x="42" y="129"/>
                  </a:cxn>
                  <a:cxn ang="0">
                    <a:pos x="93" y="108"/>
                  </a:cxn>
                  <a:cxn ang="0">
                    <a:pos x="105" y="51"/>
                  </a:cxn>
                  <a:cxn ang="0">
                    <a:pos x="78" y="0"/>
                  </a:cxn>
                  <a:cxn ang="0">
                    <a:pos x="19" y="14"/>
                  </a:cxn>
                </a:cxnLst>
                <a:rect l="0" t="0" r="r" b="b"/>
                <a:pathLst>
                  <a:path w="105" h="129">
                    <a:moveTo>
                      <a:pt x="19" y="14"/>
                    </a:moveTo>
                    <a:lnTo>
                      <a:pt x="0" y="57"/>
                    </a:lnTo>
                    <a:lnTo>
                      <a:pt x="11" y="114"/>
                    </a:lnTo>
                    <a:lnTo>
                      <a:pt x="42" y="129"/>
                    </a:lnTo>
                    <a:lnTo>
                      <a:pt x="93" y="108"/>
                    </a:lnTo>
                    <a:lnTo>
                      <a:pt x="105" y="51"/>
                    </a:lnTo>
                    <a:lnTo>
                      <a:pt x="78" y="0"/>
                    </a:lnTo>
                    <a:lnTo>
                      <a:pt x="19" y="14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Freeform 184">
                <a:extLst>
                  <a:ext uri="{FF2B5EF4-FFF2-40B4-BE49-F238E27FC236}">
                    <a16:creationId xmlns:a16="http://schemas.microsoft.com/office/drawing/2014/main" id="{867D1894-709E-4117-B38B-063526586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8657"/>
                <a:ext cx="126" cy="130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0" y="48"/>
                  </a:cxn>
                  <a:cxn ang="0">
                    <a:pos x="9" y="87"/>
                  </a:cxn>
                  <a:cxn ang="0">
                    <a:pos x="45" y="108"/>
                  </a:cxn>
                  <a:cxn ang="0">
                    <a:pos x="81" y="81"/>
                  </a:cxn>
                  <a:cxn ang="0">
                    <a:pos x="105" y="42"/>
                  </a:cxn>
                  <a:cxn ang="0">
                    <a:pos x="69" y="0"/>
                  </a:cxn>
                  <a:cxn ang="0">
                    <a:pos x="19" y="5"/>
                  </a:cxn>
                </a:cxnLst>
                <a:rect l="0" t="0" r="r" b="b"/>
                <a:pathLst>
                  <a:path w="105" h="108">
                    <a:moveTo>
                      <a:pt x="19" y="5"/>
                    </a:moveTo>
                    <a:lnTo>
                      <a:pt x="0" y="48"/>
                    </a:lnTo>
                    <a:lnTo>
                      <a:pt x="9" y="87"/>
                    </a:lnTo>
                    <a:lnTo>
                      <a:pt x="45" y="108"/>
                    </a:lnTo>
                    <a:lnTo>
                      <a:pt x="81" y="81"/>
                    </a:lnTo>
                    <a:lnTo>
                      <a:pt x="105" y="42"/>
                    </a:lnTo>
                    <a:lnTo>
                      <a:pt x="69" y="0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Freeform 185">
                <a:extLst>
                  <a:ext uri="{FF2B5EF4-FFF2-40B4-BE49-F238E27FC236}">
                    <a16:creationId xmlns:a16="http://schemas.microsoft.com/office/drawing/2014/main" id="{86B11853-E388-4875-A322-28A419763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" y="8859"/>
                <a:ext cx="227" cy="306"/>
              </a:xfrm>
              <a:custGeom>
                <a:avLst/>
                <a:gdLst/>
                <a:ahLst/>
                <a:cxnLst>
                  <a:cxn ang="0">
                    <a:pos x="123" y="21"/>
                  </a:cxn>
                  <a:cxn ang="0">
                    <a:pos x="78" y="78"/>
                  </a:cxn>
                  <a:cxn ang="0">
                    <a:pos x="42" y="135"/>
                  </a:cxn>
                  <a:cxn ang="0">
                    <a:pos x="0" y="204"/>
                  </a:cxn>
                  <a:cxn ang="0">
                    <a:pos x="15" y="255"/>
                  </a:cxn>
                  <a:cxn ang="0">
                    <a:pos x="69" y="246"/>
                  </a:cxn>
                  <a:cxn ang="0">
                    <a:pos x="111" y="171"/>
                  </a:cxn>
                  <a:cxn ang="0">
                    <a:pos x="159" y="96"/>
                  </a:cxn>
                  <a:cxn ang="0">
                    <a:pos x="189" y="51"/>
                  </a:cxn>
                  <a:cxn ang="0">
                    <a:pos x="162" y="0"/>
                  </a:cxn>
                  <a:cxn ang="0">
                    <a:pos x="123" y="21"/>
                  </a:cxn>
                </a:cxnLst>
                <a:rect l="0" t="0" r="r" b="b"/>
                <a:pathLst>
                  <a:path w="189" h="255">
                    <a:moveTo>
                      <a:pt x="123" y="21"/>
                    </a:moveTo>
                    <a:lnTo>
                      <a:pt x="78" y="78"/>
                    </a:lnTo>
                    <a:lnTo>
                      <a:pt x="42" y="135"/>
                    </a:lnTo>
                    <a:lnTo>
                      <a:pt x="0" y="204"/>
                    </a:lnTo>
                    <a:lnTo>
                      <a:pt x="15" y="255"/>
                    </a:lnTo>
                    <a:lnTo>
                      <a:pt x="69" y="246"/>
                    </a:lnTo>
                    <a:lnTo>
                      <a:pt x="111" y="171"/>
                    </a:lnTo>
                    <a:lnTo>
                      <a:pt x="159" y="96"/>
                    </a:lnTo>
                    <a:lnTo>
                      <a:pt x="189" y="51"/>
                    </a:lnTo>
                    <a:lnTo>
                      <a:pt x="162" y="0"/>
                    </a:lnTo>
                    <a:lnTo>
                      <a:pt x="123" y="21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10" name="Freeform 5">
            <a:extLst>
              <a:ext uri="{FF2B5EF4-FFF2-40B4-BE49-F238E27FC236}">
                <a16:creationId xmlns:a16="http://schemas.microsoft.com/office/drawing/2014/main" id="{45C69DB5-4C5A-4446-999B-C26B3AC82BDC}"/>
              </a:ext>
            </a:extLst>
          </p:cNvPr>
          <p:cNvSpPr>
            <a:spLocks/>
          </p:cNvSpPr>
          <p:nvPr/>
        </p:nvSpPr>
        <p:spPr bwMode="auto">
          <a:xfrm flipH="1">
            <a:off x="4506577" y="1810881"/>
            <a:ext cx="1112194" cy="4070129"/>
          </a:xfrm>
          <a:custGeom>
            <a:avLst/>
            <a:gdLst>
              <a:gd name="T0" fmla="*/ 46 w 228"/>
              <a:gd name="T1" fmla="*/ 403 h 798"/>
              <a:gd name="T2" fmla="*/ 228 w 228"/>
              <a:gd name="T3" fmla="*/ 36 h 798"/>
              <a:gd name="T4" fmla="*/ 200 w 228"/>
              <a:gd name="T5" fmla="*/ 0 h 798"/>
              <a:gd name="T6" fmla="*/ 0 w 228"/>
              <a:gd name="T7" fmla="*/ 403 h 798"/>
              <a:gd name="T8" fmla="*/ 190 w 228"/>
              <a:gd name="T9" fmla="*/ 798 h 798"/>
              <a:gd name="T10" fmla="*/ 219 w 228"/>
              <a:gd name="T11" fmla="*/ 762 h 798"/>
              <a:gd name="T12" fmla="*/ 46 w 228"/>
              <a:gd name="T13" fmla="*/ 403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" h="798">
                <a:moveTo>
                  <a:pt x="46" y="403"/>
                </a:moveTo>
                <a:cubicBezTo>
                  <a:pt x="46" y="253"/>
                  <a:pt x="118" y="120"/>
                  <a:pt x="228" y="36"/>
                </a:cubicBezTo>
                <a:cubicBezTo>
                  <a:pt x="200" y="0"/>
                  <a:pt x="200" y="0"/>
                  <a:pt x="200" y="0"/>
                </a:cubicBezTo>
                <a:cubicBezTo>
                  <a:pt x="78" y="92"/>
                  <a:pt x="0" y="238"/>
                  <a:pt x="0" y="403"/>
                </a:cubicBezTo>
                <a:cubicBezTo>
                  <a:pt x="0" y="563"/>
                  <a:pt x="74" y="705"/>
                  <a:pt x="190" y="798"/>
                </a:cubicBezTo>
                <a:cubicBezTo>
                  <a:pt x="219" y="762"/>
                  <a:pt x="219" y="762"/>
                  <a:pt x="219" y="762"/>
                </a:cubicBezTo>
                <a:cubicBezTo>
                  <a:pt x="114" y="677"/>
                  <a:pt x="46" y="548"/>
                  <a:pt x="46" y="4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700D801-269C-4983-8AD7-3EE4E2502279}"/>
              </a:ext>
            </a:extLst>
          </p:cNvPr>
          <p:cNvCxnSpPr>
            <a:cxnSpLocks/>
          </p:cNvCxnSpPr>
          <p:nvPr/>
        </p:nvCxnSpPr>
        <p:spPr>
          <a:xfrm flipH="1">
            <a:off x="5214086" y="2709057"/>
            <a:ext cx="6341060" cy="1694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5A57E232-F425-4C60-B4EF-3B7F54A5802A}"/>
              </a:ext>
            </a:extLst>
          </p:cNvPr>
          <p:cNvCxnSpPr>
            <a:cxnSpLocks/>
          </p:cNvCxnSpPr>
          <p:nvPr/>
        </p:nvCxnSpPr>
        <p:spPr>
          <a:xfrm flipH="1" flipV="1">
            <a:off x="5504528" y="3467356"/>
            <a:ext cx="6050618" cy="1309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C3E3604-F10E-4A29-805A-D8E6CE1077CC}"/>
              </a:ext>
            </a:extLst>
          </p:cNvPr>
          <p:cNvCxnSpPr>
            <a:cxnSpLocks/>
          </p:cNvCxnSpPr>
          <p:nvPr/>
        </p:nvCxnSpPr>
        <p:spPr>
          <a:xfrm flipH="1" flipV="1">
            <a:off x="5169334" y="5311113"/>
            <a:ext cx="6385812" cy="616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C56C00D2-AFA4-4973-B651-FB684CE9F2B4}"/>
              </a:ext>
            </a:extLst>
          </p:cNvPr>
          <p:cNvSpPr txBox="1"/>
          <p:nvPr/>
        </p:nvSpPr>
        <p:spPr>
          <a:xfrm>
            <a:off x="5281363" y="1810601"/>
            <a:ext cx="152476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Product Development</a:t>
            </a:r>
            <a:endParaRPr lang="en-NG" sz="1600" b="1" dirty="0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2A85BBB-B7D4-4AF1-ABD8-B810955BFD31}"/>
              </a:ext>
            </a:extLst>
          </p:cNvPr>
          <p:cNvSpPr/>
          <p:nvPr/>
        </p:nvSpPr>
        <p:spPr>
          <a:xfrm>
            <a:off x="6949945" y="1726950"/>
            <a:ext cx="4817985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/>
              <a:t>Green Bonds; Gender Bonds; </a:t>
            </a:r>
            <a:r>
              <a:rPr lang="en-US" sz="1400" dirty="0">
                <a:ea typeface="+mn-lt"/>
                <a:cs typeface="+mn-lt"/>
              </a:rPr>
              <a:t>Islamic Finance;</a:t>
            </a:r>
            <a:r>
              <a:rPr lang="en-US" sz="1400" dirty="0"/>
              <a:t> Green SME Listed Funds; Private Equity &amp; Debt, CISs; REITs; Debt for Nature Swaps; Carbon-Secured Sustainability-Linked Bonds; Local Currency Solution for MDB Portfolio Transfer</a:t>
            </a:r>
            <a:endParaRPr lang="en-US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D2014B4-7FE2-4BA7-A614-0A2E410DD31C}"/>
              </a:ext>
            </a:extLst>
          </p:cNvPr>
          <p:cNvSpPr txBox="1"/>
          <p:nvPr/>
        </p:nvSpPr>
        <p:spPr>
          <a:xfrm>
            <a:off x="5718646" y="2944906"/>
            <a:ext cx="1912208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Capacity building</a:t>
            </a:r>
            <a:endParaRPr lang="en-NG" sz="1600" b="1">
              <a:solidFill>
                <a:schemeClr val="bg1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5AFD86-3372-41A3-91E6-5358FA4DB54B}"/>
              </a:ext>
            </a:extLst>
          </p:cNvPr>
          <p:cNvSpPr/>
          <p:nvPr/>
        </p:nvSpPr>
        <p:spPr>
          <a:xfrm>
            <a:off x="7789136" y="2845075"/>
            <a:ext cx="3426316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AVCA Academy,  Climate Finance Training (ESAMI, IIED &amp; CISL)</a:t>
            </a:r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1263F4C-A576-4547-B366-5860D1389E84}"/>
              </a:ext>
            </a:extLst>
          </p:cNvPr>
          <p:cNvSpPr txBox="1"/>
          <p:nvPr/>
        </p:nvSpPr>
        <p:spPr>
          <a:xfrm>
            <a:off x="5367212" y="5587484"/>
            <a:ext cx="2021575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Thought Leadership</a:t>
            </a:r>
            <a:endParaRPr lang="en-NG" sz="1600" b="1" dirty="0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4F47F2C-6765-41B8-9640-9B3AB5C881A3}"/>
              </a:ext>
            </a:extLst>
          </p:cNvPr>
          <p:cNvSpPr/>
          <p:nvPr/>
        </p:nvSpPr>
        <p:spPr>
          <a:xfrm>
            <a:off x="7444894" y="5332621"/>
            <a:ext cx="4114800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Toolkits: Islamic Finance; Green Bonds; Gender Bonds; PE; IOSCO Listings Report; Research on Fiscal Consequences of COVID 19.</a:t>
            </a:r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2600072-03FA-494E-B147-9A357DBC7D43}"/>
              </a:ext>
            </a:extLst>
          </p:cNvPr>
          <p:cNvSpPr txBox="1"/>
          <p:nvPr/>
        </p:nvSpPr>
        <p:spPr>
          <a:xfrm>
            <a:off x="5932922" y="3624317"/>
            <a:ext cx="158419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Market </a:t>
            </a:r>
          </a:p>
          <a:p>
            <a:r>
              <a:rPr lang="en-US" sz="1600" b="1">
                <a:solidFill>
                  <a:schemeClr val="bg1"/>
                </a:solidFill>
              </a:rPr>
              <a:t>infrastructure</a:t>
            </a:r>
            <a:endParaRPr lang="en-NG" sz="1600" b="1">
              <a:solidFill>
                <a:schemeClr val="bg1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CE2C5E0-0E05-4EF5-80E3-137C3EEEE92E}"/>
              </a:ext>
            </a:extLst>
          </p:cNvPr>
          <p:cNvSpPr/>
          <p:nvPr/>
        </p:nvSpPr>
        <p:spPr>
          <a:xfrm>
            <a:off x="7563262" y="3632668"/>
            <a:ext cx="4272228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/>
              <a:t>EABX; ESX, CSD (Ethiopia); Frontclear; WAEMU ETP; Credit Enhancement Facilities (</a:t>
            </a:r>
            <a:r>
              <a:rPr lang="en-US" sz="1400" dirty="0" err="1"/>
              <a:t>DGCo</a:t>
            </a:r>
            <a:r>
              <a:rPr lang="en-US" sz="1400" dirty="0"/>
              <a:t>) </a:t>
            </a:r>
            <a:endParaRPr lang="en-US" dirty="0"/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06C4912-94E6-4DEA-BE80-B7EF1133EF4B}"/>
              </a:ext>
            </a:extLst>
          </p:cNvPr>
          <p:cNvCxnSpPr>
            <a:cxnSpLocks/>
          </p:cNvCxnSpPr>
          <p:nvPr/>
        </p:nvCxnSpPr>
        <p:spPr>
          <a:xfrm flipH="1" flipV="1">
            <a:off x="5568764" y="4308106"/>
            <a:ext cx="5986382" cy="600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C1AA35EB-07EC-4A69-BB55-7392D315FE3A}"/>
              </a:ext>
            </a:extLst>
          </p:cNvPr>
          <p:cNvSpPr txBox="1"/>
          <p:nvPr/>
        </p:nvSpPr>
        <p:spPr>
          <a:xfrm>
            <a:off x="5751893" y="4409089"/>
            <a:ext cx="158419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Institutional &amp; Regulatory</a:t>
            </a:r>
          </a:p>
          <a:p>
            <a:r>
              <a:rPr lang="en-US" sz="1600" b="1">
                <a:solidFill>
                  <a:schemeClr val="bg1"/>
                </a:solidFill>
              </a:rPr>
              <a:t>support</a:t>
            </a:r>
            <a:endParaRPr lang="en-NG" sz="1600" b="1">
              <a:solidFill>
                <a:schemeClr val="bg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0024726-EFD1-49B6-BB5A-B26369D5BCE4}"/>
              </a:ext>
            </a:extLst>
          </p:cNvPr>
          <p:cNvSpPr/>
          <p:nvPr/>
        </p:nvSpPr>
        <p:spPr>
          <a:xfrm>
            <a:off x="7388787" y="4437522"/>
            <a:ext cx="4222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Africa Pension Supervisors Association (APSA), PAFMA, ARSP I&amp;II; Ghana Sovereign Debt Advisory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3413287-CC05-4B91-A54A-B14433EDC5E3}"/>
              </a:ext>
            </a:extLst>
          </p:cNvPr>
          <p:cNvSpPr/>
          <p:nvPr/>
        </p:nvSpPr>
        <p:spPr>
          <a:xfrm>
            <a:off x="436854" y="5984480"/>
            <a:ext cx="515855" cy="21989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E24E40D-7B11-45DC-835C-DBD01549276B}"/>
              </a:ext>
            </a:extLst>
          </p:cNvPr>
          <p:cNvSpPr/>
          <p:nvPr/>
        </p:nvSpPr>
        <p:spPr>
          <a:xfrm>
            <a:off x="964113" y="5966212"/>
            <a:ext cx="2709315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/>
              <a:t>Other countries with projects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3BDC8A9-32A8-4BDA-8338-E9D5FEF765CE}"/>
              </a:ext>
            </a:extLst>
          </p:cNvPr>
          <p:cNvSpPr/>
          <p:nvPr/>
        </p:nvSpPr>
        <p:spPr>
          <a:xfrm>
            <a:off x="436853" y="5668178"/>
            <a:ext cx="515855" cy="21989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7235080-CD32-4178-B585-0E0EFD6C3AF8}"/>
              </a:ext>
            </a:extLst>
          </p:cNvPr>
          <p:cNvSpPr/>
          <p:nvPr/>
        </p:nvSpPr>
        <p:spPr>
          <a:xfrm>
            <a:off x="964112" y="5664287"/>
            <a:ext cx="204185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/>
              <a:t>FCDO Priority countries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DAD9B-4F65-EFFD-6A5D-0E991ADF9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34"/>
            <a:ext cx="12192000" cy="8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D30164-8870-8CD2-FCF7-DC81BFAC55D0}"/>
              </a:ext>
            </a:extLst>
          </p:cNvPr>
          <p:cNvSpPr txBox="1"/>
          <p:nvPr/>
        </p:nvSpPr>
        <p:spPr>
          <a:xfrm>
            <a:off x="141025" y="148626"/>
            <a:ext cx="3494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EFFFF"/>
                </a:solidFill>
                <a:latin typeface="Aptos" panose="020B0004020202020204" pitchFamily="34" charset="0"/>
              </a:rPr>
              <a:t>FSD Africa collaboration with APSA</a:t>
            </a:r>
            <a:endParaRPr lang="en-KE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2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93307BC-6735-6E87-3A2F-6C6AC13BD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640" y="866770"/>
            <a:ext cx="8266938" cy="828829"/>
          </a:xfrm>
        </p:spPr>
        <p:txBody>
          <a:bodyPr/>
          <a:lstStyle/>
          <a:p>
            <a:r>
              <a:rPr lang="en-US" sz="2800" b="1" dirty="0">
                <a:solidFill>
                  <a:srgbClr val="3D82B3"/>
                </a:solidFill>
                <a:latin typeface="Museo Sans 700" charset="0"/>
              </a:rPr>
              <a:t>FSD Africa’s key Capital Markets achievements</a:t>
            </a:r>
          </a:p>
        </p:txBody>
      </p:sp>
      <p:pic>
        <p:nvPicPr>
          <p:cNvPr id="10" name="Picture Placeholder 13">
            <a:extLst>
              <a:ext uri="{FF2B5EF4-FFF2-40B4-BE49-F238E27FC236}">
                <a16:creationId xmlns:a16="http://schemas.microsoft.com/office/drawing/2014/main" id="{D7684619-A47A-2E98-3D8C-10BB459F91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49" r="6049"/>
          <a:stretch>
            <a:fillRect/>
          </a:stretch>
        </p:blipFill>
        <p:spPr>
          <a:xfrm>
            <a:off x="4894101" y="3141300"/>
            <a:ext cx="900000" cy="90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060155-F490-A59D-9ECD-6BF7234A2AAF}"/>
              </a:ext>
            </a:extLst>
          </p:cNvPr>
          <p:cNvSpPr txBox="1"/>
          <p:nvPr/>
        </p:nvSpPr>
        <p:spPr>
          <a:xfrm>
            <a:off x="5814277" y="1625905"/>
            <a:ext cx="584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Groundbreaking Transactions Supported by FSD Africa – US$1.2 bn</a:t>
            </a:r>
            <a:endParaRPr lang="en-KE" b="1" dirty="0">
              <a:solidFill>
                <a:schemeClr val="accent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6415AC-6B04-FEA5-FB0F-924A91C138E5}"/>
              </a:ext>
            </a:extLst>
          </p:cNvPr>
          <p:cNvSpPr txBox="1"/>
          <p:nvPr/>
        </p:nvSpPr>
        <p:spPr>
          <a:xfrm>
            <a:off x="1856471" y="1661419"/>
            <a:ext cx="350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Regulatory Initiatives</a:t>
            </a:r>
            <a:endParaRPr lang="en-KE" b="1" dirty="0">
              <a:solidFill>
                <a:schemeClr val="accent5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A5AF1B-05A9-56AD-4DA9-1D6B933FC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13" y="2017160"/>
            <a:ext cx="4284000" cy="3877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D36484-5103-0AB5-0F26-CB988DB93341}"/>
              </a:ext>
            </a:extLst>
          </p:cNvPr>
          <p:cNvSpPr txBox="1"/>
          <p:nvPr/>
        </p:nvSpPr>
        <p:spPr>
          <a:xfrm>
            <a:off x="341249" y="3123471"/>
            <a:ext cx="14286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Ethiopia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Ghana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Kenya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Morocco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Nigeria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Rwanda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Tanzania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UEMOA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Uganda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Zambia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Zimbabwe</a:t>
            </a:r>
            <a:endParaRPr lang="en-KE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84B58-7F57-576C-C30A-8BC92DDF2713}"/>
              </a:ext>
            </a:extLst>
          </p:cNvPr>
          <p:cNvSpPr txBox="1"/>
          <p:nvPr/>
        </p:nvSpPr>
        <p:spPr>
          <a:xfrm>
            <a:off x="5838093" y="2354415"/>
            <a:ext cx="2967485" cy="6924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00" b="1" dirty="0"/>
              <a:t>Morocco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1</a:t>
            </a:r>
            <a:r>
              <a:rPr lang="en-GB" sz="1300" baseline="30000" dirty="0"/>
              <a:t>st</a:t>
            </a:r>
            <a:r>
              <a:rPr lang="en-GB" sz="1300" dirty="0"/>
              <a:t> gender bond in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1</a:t>
            </a:r>
            <a:r>
              <a:rPr lang="en-GB" sz="1300" baseline="30000" dirty="0"/>
              <a:t>st</a:t>
            </a:r>
            <a:r>
              <a:rPr lang="en-GB" sz="1300" dirty="0"/>
              <a:t> green mobility bond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0A3087-FDF1-C270-5E1E-C04966A89887}"/>
              </a:ext>
            </a:extLst>
          </p:cNvPr>
          <p:cNvSpPr txBox="1"/>
          <p:nvPr/>
        </p:nvSpPr>
        <p:spPr>
          <a:xfrm>
            <a:off x="5838093" y="3088727"/>
            <a:ext cx="2967483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00" b="1"/>
              <a:t>Nigeria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/>
              <a:t>1</a:t>
            </a:r>
            <a:r>
              <a:rPr lang="en-GB" sz="1300" baseline="30000"/>
              <a:t>st</a:t>
            </a:r>
            <a:r>
              <a:rPr lang="en-GB" sz="1300"/>
              <a:t> African green bond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/>
              <a:t>1</a:t>
            </a:r>
            <a:r>
              <a:rPr lang="en-GB" sz="1300" baseline="30000"/>
              <a:t>st</a:t>
            </a:r>
            <a:r>
              <a:rPr lang="en-GB" sz="1300"/>
              <a:t> corporate green bond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/>
              <a:t>1</a:t>
            </a:r>
            <a:r>
              <a:rPr lang="en-GB" sz="1300" baseline="30000"/>
              <a:t>st</a:t>
            </a:r>
            <a:r>
              <a:rPr lang="en-GB" sz="1300"/>
              <a:t> green Sukuk in Africa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C8E422-1195-F20A-56D5-63B84073B248}"/>
              </a:ext>
            </a:extLst>
          </p:cNvPr>
          <p:cNvSpPr txBox="1"/>
          <p:nvPr/>
        </p:nvSpPr>
        <p:spPr>
          <a:xfrm>
            <a:off x="5838093" y="4007705"/>
            <a:ext cx="2967483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00" b="1"/>
              <a:t>Kenya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/>
              <a:t>1</a:t>
            </a:r>
            <a:r>
              <a:rPr lang="en-GB" sz="1300" baseline="30000"/>
              <a:t>st</a:t>
            </a:r>
            <a:r>
              <a:rPr lang="en-GB" sz="1300"/>
              <a:t> green bond issuance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/>
              <a:t>1</a:t>
            </a:r>
            <a:r>
              <a:rPr lang="en-GB" sz="1300" baseline="30000"/>
              <a:t>st</a:t>
            </a:r>
            <a:r>
              <a:rPr lang="en-GB" sz="1300"/>
              <a:t> Green REIT in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/>
              <a:t>1</a:t>
            </a:r>
            <a:r>
              <a:rPr lang="en-GB" sz="1300" baseline="30000"/>
              <a:t>st</a:t>
            </a:r>
            <a:r>
              <a:rPr lang="en-GB" sz="1300"/>
              <a:t> Clean cooking bond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ACE7B-675F-2297-B794-C38163AE56F2}"/>
              </a:ext>
            </a:extLst>
          </p:cNvPr>
          <p:cNvSpPr txBox="1"/>
          <p:nvPr/>
        </p:nvSpPr>
        <p:spPr>
          <a:xfrm>
            <a:off x="5838092" y="4926683"/>
            <a:ext cx="2967484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00" b="1"/>
              <a:t>Tanzania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/>
              <a:t>1</a:t>
            </a:r>
            <a:r>
              <a:rPr lang="en-GB" sz="1300" baseline="30000"/>
              <a:t>st</a:t>
            </a:r>
            <a:r>
              <a:rPr lang="en-GB" sz="1300"/>
              <a:t> listed gender bond in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/>
              <a:t>Largest ($300m) green bond in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/>
              <a:t>1</a:t>
            </a:r>
            <a:r>
              <a:rPr lang="en-GB" sz="1300" baseline="30000"/>
              <a:t>st</a:t>
            </a:r>
            <a:r>
              <a:rPr lang="en-GB" sz="1300"/>
              <a:t> sustainability bond in Africa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73B4EC-0F4A-0187-8654-AA7766E0636A}"/>
              </a:ext>
            </a:extLst>
          </p:cNvPr>
          <p:cNvSpPr txBox="1"/>
          <p:nvPr/>
        </p:nvSpPr>
        <p:spPr>
          <a:xfrm>
            <a:off x="8896390" y="5618904"/>
            <a:ext cx="2774057" cy="6924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00" b="1"/>
              <a:t>Rwanda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/>
              <a:t>1</a:t>
            </a:r>
            <a:r>
              <a:rPr lang="en-US" sz="1300" baseline="30000"/>
              <a:t>st</a:t>
            </a:r>
            <a:r>
              <a:rPr lang="en-US" sz="1300"/>
              <a:t> bond issuance by an unlisted entity</a:t>
            </a:r>
            <a:endParaRPr lang="en-GB" sz="13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48B658-2005-AFD6-D72F-A5DDC2190641}"/>
              </a:ext>
            </a:extLst>
          </p:cNvPr>
          <p:cNvSpPr txBox="1"/>
          <p:nvPr/>
        </p:nvSpPr>
        <p:spPr>
          <a:xfrm>
            <a:off x="8893661" y="2354416"/>
            <a:ext cx="2794537" cy="6924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00" b="1" dirty="0"/>
              <a:t>Kenya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Dhamana Guarantee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EABX – Bond Exchange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2DA14D-5DE1-AB4E-2A90-134A48A7986D}"/>
              </a:ext>
            </a:extLst>
          </p:cNvPr>
          <p:cNvSpPr txBox="1"/>
          <p:nvPr/>
        </p:nvSpPr>
        <p:spPr>
          <a:xfrm>
            <a:off x="8896390" y="3170538"/>
            <a:ext cx="2774057" cy="6924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00" b="1"/>
              <a:t>Ethiopia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/>
              <a:t>ESX -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/>
              <a:t>CSD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9471C7-2217-FB06-A2FB-4D618C542E85}"/>
              </a:ext>
            </a:extLst>
          </p:cNvPr>
          <p:cNvSpPr txBox="1"/>
          <p:nvPr/>
        </p:nvSpPr>
        <p:spPr>
          <a:xfrm>
            <a:off x="8896390" y="3986660"/>
            <a:ext cx="2774057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00" b="1"/>
              <a:t>WAEMU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/>
              <a:t>Electronic Trading Platform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864911-B9A7-1D51-EE8B-613EE38DA857}"/>
              </a:ext>
            </a:extLst>
          </p:cNvPr>
          <p:cNvSpPr txBox="1"/>
          <p:nvPr/>
        </p:nvSpPr>
        <p:spPr>
          <a:xfrm>
            <a:off x="8875912" y="4618116"/>
            <a:ext cx="2794536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00" b="1"/>
              <a:t>Nigeria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/>
              <a:t>FMDQ – green bonds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/>
              <a:t>InfraCredit Nigeria – green warehouse &amp; preparation facility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B2054-30B2-D174-81B4-4915C911FB4F}"/>
              </a:ext>
            </a:extLst>
          </p:cNvPr>
          <p:cNvSpPr txBox="1"/>
          <p:nvPr/>
        </p:nvSpPr>
        <p:spPr>
          <a:xfrm>
            <a:off x="5838092" y="5845662"/>
            <a:ext cx="2967484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00" b="1"/>
              <a:t>Mauritius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/>
              <a:t>1</a:t>
            </a:r>
            <a:r>
              <a:rPr lang="en-GB" sz="1300" baseline="30000"/>
              <a:t>st</a:t>
            </a:r>
            <a:r>
              <a:rPr lang="en-GB" sz="1300"/>
              <a:t> green bond in Mauritius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1C4B633-07E6-6478-A720-3FB3F45624A6}"/>
              </a:ext>
            </a:extLst>
          </p:cNvPr>
          <p:cNvSpPr txBox="1">
            <a:spLocks/>
          </p:cNvSpPr>
          <p:nvPr/>
        </p:nvSpPr>
        <p:spPr>
          <a:xfrm>
            <a:off x="11363880" y="6375476"/>
            <a:ext cx="330010" cy="12522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EAD0B6-45E5-3A43-8421-56464370CF0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4BB21-E75C-F968-7663-C45A09CC7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34"/>
            <a:ext cx="12192000" cy="8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A036FF-7C40-050B-5874-5ADDA01EFCA9}"/>
              </a:ext>
            </a:extLst>
          </p:cNvPr>
          <p:cNvSpPr txBox="1"/>
          <p:nvPr/>
        </p:nvSpPr>
        <p:spPr>
          <a:xfrm>
            <a:off x="141025" y="148626"/>
            <a:ext cx="3494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EFFFF"/>
                </a:solidFill>
                <a:latin typeface="Aptos" panose="020B0004020202020204" pitchFamily="34" charset="0"/>
              </a:rPr>
              <a:t>FSD Africa collaboration with APSA</a:t>
            </a:r>
            <a:endParaRPr lang="en-KE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3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14EC7D3-6582-369F-8E6F-7A7EB3451EC3}"/>
              </a:ext>
            </a:extLst>
          </p:cNvPr>
          <p:cNvSpPr txBox="1"/>
          <p:nvPr/>
        </p:nvSpPr>
        <p:spPr>
          <a:xfrm>
            <a:off x="11311128" y="6313932"/>
            <a:ext cx="330006" cy="125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10433D-2529-4D3F-AB6A-AAA05E818DC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Museo Sans 300" pitchFamily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Museo Sans 300" pitchFamily="2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D09D57-9062-748E-9102-70C127556CBE}"/>
              </a:ext>
            </a:extLst>
          </p:cNvPr>
          <p:cNvSpPr txBox="1"/>
          <p:nvPr/>
        </p:nvSpPr>
        <p:spPr>
          <a:xfrm>
            <a:off x="300445" y="154702"/>
            <a:ext cx="309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Museo Sans 700" charset="0"/>
                <a:ea typeface="Museo Sans 700" charset="0"/>
                <a:cs typeface="Museo Sans 700" charset="0"/>
              </a:rPr>
              <a:t>Listed SME Intermediated Debt Fund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C492D90-F66F-68B1-8459-8766C5501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34"/>
            <a:ext cx="12192000" cy="80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5595" y="816916"/>
            <a:ext cx="913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3D82B3"/>
                </a:solidFill>
                <a:latin typeface="Museo Sans 700" charset="0"/>
                <a:ea typeface="Museo Sans 700" charset="0"/>
                <a:cs typeface="Museo Sans 700" charset="0"/>
              </a:rPr>
              <a:t>Context of APSA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D82B3"/>
              </a:solidFill>
              <a:effectLst/>
              <a:uLnTx/>
              <a:uFillTx/>
              <a:latin typeface="Museo Sans 700" charset="0"/>
              <a:ea typeface="Museo Sans 700" charset="0"/>
              <a:cs typeface="Museo Sans 700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71500" y="1410723"/>
            <a:ext cx="11313105" cy="0"/>
          </a:xfrm>
          <a:prstGeom prst="line">
            <a:avLst/>
          </a:prstGeom>
          <a:ln w="12700">
            <a:solidFill>
              <a:srgbClr val="3D8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BE89FE1-DA49-6284-6319-5837F9C5EA22}"/>
              </a:ext>
            </a:extLst>
          </p:cNvPr>
          <p:cNvSpPr txBox="1"/>
          <p:nvPr/>
        </p:nvSpPr>
        <p:spPr>
          <a:xfrm>
            <a:off x="571500" y="1566230"/>
            <a:ext cx="6453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ptos" panose="020B0004020202020204" pitchFamily="34" charset="0"/>
              </a:rPr>
              <a:t>IOPS focuses on international standard setting on pension supervision, that is, issues of </a:t>
            </a:r>
            <a:r>
              <a:rPr lang="en-GB" sz="2000" u="sng" dirty="0">
                <a:latin typeface="Aptos" panose="020B0004020202020204" pitchFamily="34" charset="0"/>
              </a:rPr>
              <a:t>global market stability</a:t>
            </a:r>
            <a:r>
              <a:rPr lang="en-GB" sz="2000" dirty="0">
                <a:latin typeface="Aptos" panose="020B0004020202020204" pitchFamily="34" charset="0"/>
              </a:rPr>
              <a:t>. 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Aptos" panose="020B00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ptos" panose="020B0004020202020204" pitchFamily="34" charset="0"/>
              </a:rPr>
              <a:t>In addition to stability, the pension sector in Africa has pressing market development challenges, </a:t>
            </a:r>
            <a:r>
              <a:rPr lang="en-GB" sz="2000" u="sng" dirty="0">
                <a:latin typeface="Aptos" panose="020B0004020202020204" pitchFamily="34" charset="0"/>
              </a:rPr>
              <a:t>low coverage and uptake, limited capacity </a:t>
            </a:r>
            <a:r>
              <a:rPr lang="en-GB" sz="2000" dirty="0">
                <a:latin typeface="Aptos" panose="020B0004020202020204" pitchFamily="34" charset="0"/>
              </a:rPr>
              <a:t>and </a:t>
            </a:r>
            <a:r>
              <a:rPr lang="en-GB" sz="2000" u="sng" dirty="0">
                <a:latin typeface="Aptos" panose="020B0004020202020204" pitchFamily="34" charset="0"/>
              </a:rPr>
              <a:t>product diversity</a:t>
            </a:r>
            <a:r>
              <a:rPr lang="en-GB" sz="2000" dirty="0">
                <a:latin typeface="Aptos" panose="020B0004020202020204" pitchFamily="34" charset="0"/>
              </a:rPr>
              <a:t>.</a:t>
            </a:r>
            <a:r>
              <a:rPr lang="en-GB" sz="2000" u="sng" dirty="0">
                <a:latin typeface="Aptos" panose="020B0004020202020204" pitchFamily="34" charset="0"/>
              </a:rPr>
              <a:t> 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n-GB" sz="2000" u="sng" dirty="0">
              <a:latin typeface="Aptos" panose="020B00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ptos" panose="020B0004020202020204" pitchFamily="34" charset="0"/>
              </a:rPr>
              <a:t>APSA was created to address these challenges. 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Aptos" panose="020B0004020202020204" pitchFamily="34" charset="0"/>
            </a:endParaRP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Aptos" panose="020B0004020202020204" pitchFamily="34" charset="0"/>
              </a:rPr>
              <a:t>Current membership - 16</a:t>
            </a:r>
          </a:p>
        </p:txBody>
      </p:sp>
      <p:grpSp>
        <p:nvGrpSpPr>
          <p:cNvPr id="2" name="组合 51">
            <a:extLst>
              <a:ext uri="{FF2B5EF4-FFF2-40B4-BE49-F238E27FC236}">
                <a16:creationId xmlns:a16="http://schemas.microsoft.com/office/drawing/2014/main" id="{89FF0171-F36E-004B-396A-E91810D545C2}"/>
              </a:ext>
            </a:extLst>
          </p:cNvPr>
          <p:cNvGrpSpPr/>
          <p:nvPr/>
        </p:nvGrpSpPr>
        <p:grpSpPr>
          <a:xfrm>
            <a:off x="7109931" y="1642303"/>
            <a:ext cx="4853804" cy="4149813"/>
            <a:chOff x="762000" y="1444625"/>
            <a:chExt cx="4854539" cy="4681538"/>
          </a:xfrm>
          <a:solidFill>
            <a:schemeClr val="bg1"/>
          </a:solidFill>
          <a:effectLst/>
        </p:grpSpPr>
        <p:sp>
          <p:nvSpPr>
            <p:cNvPr id="5" name="Freeform 104">
              <a:extLst>
                <a:ext uri="{FF2B5EF4-FFF2-40B4-BE49-F238E27FC236}">
                  <a16:creationId xmlns:a16="http://schemas.microsoft.com/office/drawing/2014/main" id="{B408EDAE-41E1-E3F6-5EAE-2E6617B70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1712913"/>
              <a:ext cx="971550" cy="879475"/>
            </a:xfrm>
            <a:custGeom>
              <a:avLst/>
              <a:gdLst/>
              <a:ahLst/>
              <a:cxnLst>
                <a:cxn ang="0">
                  <a:pos x="2771" y="245"/>
                </a:cxn>
                <a:cxn ang="0">
                  <a:pos x="2790" y="466"/>
                </a:cxn>
                <a:cxn ang="0">
                  <a:pos x="2728" y="586"/>
                </a:cxn>
                <a:cxn ang="0">
                  <a:pos x="2790" y="715"/>
                </a:cxn>
                <a:cxn ang="0">
                  <a:pos x="2833" y="2107"/>
                </a:cxn>
                <a:cxn ang="0">
                  <a:pos x="2833" y="2470"/>
                </a:cxn>
                <a:cxn ang="0">
                  <a:pos x="2651" y="2470"/>
                </a:cxn>
                <a:cxn ang="0">
                  <a:pos x="2656" y="2597"/>
                </a:cxn>
                <a:cxn ang="0">
                  <a:pos x="1158" y="1819"/>
                </a:cxn>
                <a:cxn ang="0">
                  <a:pos x="990" y="1910"/>
                </a:cxn>
                <a:cxn ang="0">
                  <a:pos x="830" y="1980"/>
                </a:cxn>
                <a:cxn ang="0">
                  <a:pos x="722" y="1877"/>
                </a:cxn>
                <a:cxn ang="0">
                  <a:pos x="450" y="1812"/>
                </a:cxn>
                <a:cxn ang="0">
                  <a:pos x="390" y="1691"/>
                </a:cxn>
                <a:cxn ang="0">
                  <a:pos x="284" y="1608"/>
                </a:cxn>
                <a:cxn ang="0">
                  <a:pos x="155" y="1622"/>
                </a:cxn>
                <a:cxn ang="0">
                  <a:pos x="98" y="1547"/>
                </a:cxn>
                <a:cxn ang="0">
                  <a:pos x="116" y="1457"/>
                </a:cxn>
                <a:cxn ang="0">
                  <a:pos x="0" y="1302"/>
                </a:cxn>
                <a:cxn ang="0">
                  <a:pos x="122" y="1224"/>
                </a:cxn>
                <a:cxn ang="0">
                  <a:pos x="74" y="1095"/>
                </a:cxn>
                <a:cxn ang="0">
                  <a:pos x="120" y="983"/>
                </a:cxn>
                <a:cxn ang="0">
                  <a:pos x="92" y="894"/>
                </a:cxn>
                <a:cxn ang="0">
                  <a:pos x="132" y="759"/>
                </a:cxn>
                <a:cxn ang="0">
                  <a:pos x="66" y="567"/>
                </a:cxn>
                <a:cxn ang="0">
                  <a:pos x="63" y="524"/>
                </a:cxn>
                <a:cxn ang="0">
                  <a:pos x="145" y="504"/>
                </a:cxn>
                <a:cxn ang="0">
                  <a:pos x="222" y="437"/>
                </a:cxn>
                <a:cxn ang="0">
                  <a:pos x="193" y="283"/>
                </a:cxn>
                <a:cxn ang="0">
                  <a:pos x="332" y="182"/>
                </a:cxn>
                <a:cxn ang="0">
                  <a:pos x="452" y="130"/>
                </a:cxn>
                <a:cxn ang="0">
                  <a:pos x="457" y="0"/>
                </a:cxn>
                <a:cxn ang="0">
                  <a:pos x="587" y="58"/>
                </a:cxn>
                <a:cxn ang="0">
                  <a:pos x="837" y="66"/>
                </a:cxn>
                <a:cxn ang="0">
                  <a:pos x="966" y="134"/>
                </a:cxn>
                <a:cxn ang="0">
                  <a:pos x="1105" y="163"/>
                </a:cxn>
                <a:cxn ang="0">
                  <a:pos x="1115" y="259"/>
                </a:cxn>
                <a:cxn ang="0">
                  <a:pos x="1168" y="336"/>
                </a:cxn>
                <a:cxn ang="0">
                  <a:pos x="1268" y="370"/>
                </a:cxn>
                <a:cxn ang="0">
                  <a:pos x="1384" y="374"/>
                </a:cxn>
                <a:cxn ang="0">
                  <a:pos x="1580" y="446"/>
                </a:cxn>
                <a:cxn ang="0">
                  <a:pos x="1715" y="566"/>
                </a:cxn>
                <a:cxn ang="0">
                  <a:pos x="1835" y="533"/>
                </a:cxn>
                <a:cxn ang="0">
                  <a:pos x="1921" y="432"/>
                </a:cxn>
                <a:cxn ang="0">
                  <a:pos x="1926" y="350"/>
                </a:cxn>
                <a:cxn ang="0">
                  <a:pos x="1892" y="250"/>
                </a:cxn>
                <a:cxn ang="0">
                  <a:pos x="1979" y="120"/>
                </a:cxn>
                <a:cxn ang="0">
                  <a:pos x="2128" y="77"/>
                </a:cxn>
                <a:cxn ang="0">
                  <a:pos x="2396" y="86"/>
                </a:cxn>
                <a:cxn ang="0">
                  <a:pos x="2444" y="163"/>
                </a:cxn>
                <a:cxn ang="0">
                  <a:pos x="2515" y="202"/>
                </a:cxn>
                <a:cxn ang="0">
                  <a:pos x="2771" y="245"/>
                </a:cxn>
              </a:cxnLst>
              <a:rect l="0" t="0" r="r" b="b"/>
              <a:pathLst>
                <a:path w="2833" h="2597">
                  <a:moveTo>
                    <a:pt x="2771" y="245"/>
                  </a:moveTo>
                  <a:lnTo>
                    <a:pt x="2790" y="466"/>
                  </a:lnTo>
                  <a:lnTo>
                    <a:pt x="2728" y="586"/>
                  </a:lnTo>
                  <a:lnTo>
                    <a:pt x="2790" y="715"/>
                  </a:lnTo>
                  <a:lnTo>
                    <a:pt x="2833" y="2107"/>
                  </a:lnTo>
                  <a:lnTo>
                    <a:pt x="2833" y="2470"/>
                  </a:lnTo>
                  <a:lnTo>
                    <a:pt x="2651" y="2470"/>
                  </a:lnTo>
                  <a:lnTo>
                    <a:pt x="2656" y="2597"/>
                  </a:lnTo>
                  <a:lnTo>
                    <a:pt x="1158" y="1819"/>
                  </a:lnTo>
                  <a:lnTo>
                    <a:pt x="990" y="1910"/>
                  </a:lnTo>
                  <a:lnTo>
                    <a:pt x="830" y="1980"/>
                  </a:lnTo>
                  <a:lnTo>
                    <a:pt x="722" y="1877"/>
                  </a:lnTo>
                  <a:lnTo>
                    <a:pt x="450" y="1812"/>
                  </a:lnTo>
                  <a:lnTo>
                    <a:pt x="390" y="1691"/>
                  </a:lnTo>
                  <a:lnTo>
                    <a:pt x="284" y="1608"/>
                  </a:lnTo>
                  <a:lnTo>
                    <a:pt x="155" y="1622"/>
                  </a:lnTo>
                  <a:lnTo>
                    <a:pt x="98" y="1547"/>
                  </a:lnTo>
                  <a:lnTo>
                    <a:pt x="116" y="1457"/>
                  </a:lnTo>
                  <a:lnTo>
                    <a:pt x="0" y="1302"/>
                  </a:lnTo>
                  <a:lnTo>
                    <a:pt x="122" y="1224"/>
                  </a:lnTo>
                  <a:lnTo>
                    <a:pt x="74" y="1095"/>
                  </a:lnTo>
                  <a:lnTo>
                    <a:pt x="120" y="983"/>
                  </a:lnTo>
                  <a:lnTo>
                    <a:pt x="92" y="894"/>
                  </a:lnTo>
                  <a:lnTo>
                    <a:pt x="132" y="759"/>
                  </a:lnTo>
                  <a:lnTo>
                    <a:pt x="66" y="567"/>
                  </a:lnTo>
                  <a:lnTo>
                    <a:pt x="63" y="524"/>
                  </a:lnTo>
                  <a:lnTo>
                    <a:pt x="145" y="504"/>
                  </a:lnTo>
                  <a:lnTo>
                    <a:pt x="222" y="437"/>
                  </a:lnTo>
                  <a:lnTo>
                    <a:pt x="193" y="283"/>
                  </a:lnTo>
                  <a:lnTo>
                    <a:pt x="332" y="182"/>
                  </a:lnTo>
                  <a:lnTo>
                    <a:pt x="452" y="130"/>
                  </a:lnTo>
                  <a:lnTo>
                    <a:pt x="457" y="0"/>
                  </a:lnTo>
                  <a:lnTo>
                    <a:pt x="587" y="58"/>
                  </a:lnTo>
                  <a:lnTo>
                    <a:pt x="837" y="66"/>
                  </a:lnTo>
                  <a:lnTo>
                    <a:pt x="966" y="134"/>
                  </a:lnTo>
                  <a:lnTo>
                    <a:pt x="1105" y="163"/>
                  </a:lnTo>
                  <a:lnTo>
                    <a:pt x="1115" y="259"/>
                  </a:lnTo>
                  <a:lnTo>
                    <a:pt x="1168" y="336"/>
                  </a:lnTo>
                  <a:lnTo>
                    <a:pt x="1268" y="370"/>
                  </a:lnTo>
                  <a:lnTo>
                    <a:pt x="1384" y="374"/>
                  </a:lnTo>
                  <a:lnTo>
                    <a:pt x="1580" y="446"/>
                  </a:lnTo>
                  <a:lnTo>
                    <a:pt x="1715" y="566"/>
                  </a:lnTo>
                  <a:lnTo>
                    <a:pt x="1835" y="533"/>
                  </a:lnTo>
                  <a:lnTo>
                    <a:pt x="1921" y="432"/>
                  </a:lnTo>
                  <a:lnTo>
                    <a:pt x="1926" y="350"/>
                  </a:lnTo>
                  <a:lnTo>
                    <a:pt x="1892" y="250"/>
                  </a:lnTo>
                  <a:lnTo>
                    <a:pt x="1979" y="120"/>
                  </a:lnTo>
                  <a:lnTo>
                    <a:pt x="2128" y="77"/>
                  </a:lnTo>
                  <a:lnTo>
                    <a:pt x="2396" y="86"/>
                  </a:lnTo>
                  <a:lnTo>
                    <a:pt x="2444" y="163"/>
                  </a:lnTo>
                  <a:lnTo>
                    <a:pt x="2515" y="202"/>
                  </a:lnTo>
                  <a:lnTo>
                    <a:pt x="2771" y="245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Freeform 105">
              <a:extLst>
                <a:ext uri="{FF2B5EF4-FFF2-40B4-BE49-F238E27FC236}">
                  <a16:creationId xmlns:a16="http://schemas.microsoft.com/office/drawing/2014/main" id="{0F3EECB9-2915-29DA-6B26-81C91C9A4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525" y="1450975"/>
              <a:ext cx="1241425" cy="1168400"/>
            </a:xfrm>
            <a:custGeom>
              <a:avLst/>
              <a:gdLst/>
              <a:ahLst/>
              <a:cxnLst>
                <a:cxn ang="0">
                  <a:pos x="10" y="1738"/>
                </a:cxn>
                <a:cxn ang="0">
                  <a:pos x="1594" y="3067"/>
                </a:cxn>
                <a:cxn ang="0">
                  <a:pos x="1690" y="3168"/>
                </a:cxn>
                <a:cxn ang="0">
                  <a:pos x="1829" y="3231"/>
                </a:cxn>
                <a:cxn ang="0">
                  <a:pos x="1963" y="3298"/>
                </a:cxn>
                <a:cxn ang="0">
                  <a:pos x="1978" y="3447"/>
                </a:cxn>
                <a:cxn ang="0">
                  <a:pos x="2285" y="3379"/>
                </a:cxn>
                <a:cxn ang="0">
                  <a:pos x="2698" y="3115"/>
                </a:cxn>
                <a:cxn ang="0">
                  <a:pos x="3552" y="2463"/>
                </a:cxn>
                <a:cxn ang="0">
                  <a:pos x="3442" y="2381"/>
                </a:cxn>
                <a:cxn ang="0">
                  <a:pos x="3259" y="2319"/>
                </a:cxn>
                <a:cxn ang="0">
                  <a:pos x="3163" y="2074"/>
                </a:cxn>
                <a:cxn ang="0">
                  <a:pos x="3235" y="1867"/>
                </a:cxn>
                <a:cxn ang="0">
                  <a:pos x="3254" y="1671"/>
                </a:cxn>
                <a:cxn ang="0">
                  <a:pos x="3228" y="1338"/>
                </a:cxn>
                <a:cxn ang="0">
                  <a:pos x="3091" y="879"/>
                </a:cxn>
                <a:cxn ang="0">
                  <a:pos x="2947" y="639"/>
                </a:cxn>
                <a:cxn ang="0">
                  <a:pos x="3096" y="466"/>
                </a:cxn>
                <a:cxn ang="0">
                  <a:pos x="3182" y="68"/>
                </a:cxn>
                <a:cxn ang="0">
                  <a:pos x="3034" y="0"/>
                </a:cxn>
                <a:cxn ang="0">
                  <a:pos x="2842" y="10"/>
                </a:cxn>
                <a:cxn ang="0">
                  <a:pos x="2645" y="101"/>
                </a:cxn>
                <a:cxn ang="0">
                  <a:pos x="2410" y="34"/>
                </a:cxn>
                <a:cxn ang="0">
                  <a:pos x="2098" y="77"/>
                </a:cxn>
                <a:cxn ang="0">
                  <a:pos x="1752" y="202"/>
                </a:cxn>
                <a:cxn ang="0">
                  <a:pos x="1550" y="249"/>
                </a:cxn>
                <a:cxn ang="0">
                  <a:pos x="1411" y="523"/>
                </a:cxn>
                <a:cxn ang="0">
                  <a:pos x="1421" y="744"/>
                </a:cxn>
                <a:cxn ang="0">
                  <a:pos x="1421" y="864"/>
                </a:cxn>
                <a:cxn ang="0">
                  <a:pos x="1109" y="931"/>
                </a:cxn>
                <a:cxn ang="0">
                  <a:pos x="955" y="1061"/>
                </a:cxn>
                <a:cxn ang="0">
                  <a:pos x="754" y="1147"/>
                </a:cxn>
                <a:cxn ang="0">
                  <a:pos x="509" y="1248"/>
                </a:cxn>
                <a:cxn ang="0">
                  <a:pos x="336" y="1282"/>
                </a:cxn>
                <a:cxn ang="0">
                  <a:pos x="0" y="1618"/>
                </a:cxn>
              </a:cxnLst>
              <a:rect l="0" t="0" r="r" b="b"/>
              <a:pathLst>
                <a:path w="3610" h="3447">
                  <a:moveTo>
                    <a:pt x="0" y="1618"/>
                  </a:moveTo>
                  <a:lnTo>
                    <a:pt x="10" y="1738"/>
                  </a:lnTo>
                  <a:lnTo>
                    <a:pt x="1579" y="2995"/>
                  </a:lnTo>
                  <a:lnTo>
                    <a:pt x="1594" y="3067"/>
                  </a:lnTo>
                  <a:lnTo>
                    <a:pt x="1646" y="3101"/>
                  </a:lnTo>
                  <a:lnTo>
                    <a:pt x="1690" y="3168"/>
                  </a:lnTo>
                  <a:lnTo>
                    <a:pt x="1786" y="3173"/>
                  </a:lnTo>
                  <a:lnTo>
                    <a:pt x="1829" y="3231"/>
                  </a:lnTo>
                  <a:lnTo>
                    <a:pt x="1930" y="3245"/>
                  </a:lnTo>
                  <a:lnTo>
                    <a:pt x="1963" y="3298"/>
                  </a:lnTo>
                  <a:lnTo>
                    <a:pt x="1934" y="3403"/>
                  </a:lnTo>
                  <a:lnTo>
                    <a:pt x="1978" y="3447"/>
                  </a:lnTo>
                  <a:lnTo>
                    <a:pt x="2122" y="3399"/>
                  </a:lnTo>
                  <a:lnTo>
                    <a:pt x="2285" y="3379"/>
                  </a:lnTo>
                  <a:lnTo>
                    <a:pt x="2457" y="3334"/>
                  </a:lnTo>
                  <a:lnTo>
                    <a:pt x="2698" y="3115"/>
                  </a:lnTo>
                  <a:lnTo>
                    <a:pt x="3610" y="2583"/>
                  </a:lnTo>
                  <a:lnTo>
                    <a:pt x="3552" y="2463"/>
                  </a:lnTo>
                  <a:lnTo>
                    <a:pt x="3461" y="2391"/>
                  </a:lnTo>
                  <a:lnTo>
                    <a:pt x="3442" y="2381"/>
                  </a:lnTo>
                  <a:lnTo>
                    <a:pt x="3317" y="2395"/>
                  </a:lnTo>
                  <a:lnTo>
                    <a:pt x="3259" y="2319"/>
                  </a:lnTo>
                  <a:lnTo>
                    <a:pt x="3278" y="2232"/>
                  </a:lnTo>
                  <a:lnTo>
                    <a:pt x="3163" y="2074"/>
                  </a:lnTo>
                  <a:lnTo>
                    <a:pt x="3283" y="1997"/>
                  </a:lnTo>
                  <a:lnTo>
                    <a:pt x="3235" y="1867"/>
                  </a:lnTo>
                  <a:lnTo>
                    <a:pt x="3283" y="1757"/>
                  </a:lnTo>
                  <a:lnTo>
                    <a:pt x="3254" y="1671"/>
                  </a:lnTo>
                  <a:lnTo>
                    <a:pt x="3293" y="1531"/>
                  </a:lnTo>
                  <a:lnTo>
                    <a:pt x="3228" y="1338"/>
                  </a:lnTo>
                  <a:lnTo>
                    <a:pt x="3202" y="951"/>
                  </a:lnTo>
                  <a:lnTo>
                    <a:pt x="3091" y="879"/>
                  </a:lnTo>
                  <a:lnTo>
                    <a:pt x="2976" y="730"/>
                  </a:lnTo>
                  <a:lnTo>
                    <a:pt x="2947" y="639"/>
                  </a:lnTo>
                  <a:lnTo>
                    <a:pt x="2976" y="528"/>
                  </a:lnTo>
                  <a:lnTo>
                    <a:pt x="3096" y="466"/>
                  </a:lnTo>
                  <a:lnTo>
                    <a:pt x="3130" y="159"/>
                  </a:lnTo>
                  <a:lnTo>
                    <a:pt x="3182" y="68"/>
                  </a:lnTo>
                  <a:lnTo>
                    <a:pt x="3101" y="67"/>
                  </a:lnTo>
                  <a:lnTo>
                    <a:pt x="3034" y="0"/>
                  </a:lnTo>
                  <a:lnTo>
                    <a:pt x="2923" y="48"/>
                  </a:lnTo>
                  <a:lnTo>
                    <a:pt x="2842" y="10"/>
                  </a:lnTo>
                  <a:lnTo>
                    <a:pt x="2774" y="67"/>
                  </a:lnTo>
                  <a:lnTo>
                    <a:pt x="2645" y="101"/>
                  </a:lnTo>
                  <a:lnTo>
                    <a:pt x="2558" y="39"/>
                  </a:lnTo>
                  <a:lnTo>
                    <a:pt x="2410" y="34"/>
                  </a:lnTo>
                  <a:lnTo>
                    <a:pt x="2232" y="53"/>
                  </a:lnTo>
                  <a:lnTo>
                    <a:pt x="2098" y="77"/>
                  </a:lnTo>
                  <a:lnTo>
                    <a:pt x="1963" y="67"/>
                  </a:lnTo>
                  <a:lnTo>
                    <a:pt x="1752" y="202"/>
                  </a:lnTo>
                  <a:lnTo>
                    <a:pt x="1666" y="178"/>
                  </a:lnTo>
                  <a:lnTo>
                    <a:pt x="1550" y="249"/>
                  </a:lnTo>
                  <a:lnTo>
                    <a:pt x="1457" y="353"/>
                  </a:lnTo>
                  <a:lnTo>
                    <a:pt x="1411" y="523"/>
                  </a:lnTo>
                  <a:lnTo>
                    <a:pt x="1402" y="663"/>
                  </a:lnTo>
                  <a:lnTo>
                    <a:pt x="1421" y="744"/>
                  </a:lnTo>
                  <a:lnTo>
                    <a:pt x="1469" y="811"/>
                  </a:lnTo>
                  <a:lnTo>
                    <a:pt x="1421" y="864"/>
                  </a:lnTo>
                  <a:lnTo>
                    <a:pt x="1200" y="845"/>
                  </a:lnTo>
                  <a:lnTo>
                    <a:pt x="1109" y="931"/>
                  </a:lnTo>
                  <a:lnTo>
                    <a:pt x="989" y="931"/>
                  </a:lnTo>
                  <a:lnTo>
                    <a:pt x="955" y="1061"/>
                  </a:lnTo>
                  <a:lnTo>
                    <a:pt x="878" y="1114"/>
                  </a:lnTo>
                  <a:lnTo>
                    <a:pt x="754" y="1147"/>
                  </a:lnTo>
                  <a:lnTo>
                    <a:pt x="648" y="1253"/>
                  </a:lnTo>
                  <a:lnTo>
                    <a:pt x="509" y="1248"/>
                  </a:lnTo>
                  <a:lnTo>
                    <a:pt x="418" y="1291"/>
                  </a:lnTo>
                  <a:lnTo>
                    <a:pt x="336" y="1282"/>
                  </a:lnTo>
                  <a:lnTo>
                    <a:pt x="48" y="1459"/>
                  </a:lnTo>
                  <a:lnTo>
                    <a:pt x="0" y="1618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106">
              <a:extLst>
                <a:ext uri="{FF2B5EF4-FFF2-40B4-BE49-F238E27FC236}">
                  <a16:creationId xmlns:a16="http://schemas.microsoft.com/office/drawing/2014/main" id="{5E1E21E8-F6D6-549A-46DE-670123423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" y="1489075"/>
              <a:ext cx="750888" cy="511175"/>
            </a:xfrm>
            <a:custGeom>
              <a:avLst/>
              <a:gdLst/>
              <a:ahLst/>
              <a:cxnLst>
                <a:cxn ang="0">
                  <a:pos x="0" y="1481"/>
                </a:cxn>
                <a:cxn ang="0">
                  <a:pos x="710" y="1506"/>
                </a:cxn>
                <a:cxn ang="0">
                  <a:pos x="757" y="1347"/>
                </a:cxn>
                <a:cxn ang="0">
                  <a:pos x="1048" y="1169"/>
                </a:cxn>
                <a:cxn ang="0">
                  <a:pos x="1130" y="1179"/>
                </a:cxn>
                <a:cxn ang="0">
                  <a:pos x="1220" y="1134"/>
                </a:cxn>
                <a:cxn ang="0">
                  <a:pos x="1357" y="1139"/>
                </a:cxn>
                <a:cxn ang="0">
                  <a:pos x="1466" y="1034"/>
                </a:cxn>
                <a:cxn ang="0">
                  <a:pos x="1588" y="1001"/>
                </a:cxn>
                <a:cxn ang="0">
                  <a:pos x="1667" y="945"/>
                </a:cxn>
                <a:cxn ang="0">
                  <a:pos x="1700" y="819"/>
                </a:cxn>
                <a:cxn ang="0">
                  <a:pos x="1822" y="818"/>
                </a:cxn>
                <a:cxn ang="0">
                  <a:pos x="1909" y="731"/>
                </a:cxn>
                <a:cxn ang="0">
                  <a:pos x="2131" y="750"/>
                </a:cxn>
                <a:cxn ang="0">
                  <a:pos x="2179" y="699"/>
                </a:cxn>
                <a:cxn ang="0">
                  <a:pos x="2132" y="635"/>
                </a:cxn>
                <a:cxn ang="0">
                  <a:pos x="2111" y="549"/>
                </a:cxn>
                <a:cxn ang="0">
                  <a:pos x="2122" y="407"/>
                </a:cxn>
                <a:cxn ang="0">
                  <a:pos x="2168" y="237"/>
                </a:cxn>
                <a:cxn ang="0">
                  <a:pos x="2121" y="218"/>
                </a:cxn>
                <a:cxn ang="0">
                  <a:pos x="2092" y="170"/>
                </a:cxn>
                <a:cxn ang="0">
                  <a:pos x="2011" y="204"/>
                </a:cxn>
                <a:cxn ang="0">
                  <a:pos x="1963" y="142"/>
                </a:cxn>
                <a:cxn ang="0">
                  <a:pos x="1867" y="146"/>
                </a:cxn>
                <a:cxn ang="0">
                  <a:pos x="1752" y="166"/>
                </a:cxn>
                <a:cxn ang="0">
                  <a:pos x="1680" y="132"/>
                </a:cxn>
                <a:cxn ang="0">
                  <a:pos x="1617" y="65"/>
                </a:cxn>
                <a:cxn ang="0">
                  <a:pos x="1579" y="0"/>
                </a:cxn>
                <a:cxn ang="0">
                  <a:pos x="1516" y="7"/>
                </a:cxn>
                <a:cxn ang="0">
                  <a:pos x="1443" y="136"/>
                </a:cxn>
                <a:cxn ang="0">
                  <a:pos x="1372" y="276"/>
                </a:cxn>
                <a:cxn ang="0">
                  <a:pos x="1233" y="391"/>
                </a:cxn>
                <a:cxn ang="0">
                  <a:pos x="1142" y="430"/>
                </a:cxn>
                <a:cxn ang="0">
                  <a:pos x="1041" y="458"/>
                </a:cxn>
                <a:cxn ang="0">
                  <a:pos x="944" y="499"/>
                </a:cxn>
                <a:cxn ang="0">
                  <a:pos x="840" y="578"/>
                </a:cxn>
                <a:cxn ang="0">
                  <a:pos x="772" y="694"/>
                </a:cxn>
                <a:cxn ang="0">
                  <a:pos x="672" y="817"/>
                </a:cxn>
                <a:cxn ang="0">
                  <a:pos x="672" y="996"/>
                </a:cxn>
                <a:cxn ang="0">
                  <a:pos x="627" y="1089"/>
                </a:cxn>
                <a:cxn ang="0">
                  <a:pos x="489" y="1246"/>
                </a:cxn>
                <a:cxn ang="0">
                  <a:pos x="355" y="1318"/>
                </a:cxn>
                <a:cxn ang="0">
                  <a:pos x="235" y="1380"/>
                </a:cxn>
                <a:cxn ang="0">
                  <a:pos x="144" y="1414"/>
                </a:cxn>
                <a:cxn ang="0">
                  <a:pos x="33" y="1433"/>
                </a:cxn>
                <a:cxn ang="0">
                  <a:pos x="0" y="1481"/>
                </a:cxn>
              </a:cxnLst>
              <a:rect l="0" t="0" r="r" b="b"/>
              <a:pathLst>
                <a:path w="2179" h="1506">
                  <a:moveTo>
                    <a:pt x="0" y="1481"/>
                  </a:moveTo>
                  <a:lnTo>
                    <a:pt x="710" y="1506"/>
                  </a:lnTo>
                  <a:lnTo>
                    <a:pt x="757" y="1347"/>
                  </a:lnTo>
                  <a:lnTo>
                    <a:pt x="1048" y="1169"/>
                  </a:lnTo>
                  <a:lnTo>
                    <a:pt x="1130" y="1179"/>
                  </a:lnTo>
                  <a:lnTo>
                    <a:pt x="1220" y="1134"/>
                  </a:lnTo>
                  <a:lnTo>
                    <a:pt x="1357" y="1139"/>
                  </a:lnTo>
                  <a:lnTo>
                    <a:pt x="1466" y="1034"/>
                  </a:lnTo>
                  <a:lnTo>
                    <a:pt x="1588" y="1001"/>
                  </a:lnTo>
                  <a:lnTo>
                    <a:pt x="1667" y="945"/>
                  </a:lnTo>
                  <a:lnTo>
                    <a:pt x="1700" y="819"/>
                  </a:lnTo>
                  <a:lnTo>
                    <a:pt x="1822" y="818"/>
                  </a:lnTo>
                  <a:lnTo>
                    <a:pt x="1909" y="731"/>
                  </a:lnTo>
                  <a:lnTo>
                    <a:pt x="2131" y="750"/>
                  </a:lnTo>
                  <a:lnTo>
                    <a:pt x="2179" y="699"/>
                  </a:lnTo>
                  <a:lnTo>
                    <a:pt x="2132" y="635"/>
                  </a:lnTo>
                  <a:lnTo>
                    <a:pt x="2111" y="549"/>
                  </a:lnTo>
                  <a:lnTo>
                    <a:pt x="2122" y="407"/>
                  </a:lnTo>
                  <a:lnTo>
                    <a:pt x="2168" y="237"/>
                  </a:lnTo>
                  <a:lnTo>
                    <a:pt x="2121" y="218"/>
                  </a:lnTo>
                  <a:lnTo>
                    <a:pt x="2092" y="170"/>
                  </a:lnTo>
                  <a:lnTo>
                    <a:pt x="2011" y="204"/>
                  </a:lnTo>
                  <a:lnTo>
                    <a:pt x="1963" y="142"/>
                  </a:lnTo>
                  <a:lnTo>
                    <a:pt x="1867" y="146"/>
                  </a:lnTo>
                  <a:lnTo>
                    <a:pt x="1752" y="166"/>
                  </a:lnTo>
                  <a:lnTo>
                    <a:pt x="1680" y="132"/>
                  </a:lnTo>
                  <a:lnTo>
                    <a:pt x="1617" y="65"/>
                  </a:lnTo>
                  <a:lnTo>
                    <a:pt x="1579" y="0"/>
                  </a:lnTo>
                  <a:lnTo>
                    <a:pt x="1516" y="7"/>
                  </a:lnTo>
                  <a:lnTo>
                    <a:pt x="1443" y="136"/>
                  </a:lnTo>
                  <a:lnTo>
                    <a:pt x="1372" y="276"/>
                  </a:lnTo>
                  <a:lnTo>
                    <a:pt x="1233" y="391"/>
                  </a:lnTo>
                  <a:lnTo>
                    <a:pt x="1142" y="430"/>
                  </a:lnTo>
                  <a:lnTo>
                    <a:pt x="1041" y="458"/>
                  </a:lnTo>
                  <a:lnTo>
                    <a:pt x="944" y="499"/>
                  </a:lnTo>
                  <a:lnTo>
                    <a:pt x="840" y="578"/>
                  </a:lnTo>
                  <a:lnTo>
                    <a:pt x="772" y="694"/>
                  </a:lnTo>
                  <a:lnTo>
                    <a:pt x="672" y="817"/>
                  </a:lnTo>
                  <a:lnTo>
                    <a:pt x="672" y="996"/>
                  </a:lnTo>
                  <a:lnTo>
                    <a:pt x="627" y="1089"/>
                  </a:lnTo>
                  <a:lnTo>
                    <a:pt x="489" y="1246"/>
                  </a:lnTo>
                  <a:lnTo>
                    <a:pt x="355" y="1318"/>
                  </a:lnTo>
                  <a:lnTo>
                    <a:pt x="235" y="1380"/>
                  </a:lnTo>
                  <a:lnTo>
                    <a:pt x="144" y="1414"/>
                  </a:lnTo>
                  <a:lnTo>
                    <a:pt x="33" y="1433"/>
                  </a:lnTo>
                  <a:lnTo>
                    <a:pt x="0" y="148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mpd="sng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107">
              <a:extLst>
                <a:ext uri="{FF2B5EF4-FFF2-40B4-BE49-F238E27FC236}">
                  <a16:creationId xmlns:a16="http://schemas.microsoft.com/office/drawing/2014/main" id="{78CD59DE-7366-3214-86B1-56CF973B6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138" y="2357349"/>
              <a:ext cx="1035050" cy="750888"/>
            </a:xfrm>
            <a:custGeom>
              <a:avLst/>
              <a:gdLst/>
              <a:ahLst/>
              <a:cxnLst>
                <a:cxn ang="0">
                  <a:pos x="2825" y="101"/>
                </a:cxn>
                <a:cxn ang="0">
                  <a:pos x="2865" y="361"/>
                </a:cxn>
                <a:cxn ang="0">
                  <a:pos x="2949" y="565"/>
                </a:cxn>
                <a:cxn ang="0">
                  <a:pos x="3013" y="621"/>
                </a:cxn>
                <a:cxn ang="0">
                  <a:pos x="2933" y="701"/>
                </a:cxn>
                <a:cxn ang="0">
                  <a:pos x="2897" y="985"/>
                </a:cxn>
                <a:cxn ang="0">
                  <a:pos x="2901" y="1273"/>
                </a:cxn>
                <a:cxn ang="0">
                  <a:pos x="2729" y="1429"/>
                </a:cxn>
                <a:cxn ang="0">
                  <a:pos x="2577" y="1625"/>
                </a:cxn>
                <a:cxn ang="0">
                  <a:pos x="2501" y="1757"/>
                </a:cxn>
                <a:cxn ang="0">
                  <a:pos x="2497" y="1813"/>
                </a:cxn>
                <a:cxn ang="0">
                  <a:pos x="2449" y="1884"/>
                </a:cxn>
                <a:cxn ang="0">
                  <a:pos x="2389" y="1913"/>
                </a:cxn>
                <a:cxn ang="0">
                  <a:pos x="2297" y="1977"/>
                </a:cxn>
                <a:cxn ang="0">
                  <a:pos x="2177" y="1974"/>
                </a:cxn>
                <a:cxn ang="0">
                  <a:pos x="2073" y="1949"/>
                </a:cxn>
                <a:cxn ang="0">
                  <a:pos x="1949" y="1945"/>
                </a:cxn>
                <a:cxn ang="0">
                  <a:pos x="1845" y="1969"/>
                </a:cxn>
                <a:cxn ang="0">
                  <a:pos x="1723" y="2065"/>
                </a:cxn>
                <a:cxn ang="0">
                  <a:pos x="1545" y="2009"/>
                </a:cxn>
                <a:cxn ang="0">
                  <a:pos x="1401" y="1949"/>
                </a:cxn>
                <a:cxn ang="0">
                  <a:pos x="1345" y="1993"/>
                </a:cxn>
                <a:cxn ang="0">
                  <a:pos x="1237" y="2021"/>
                </a:cxn>
                <a:cxn ang="0">
                  <a:pos x="1185" y="1917"/>
                </a:cxn>
                <a:cxn ang="0">
                  <a:pos x="1088" y="1884"/>
                </a:cxn>
                <a:cxn ang="0">
                  <a:pos x="997" y="1845"/>
                </a:cxn>
                <a:cxn ang="0">
                  <a:pos x="913" y="1877"/>
                </a:cxn>
                <a:cxn ang="0">
                  <a:pos x="841" y="1869"/>
                </a:cxn>
                <a:cxn ang="0">
                  <a:pos x="721" y="1905"/>
                </a:cxn>
                <a:cxn ang="0">
                  <a:pos x="693" y="2033"/>
                </a:cxn>
                <a:cxn ang="0">
                  <a:pos x="621" y="2101"/>
                </a:cxn>
                <a:cxn ang="0">
                  <a:pos x="617" y="2221"/>
                </a:cxn>
                <a:cxn ang="0">
                  <a:pos x="549" y="2213"/>
                </a:cxn>
                <a:cxn ang="0">
                  <a:pos x="453" y="2110"/>
                </a:cxn>
                <a:cxn ang="0">
                  <a:pos x="363" y="2156"/>
                </a:cxn>
                <a:cxn ang="0">
                  <a:pos x="317" y="2156"/>
                </a:cxn>
                <a:cxn ang="0">
                  <a:pos x="363" y="2065"/>
                </a:cxn>
                <a:cxn ang="0">
                  <a:pos x="227" y="2065"/>
                </a:cxn>
                <a:cxn ang="0">
                  <a:pos x="90" y="1974"/>
                </a:cxn>
                <a:cxn ang="0">
                  <a:pos x="181" y="1929"/>
                </a:cxn>
                <a:cxn ang="0">
                  <a:pos x="45" y="1838"/>
                </a:cxn>
                <a:cxn ang="0">
                  <a:pos x="0" y="1702"/>
                </a:cxn>
                <a:cxn ang="0">
                  <a:pos x="0" y="1612"/>
                </a:cxn>
                <a:cxn ang="0">
                  <a:pos x="90" y="1612"/>
                </a:cxn>
                <a:cxn ang="0">
                  <a:pos x="197" y="1549"/>
                </a:cxn>
                <a:cxn ang="0">
                  <a:pos x="581" y="1549"/>
                </a:cxn>
                <a:cxn ang="0">
                  <a:pos x="685" y="1473"/>
                </a:cxn>
                <a:cxn ang="0">
                  <a:pos x="757" y="1333"/>
                </a:cxn>
                <a:cxn ang="0">
                  <a:pos x="804" y="813"/>
                </a:cxn>
                <a:cxn ang="0">
                  <a:pos x="959" y="795"/>
                </a:cxn>
                <a:cxn ang="0">
                  <a:pos x="1136" y="750"/>
                </a:cxn>
                <a:cxn ang="0">
                  <a:pos x="1376" y="529"/>
                </a:cxn>
                <a:cxn ang="0">
                  <a:pos x="2288" y="0"/>
                </a:cxn>
                <a:cxn ang="0">
                  <a:pos x="2557" y="65"/>
                </a:cxn>
                <a:cxn ang="0">
                  <a:pos x="2669" y="169"/>
                </a:cxn>
                <a:cxn ang="0">
                  <a:pos x="2825" y="101"/>
                </a:cxn>
              </a:cxnLst>
              <a:rect l="0" t="0" r="r" b="b"/>
              <a:pathLst>
                <a:path w="3013" h="2221">
                  <a:moveTo>
                    <a:pt x="2825" y="101"/>
                  </a:moveTo>
                  <a:lnTo>
                    <a:pt x="2865" y="361"/>
                  </a:lnTo>
                  <a:lnTo>
                    <a:pt x="2949" y="565"/>
                  </a:lnTo>
                  <a:lnTo>
                    <a:pt x="3013" y="621"/>
                  </a:lnTo>
                  <a:lnTo>
                    <a:pt x="2933" y="701"/>
                  </a:lnTo>
                  <a:lnTo>
                    <a:pt x="2897" y="985"/>
                  </a:lnTo>
                  <a:lnTo>
                    <a:pt x="2901" y="1273"/>
                  </a:lnTo>
                  <a:lnTo>
                    <a:pt x="2729" y="1429"/>
                  </a:lnTo>
                  <a:lnTo>
                    <a:pt x="2577" y="1625"/>
                  </a:lnTo>
                  <a:lnTo>
                    <a:pt x="2501" y="1757"/>
                  </a:lnTo>
                  <a:lnTo>
                    <a:pt x="2497" y="1813"/>
                  </a:lnTo>
                  <a:lnTo>
                    <a:pt x="2449" y="1884"/>
                  </a:lnTo>
                  <a:lnTo>
                    <a:pt x="2389" y="1913"/>
                  </a:lnTo>
                  <a:lnTo>
                    <a:pt x="2297" y="1977"/>
                  </a:lnTo>
                  <a:lnTo>
                    <a:pt x="2177" y="1974"/>
                  </a:lnTo>
                  <a:lnTo>
                    <a:pt x="2073" y="1949"/>
                  </a:lnTo>
                  <a:lnTo>
                    <a:pt x="1949" y="1945"/>
                  </a:lnTo>
                  <a:lnTo>
                    <a:pt x="1845" y="1969"/>
                  </a:lnTo>
                  <a:lnTo>
                    <a:pt x="1723" y="2065"/>
                  </a:lnTo>
                  <a:lnTo>
                    <a:pt x="1545" y="2009"/>
                  </a:lnTo>
                  <a:lnTo>
                    <a:pt x="1401" y="1949"/>
                  </a:lnTo>
                  <a:lnTo>
                    <a:pt x="1345" y="1993"/>
                  </a:lnTo>
                  <a:lnTo>
                    <a:pt x="1237" y="2021"/>
                  </a:lnTo>
                  <a:lnTo>
                    <a:pt x="1185" y="1917"/>
                  </a:lnTo>
                  <a:lnTo>
                    <a:pt x="1088" y="1884"/>
                  </a:lnTo>
                  <a:lnTo>
                    <a:pt x="997" y="1845"/>
                  </a:lnTo>
                  <a:lnTo>
                    <a:pt x="913" y="1877"/>
                  </a:lnTo>
                  <a:lnTo>
                    <a:pt x="841" y="1869"/>
                  </a:lnTo>
                  <a:lnTo>
                    <a:pt x="721" y="1905"/>
                  </a:lnTo>
                  <a:lnTo>
                    <a:pt x="693" y="2033"/>
                  </a:lnTo>
                  <a:lnTo>
                    <a:pt x="621" y="2101"/>
                  </a:lnTo>
                  <a:lnTo>
                    <a:pt x="617" y="2221"/>
                  </a:lnTo>
                  <a:lnTo>
                    <a:pt x="549" y="2213"/>
                  </a:lnTo>
                  <a:lnTo>
                    <a:pt x="453" y="2110"/>
                  </a:lnTo>
                  <a:lnTo>
                    <a:pt x="363" y="2156"/>
                  </a:lnTo>
                  <a:lnTo>
                    <a:pt x="317" y="2156"/>
                  </a:lnTo>
                  <a:lnTo>
                    <a:pt x="363" y="2065"/>
                  </a:lnTo>
                  <a:lnTo>
                    <a:pt x="227" y="2065"/>
                  </a:lnTo>
                  <a:lnTo>
                    <a:pt x="90" y="1974"/>
                  </a:lnTo>
                  <a:lnTo>
                    <a:pt x="181" y="1929"/>
                  </a:lnTo>
                  <a:lnTo>
                    <a:pt x="45" y="1838"/>
                  </a:lnTo>
                  <a:lnTo>
                    <a:pt x="0" y="1702"/>
                  </a:lnTo>
                  <a:lnTo>
                    <a:pt x="0" y="1612"/>
                  </a:lnTo>
                  <a:lnTo>
                    <a:pt x="90" y="1612"/>
                  </a:lnTo>
                  <a:lnTo>
                    <a:pt x="197" y="1549"/>
                  </a:lnTo>
                  <a:lnTo>
                    <a:pt x="581" y="1549"/>
                  </a:lnTo>
                  <a:lnTo>
                    <a:pt x="685" y="1473"/>
                  </a:lnTo>
                  <a:lnTo>
                    <a:pt x="757" y="1333"/>
                  </a:lnTo>
                  <a:lnTo>
                    <a:pt x="804" y="813"/>
                  </a:lnTo>
                  <a:lnTo>
                    <a:pt x="959" y="795"/>
                  </a:lnTo>
                  <a:lnTo>
                    <a:pt x="1136" y="750"/>
                  </a:lnTo>
                  <a:lnTo>
                    <a:pt x="1376" y="529"/>
                  </a:lnTo>
                  <a:lnTo>
                    <a:pt x="2288" y="0"/>
                  </a:lnTo>
                  <a:lnTo>
                    <a:pt x="2557" y="65"/>
                  </a:lnTo>
                  <a:lnTo>
                    <a:pt x="2669" y="169"/>
                  </a:lnTo>
                  <a:lnTo>
                    <a:pt x="2825" y="101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108">
              <a:extLst>
                <a:ext uri="{FF2B5EF4-FFF2-40B4-BE49-F238E27FC236}">
                  <a16:creationId xmlns:a16="http://schemas.microsoft.com/office/drawing/2014/main" id="{C70953DB-22DD-D13F-ECB3-CE2FA327E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808163"/>
              <a:ext cx="700088" cy="625475"/>
            </a:xfrm>
            <a:custGeom>
              <a:avLst/>
              <a:gdLst/>
              <a:ahLst/>
              <a:cxnLst>
                <a:cxn ang="0">
                  <a:pos x="1983" y="1632"/>
                </a:cxn>
                <a:cxn ang="0">
                  <a:pos x="1899" y="1664"/>
                </a:cxn>
                <a:cxn ang="0">
                  <a:pos x="1867" y="1744"/>
                </a:cxn>
                <a:cxn ang="0">
                  <a:pos x="1767" y="1772"/>
                </a:cxn>
                <a:cxn ang="0">
                  <a:pos x="1763" y="1848"/>
                </a:cxn>
                <a:cxn ang="0">
                  <a:pos x="1671" y="1848"/>
                </a:cxn>
                <a:cxn ang="0">
                  <a:pos x="1607" y="1804"/>
                </a:cxn>
                <a:cxn ang="0">
                  <a:pos x="106" y="1827"/>
                </a:cxn>
                <a:cxn ang="0">
                  <a:pos x="62" y="436"/>
                </a:cxn>
                <a:cxn ang="0">
                  <a:pos x="0" y="308"/>
                </a:cxn>
                <a:cxn ang="0">
                  <a:pos x="62" y="187"/>
                </a:cxn>
                <a:cxn ang="0">
                  <a:pos x="51" y="44"/>
                </a:cxn>
                <a:cxn ang="0">
                  <a:pos x="167" y="40"/>
                </a:cxn>
                <a:cxn ang="0">
                  <a:pos x="243" y="16"/>
                </a:cxn>
                <a:cxn ang="0">
                  <a:pos x="371" y="64"/>
                </a:cxn>
                <a:cxn ang="0">
                  <a:pos x="543" y="128"/>
                </a:cxn>
                <a:cxn ang="0">
                  <a:pos x="635" y="108"/>
                </a:cxn>
                <a:cxn ang="0">
                  <a:pos x="786" y="149"/>
                </a:cxn>
                <a:cxn ang="0">
                  <a:pos x="895" y="72"/>
                </a:cxn>
                <a:cxn ang="0">
                  <a:pos x="1015" y="36"/>
                </a:cxn>
                <a:cxn ang="0">
                  <a:pos x="1119" y="0"/>
                </a:cxn>
                <a:cxn ang="0">
                  <a:pos x="1219" y="60"/>
                </a:cxn>
                <a:cxn ang="0">
                  <a:pos x="1330" y="103"/>
                </a:cxn>
                <a:cxn ang="0">
                  <a:pos x="1483" y="84"/>
                </a:cxn>
                <a:cxn ang="0">
                  <a:pos x="1635" y="44"/>
                </a:cxn>
                <a:cxn ang="0">
                  <a:pos x="1723" y="184"/>
                </a:cxn>
                <a:cxn ang="0">
                  <a:pos x="1779" y="296"/>
                </a:cxn>
                <a:cxn ang="0">
                  <a:pos x="1747" y="416"/>
                </a:cxn>
                <a:cxn ang="0">
                  <a:pos x="1751" y="508"/>
                </a:cxn>
                <a:cxn ang="0">
                  <a:pos x="1715" y="592"/>
                </a:cxn>
                <a:cxn ang="0">
                  <a:pos x="1739" y="648"/>
                </a:cxn>
                <a:cxn ang="0">
                  <a:pos x="1693" y="693"/>
                </a:cxn>
                <a:cxn ang="0">
                  <a:pos x="1603" y="648"/>
                </a:cxn>
                <a:cxn ang="0">
                  <a:pos x="1512" y="557"/>
                </a:cxn>
                <a:cxn ang="0">
                  <a:pos x="1512" y="466"/>
                </a:cxn>
                <a:cxn ang="0">
                  <a:pos x="1376" y="330"/>
                </a:cxn>
                <a:cxn ang="0">
                  <a:pos x="1330" y="330"/>
                </a:cxn>
                <a:cxn ang="0">
                  <a:pos x="1330" y="376"/>
                </a:cxn>
                <a:cxn ang="0">
                  <a:pos x="1399" y="496"/>
                </a:cxn>
                <a:cxn ang="0">
                  <a:pos x="1519" y="644"/>
                </a:cxn>
                <a:cxn ang="0">
                  <a:pos x="1648" y="829"/>
                </a:cxn>
                <a:cxn ang="0">
                  <a:pos x="1711" y="968"/>
                </a:cxn>
                <a:cxn ang="0">
                  <a:pos x="1819" y="1128"/>
                </a:cxn>
                <a:cxn ang="0">
                  <a:pos x="1875" y="1237"/>
                </a:cxn>
                <a:cxn ang="0">
                  <a:pos x="1943" y="1336"/>
                </a:cxn>
                <a:cxn ang="0">
                  <a:pos x="2043" y="1424"/>
                </a:cxn>
                <a:cxn ang="0">
                  <a:pos x="2007" y="1508"/>
                </a:cxn>
                <a:cxn ang="0">
                  <a:pos x="2035" y="1588"/>
                </a:cxn>
                <a:cxn ang="0">
                  <a:pos x="1983" y="1632"/>
                </a:cxn>
              </a:cxnLst>
              <a:rect l="0" t="0" r="r" b="b"/>
              <a:pathLst>
                <a:path w="2043" h="1848">
                  <a:moveTo>
                    <a:pt x="1983" y="1632"/>
                  </a:moveTo>
                  <a:lnTo>
                    <a:pt x="1899" y="1664"/>
                  </a:lnTo>
                  <a:lnTo>
                    <a:pt x="1867" y="1744"/>
                  </a:lnTo>
                  <a:lnTo>
                    <a:pt x="1767" y="1772"/>
                  </a:lnTo>
                  <a:lnTo>
                    <a:pt x="1763" y="1848"/>
                  </a:lnTo>
                  <a:lnTo>
                    <a:pt x="1671" y="1848"/>
                  </a:lnTo>
                  <a:lnTo>
                    <a:pt x="1607" y="1804"/>
                  </a:lnTo>
                  <a:lnTo>
                    <a:pt x="106" y="1827"/>
                  </a:lnTo>
                  <a:lnTo>
                    <a:pt x="62" y="436"/>
                  </a:lnTo>
                  <a:lnTo>
                    <a:pt x="0" y="308"/>
                  </a:lnTo>
                  <a:lnTo>
                    <a:pt x="62" y="187"/>
                  </a:lnTo>
                  <a:lnTo>
                    <a:pt x="51" y="44"/>
                  </a:lnTo>
                  <a:lnTo>
                    <a:pt x="167" y="40"/>
                  </a:lnTo>
                  <a:lnTo>
                    <a:pt x="243" y="16"/>
                  </a:lnTo>
                  <a:lnTo>
                    <a:pt x="371" y="64"/>
                  </a:lnTo>
                  <a:lnTo>
                    <a:pt x="543" y="128"/>
                  </a:lnTo>
                  <a:lnTo>
                    <a:pt x="635" y="108"/>
                  </a:lnTo>
                  <a:lnTo>
                    <a:pt x="786" y="149"/>
                  </a:lnTo>
                  <a:lnTo>
                    <a:pt x="895" y="72"/>
                  </a:lnTo>
                  <a:lnTo>
                    <a:pt x="1015" y="36"/>
                  </a:lnTo>
                  <a:lnTo>
                    <a:pt x="1119" y="0"/>
                  </a:lnTo>
                  <a:lnTo>
                    <a:pt x="1219" y="60"/>
                  </a:lnTo>
                  <a:lnTo>
                    <a:pt x="1330" y="103"/>
                  </a:lnTo>
                  <a:lnTo>
                    <a:pt x="1483" y="84"/>
                  </a:lnTo>
                  <a:lnTo>
                    <a:pt x="1635" y="44"/>
                  </a:lnTo>
                  <a:lnTo>
                    <a:pt x="1723" y="184"/>
                  </a:lnTo>
                  <a:lnTo>
                    <a:pt x="1779" y="296"/>
                  </a:lnTo>
                  <a:lnTo>
                    <a:pt x="1747" y="416"/>
                  </a:lnTo>
                  <a:lnTo>
                    <a:pt x="1751" y="508"/>
                  </a:lnTo>
                  <a:lnTo>
                    <a:pt x="1715" y="592"/>
                  </a:lnTo>
                  <a:lnTo>
                    <a:pt x="1739" y="648"/>
                  </a:lnTo>
                  <a:lnTo>
                    <a:pt x="1693" y="693"/>
                  </a:lnTo>
                  <a:lnTo>
                    <a:pt x="1603" y="648"/>
                  </a:lnTo>
                  <a:lnTo>
                    <a:pt x="1512" y="557"/>
                  </a:lnTo>
                  <a:lnTo>
                    <a:pt x="1512" y="466"/>
                  </a:lnTo>
                  <a:lnTo>
                    <a:pt x="1376" y="330"/>
                  </a:lnTo>
                  <a:lnTo>
                    <a:pt x="1330" y="330"/>
                  </a:lnTo>
                  <a:lnTo>
                    <a:pt x="1330" y="376"/>
                  </a:lnTo>
                  <a:lnTo>
                    <a:pt x="1399" y="496"/>
                  </a:lnTo>
                  <a:lnTo>
                    <a:pt x="1519" y="644"/>
                  </a:lnTo>
                  <a:lnTo>
                    <a:pt x="1648" y="829"/>
                  </a:lnTo>
                  <a:lnTo>
                    <a:pt x="1711" y="968"/>
                  </a:lnTo>
                  <a:lnTo>
                    <a:pt x="1819" y="1128"/>
                  </a:lnTo>
                  <a:lnTo>
                    <a:pt x="1875" y="1237"/>
                  </a:lnTo>
                  <a:lnTo>
                    <a:pt x="1943" y="1336"/>
                  </a:lnTo>
                  <a:lnTo>
                    <a:pt x="2043" y="1424"/>
                  </a:lnTo>
                  <a:lnTo>
                    <a:pt x="2007" y="1508"/>
                  </a:lnTo>
                  <a:lnTo>
                    <a:pt x="2035" y="1588"/>
                  </a:lnTo>
                  <a:lnTo>
                    <a:pt x="1983" y="16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 kern="0">
                <a:solidFill>
                  <a:srgbClr val="000000"/>
                </a:solidFill>
              </a:endParaRPr>
            </a:p>
          </p:txBody>
        </p:sp>
        <p:sp>
          <p:nvSpPr>
            <p:cNvPr id="10" name="Freeform 109">
              <a:extLst>
                <a:ext uri="{FF2B5EF4-FFF2-40B4-BE49-F238E27FC236}">
                  <a16:creationId xmlns:a16="http://schemas.microsoft.com/office/drawing/2014/main" id="{273A5C8C-A679-544D-F9B6-29F9C9321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975" y="2328863"/>
              <a:ext cx="687388" cy="1046163"/>
            </a:xfrm>
            <a:custGeom>
              <a:avLst/>
              <a:gdLst/>
              <a:ahLst/>
              <a:cxnLst>
                <a:cxn ang="0">
                  <a:pos x="0" y="1803"/>
                </a:cxn>
                <a:cxn ang="0">
                  <a:pos x="74" y="1860"/>
                </a:cxn>
                <a:cxn ang="0">
                  <a:pos x="98" y="1928"/>
                </a:cxn>
                <a:cxn ang="0">
                  <a:pos x="162" y="1980"/>
                </a:cxn>
                <a:cxn ang="0">
                  <a:pos x="214" y="1964"/>
                </a:cxn>
                <a:cxn ang="0">
                  <a:pos x="290" y="1972"/>
                </a:cxn>
                <a:cxn ang="0">
                  <a:pos x="338" y="2044"/>
                </a:cxn>
                <a:cxn ang="0">
                  <a:pos x="226" y="2064"/>
                </a:cxn>
                <a:cxn ang="0">
                  <a:pos x="246" y="2136"/>
                </a:cxn>
                <a:cxn ang="0">
                  <a:pos x="313" y="2192"/>
                </a:cxn>
                <a:cxn ang="0">
                  <a:pos x="294" y="2336"/>
                </a:cxn>
                <a:cxn ang="0">
                  <a:pos x="310" y="2436"/>
                </a:cxn>
                <a:cxn ang="0">
                  <a:pos x="362" y="2512"/>
                </a:cxn>
                <a:cxn ang="0">
                  <a:pos x="404" y="2600"/>
                </a:cxn>
                <a:cxn ang="0">
                  <a:pos x="177" y="2600"/>
                </a:cxn>
                <a:cxn ang="0">
                  <a:pos x="86" y="2691"/>
                </a:cxn>
                <a:cxn ang="0">
                  <a:pos x="190" y="2792"/>
                </a:cxn>
                <a:cxn ang="0">
                  <a:pos x="268" y="2827"/>
                </a:cxn>
                <a:cxn ang="0">
                  <a:pos x="362" y="3000"/>
                </a:cxn>
                <a:cxn ang="0">
                  <a:pos x="386" y="3084"/>
                </a:cxn>
                <a:cxn ang="0">
                  <a:pos x="506" y="3076"/>
                </a:cxn>
                <a:cxn ang="0">
                  <a:pos x="582" y="3016"/>
                </a:cxn>
                <a:cxn ang="0">
                  <a:pos x="630" y="3064"/>
                </a:cxn>
                <a:cxn ang="0">
                  <a:pos x="742" y="3000"/>
                </a:cxn>
                <a:cxn ang="0">
                  <a:pos x="966" y="2984"/>
                </a:cxn>
                <a:cxn ang="0">
                  <a:pos x="1082" y="2840"/>
                </a:cxn>
                <a:cxn ang="0">
                  <a:pos x="1270" y="2792"/>
                </a:cxn>
                <a:cxn ang="0">
                  <a:pos x="1382" y="2724"/>
                </a:cxn>
                <a:cxn ang="0">
                  <a:pos x="1590" y="2468"/>
                </a:cxn>
                <a:cxn ang="0">
                  <a:pos x="1718" y="2404"/>
                </a:cxn>
                <a:cxn ang="0">
                  <a:pos x="1818" y="2440"/>
                </a:cxn>
                <a:cxn ang="0">
                  <a:pos x="1814" y="2336"/>
                </a:cxn>
                <a:cxn ang="0">
                  <a:pos x="1746" y="2304"/>
                </a:cxn>
                <a:cxn ang="0">
                  <a:pos x="1726" y="2232"/>
                </a:cxn>
                <a:cxn ang="0">
                  <a:pos x="1690" y="2148"/>
                </a:cxn>
                <a:cxn ang="0">
                  <a:pos x="1702" y="2076"/>
                </a:cxn>
                <a:cxn ang="0">
                  <a:pos x="1602" y="2084"/>
                </a:cxn>
                <a:cxn ang="0">
                  <a:pos x="1586" y="2036"/>
                </a:cxn>
                <a:cxn ang="0">
                  <a:pos x="1666" y="1964"/>
                </a:cxn>
                <a:cxn ang="0">
                  <a:pos x="1628" y="1875"/>
                </a:cxn>
                <a:cxn ang="0">
                  <a:pos x="1726" y="1792"/>
                </a:cxn>
                <a:cxn ang="0">
                  <a:pos x="1690" y="1724"/>
                </a:cxn>
                <a:cxn ang="0">
                  <a:pos x="1806" y="1592"/>
                </a:cxn>
                <a:cxn ang="0">
                  <a:pos x="1810" y="1512"/>
                </a:cxn>
                <a:cxn ang="0">
                  <a:pos x="1870" y="1476"/>
                </a:cxn>
                <a:cxn ang="0">
                  <a:pos x="2002" y="1504"/>
                </a:cxn>
                <a:cxn ang="0">
                  <a:pos x="1992" y="776"/>
                </a:cxn>
                <a:cxn ang="0">
                  <a:pos x="497" y="0"/>
                </a:cxn>
                <a:cxn ang="0">
                  <a:pos x="327" y="91"/>
                </a:cxn>
                <a:cxn ang="0">
                  <a:pos x="366" y="354"/>
                </a:cxn>
                <a:cxn ang="0">
                  <a:pos x="449" y="555"/>
                </a:cxn>
                <a:cxn ang="0">
                  <a:pos x="513" y="613"/>
                </a:cxn>
                <a:cxn ang="0">
                  <a:pos x="435" y="691"/>
                </a:cxn>
                <a:cxn ang="0">
                  <a:pos x="399" y="972"/>
                </a:cxn>
                <a:cxn ang="0">
                  <a:pos x="402" y="1266"/>
                </a:cxn>
                <a:cxn ang="0">
                  <a:pos x="227" y="1423"/>
                </a:cxn>
                <a:cxn ang="0">
                  <a:pos x="75" y="1621"/>
                </a:cxn>
                <a:cxn ang="0">
                  <a:pos x="0" y="1752"/>
                </a:cxn>
                <a:cxn ang="0">
                  <a:pos x="0" y="1803"/>
                </a:cxn>
              </a:cxnLst>
              <a:rect l="0" t="0" r="r" b="b"/>
              <a:pathLst>
                <a:path w="2002" h="3084">
                  <a:moveTo>
                    <a:pt x="0" y="1803"/>
                  </a:moveTo>
                  <a:lnTo>
                    <a:pt x="74" y="1860"/>
                  </a:lnTo>
                  <a:lnTo>
                    <a:pt x="98" y="1928"/>
                  </a:lnTo>
                  <a:lnTo>
                    <a:pt x="162" y="1980"/>
                  </a:lnTo>
                  <a:lnTo>
                    <a:pt x="214" y="1964"/>
                  </a:lnTo>
                  <a:lnTo>
                    <a:pt x="290" y="1972"/>
                  </a:lnTo>
                  <a:lnTo>
                    <a:pt x="338" y="2044"/>
                  </a:lnTo>
                  <a:lnTo>
                    <a:pt x="226" y="2064"/>
                  </a:lnTo>
                  <a:lnTo>
                    <a:pt x="246" y="2136"/>
                  </a:lnTo>
                  <a:lnTo>
                    <a:pt x="313" y="2192"/>
                  </a:lnTo>
                  <a:lnTo>
                    <a:pt x="294" y="2336"/>
                  </a:lnTo>
                  <a:lnTo>
                    <a:pt x="310" y="2436"/>
                  </a:lnTo>
                  <a:lnTo>
                    <a:pt x="362" y="2512"/>
                  </a:lnTo>
                  <a:lnTo>
                    <a:pt x="404" y="2600"/>
                  </a:lnTo>
                  <a:lnTo>
                    <a:pt x="177" y="2600"/>
                  </a:lnTo>
                  <a:lnTo>
                    <a:pt x="86" y="2691"/>
                  </a:lnTo>
                  <a:lnTo>
                    <a:pt x="190" y="2792"/>
                  </a:lnTo>
                  <a:lnTo>
                    <a:pt x="268" y="2827"/>
                  </a:lnTo>
                  <a:lnTo>
                    <a:pt x="362" y="3000"/>
                  </a:lnTo>
                  <a:lnTo>
                    <a:pt x="386" y="3084"/>
                  </a:lnTo>
                  <a:lnTo>
                    <a:pt x="506" y="3076"/>
                  </a:lnTo>
                  <a:lnTo>
                    <a:pt x="582" y="3016"/>
                  </a:lnTo>
                  <a:lnTo>
                    <a:pt x="630" y="3064"/>
                  </a:lnTo>
                  <a:lnTo>
                    <a:pt x="742" y="3000"/>
                  </a:lnTo>
                  <a:lnTo>
                    <a:pt x="966" y="2984"/>
                  </a:lnTo>
                  <a:lnTo>
                    <a:pt x="1082" y="2840"/>
                  </a:lnTo>
                  <a:lnTo>
                    <a:pt x="1270" y="2792"/>
                  </a:lnTo>
                  <a:lnTo>
                    <a:pt x="1382" y="2724"/>
                  </a:lnTo>
                  <a:lnTo>
                    <a:pt x="1590" y="2468"/>
                  </a:lnTo>
                  <a:lnTo>
                    <a:pt x="1718" y="2404"/>
                  </a:lnTo>
                  <a:lnTo>
                    <a:pt x="1818" y="2440"/>
                  </a:lnTo>
                  <a:lnTo>
                    <a:pt x="1814" y="2336"/>
                  </a:lnTo>
                  <a:lnTo>
                    <a:pt x="1746" y="2304"/>
                  </a:lnTo>
                  <a:lnTo>
                    <a:pt x="1726" y="2232"/>
                  </a:lnTo>
                  <a:lnTo>
                    <a:pt x="1690" y="2148"/>
                  </a:lnTo>
                  <a:lnTo>
                    <a:pt x="1702" y="2076"/>
                  </a:lnTo>
                  <a:lnTo>
                    <a:pt x="1602" y="2084"/>
                  </a:lnTo>
                  <a:lnTo>
                    <a:pt x="1586" y="2036"/>
                  </a:lnTo>
                  <a:lnTo>
                    <a:pt x="1666" y="1964"/>
                  </a:lnTo>
                  <a:lnTo>
                    <a:pt x="1628" y="1875"/>
                  </a:lnTo>
                  <a:lnTo>
                    <a:pt x="1726" y="1792"/>
                  </a:lnTo>
                  <a:lnTo>
                    <a:pt x="1690" y="1724"/>
                  </a:lnTo>
                  <a:lnTo>
                    <a:pt x="1806" y="1592"/>
                  </a:lnTo>
                  <a:lnTo>
                    <a:pt x="1810" y="1512"/>
                  </a:lnTo>
                  <a:lnTo>
                    <a:pt x="1870" y="1476"/>
                  </a:lnTo>
                  <a:lnTo>
                    <a:pt x="2002" y="1504"/>
                  </a:lnTo>
                  <a:lnTo>
                    <a:pt x="1992" y="776"/>
                  </a:lnTo>
                  <a:lnTo>
                    <a:pt x="497" y="0"/>
                  </a:lnTo>
                  <a:lnTo>
                    <a:pt x="327" y="91"/>
                  </a:lnTo>
                  <a:lnTo>
                    <a:pt x="366" y="354"/>
                  </a:lnTo>
                  <a:lnTo>
                    <a:pt x="449" y="555"/>
                  </a:lnTo>
                  <a:lnTo>
                    <a:pt x="513" y="613"/>
                  </a:lnTo>
                  <a:lnTo>
                    <a:pt x="435" y="691"/>
                  </a:lnTo>
                  <a:lnTo>
                    <a:pt x="399" y="972"/>
                  </a:lnTo>
                  <a:lnTo>
                    <a:pt x="402" y="1266"/>
                  </a:lnTo>
                  <a:lnTo>
                    <a:pt x="227" y="1423"/>
                  </a:lnTo>
                  <a:lnTo>
                    <a:pt x="75" y="1621"/>
                  </a:lnTo>
                  <a:lnTo>
                    <a:pt x="0" y="1752"/>
                  </a:lnTo>
                  <a:lnTo>
                    <a:pt x="0" y="1803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110">
              <a:extLst>
                <a:ext uri="{FF2B5EF4-FFF2-40B4-BE49-F238E27FC236}">
                  <a16:creationId xmlns:a16="http://schemas.microsoft.com/office/drawing/2014/main" id="{F02C5A2A-4EBE-3C76-203E-61E6A8628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350" y="1444625"/>
              <a:ext cx="231775" cy="446088"/>
            </a:xfrm>
            <a:custGeom>
              <a:avLst/>
              <a:gdLst/>
              <a:ahLst/>
              <a:cxnLst>
                <a:cxn ang="0">
                  <a:pos x="645" y="87"/>
                </a:cxn>
                <a:cxn ang="0">
                  <a:pos x="550" y="96"/>
                </a:cxn>
                <a:cxn ang="0">
                  <a:pos x="494" y="40"/>
                </a:cxn>
                <a:cxn ang="0">
                  <a:pos x="438" y="0"/>
                </a:cxn>
                <a:cxn ang="0">
                  <a:pos x="366" y="40"/>
                </a:cxn>
                <a:cxn ang="0">
                  <a:pos x="237" y="89"/>
                </a:cxn>
                <a:cxn ang="0">
                  <a:pos x="183" y="179"/>
                </a:cxn>
                <a:cxn ang="0">
                  <a:pos x="150" y="485"/>
                </a:cxn>
                <a:cxn ang="0">
                  <a:pos x="29" y="548"/>
                </a:cxn>
                <a:cxn ang="0">
                  <a:pos x="0" y="660"/>
                </a:cxn>
                <a:cxn ang="0">
                  <a:pos x="33" y="753"/>
                </a:cxn>
                <a:cxn ang="0">
                  <a:pos x="147" y="900"/>
                </a:cxn>
                <a:cxn ang="0">
                  <a:pos x="257" y="972"/>
                </a:cxn>
                <a:cxn ang="0">
                  <a:pos x="279" y="1314"/>
                </a:cxn>
                <a:cxn ang="0">
                  <a:pos x="362" y="1296"/>
                </a:cxn>
                <a:cxn ang="0">
                  <a:pos x="437" y="1232"/>
                </a:cxn>
                <a:cxn ang="0">
                  <a:pos x="408" y="1076"/>
                </a:cxn>
                <a:cxn ang="0">
                  <a:pos x="546" y="974"/>
                </a:cxn>
                <a:cxn ang="0">
                  <a:pos x="669" y="923"/>
                </a:cxn>
                <a:cxn ang="0">
                  <a:pos x="672" y="794"/>
                </a:cxn>
                <a:cxn ang="0">
                  <a:pos x="622" y="792"/>
                </a:cxn>
                <a:cxn ang="0">
                  <a:pos x="558" y="728"/>
                </a:cxn>
                <a:cxn ang="0">
                  <a:pos x="478" y="704"/>
                </a:cxn>
                <a:cxn ang="0">
                  <a:pos x="418" y="631"/>
                </a:cxn>
                <a:cxn ang="0">
                  <a:pos x="478" y="536"/>
                </a:cxn>
                <a:cxn ang="0">
                  <a:pos x="582" y="480"/>
                </a:cxn>
                <a:cxn ang="0">
                  <a:pos x="622" y="400"/>
                </a:cxn>
                <a:cxn ang="0">
                  <a:pos x="638" y="304"/>
                </a:cxn>
                <a:cxn ang="0">
                  <a:pos x="558" y="288"/>
                </a:cxn>
                <a:cxn ang="0">
                  <a:pos x="558" y="192"/>
                </a:cxn>
                <a:cxn ang="0">
                  <a:pos x="645" y="87"/>
                </a:cxn>
              </a:cxnLst>
              <a:rect l="0" t="0" r="r" b="b"/>
              <a:pathLst>
                <a:path w="672" h="1314">
                  <a:moveTo>
                    <a:pt x="645" y="87"/>
                  </a:moveTo>
                  <a:lnTo>
                    <a:pt x="550" y="96"/>
                  </a:lnTo>
                  <a:lnTo>
                    <a:pt x="494" y="40"/>
                  </a:lnTo>
                  <a:lnTo>
                    <a:pt x="438" y="0"/>
                  </a:lnTo>
                  <a:lnTo>
                    <a:pt x="366" y="40"/>
                  </a:lnTo>
                  <a:lnTo>
                    <a:pt x="237" y="89"/>
                  </a:lnTo>
                  <a:lnTo>
                    <a:pt x="183" y="179"/>
                  </a:lnTo>
                  <a:lnTo>
                    <a:pt x="150" y="485"/>
                  </a:lnTo>
                  <a:lnTo>
                    <a:pt x="29" y="548"/>
                  </a:lnTo>
                  <a:lnTo>
                    <a:pt x="0" y="660"/>
                  </a:lnTo>
                  <a:lnTo>
                    <a:pt x="33" y="753"/>
                  </a:lnTo>
                  <a:lnTo>
                    <a:pt x="147" y="900"/>
                  </a:lnTo>
                  <a:lnTo>
                    <a:pt x="257" y="972"/>
                  </a:lnTo>
                  <a:lnTo>
                    <a:pt x="279" y="1314"/>
                  </a:lnTo>
                  <a:lnTo>
                    <a:pt x="362" y="1296"/>
                  </a:lnTo>
                  <a:lnTo>
                    <a:pt x="437" y="1232"/>
                  </a:lnTo>
                  <a:lnTo>
                    <a:pt x="408" y="1076"/>
                  </a:lnTo>
                  <a:lnTo>
                    <a:pt x="546" y="974"/>
                  </a:lnTo>
                  <a:lnTo>
                    <a:pt x="669" y="923"/>
                  </a:lnTo>
                  <a:lnTo>
                    <a:pt x="672" y="794"/>
                  </a:lnTo>
                  <a:lnTo>
                    <a:pt x="622" y="792"/>
                  </a:lnTo>
                  <a:lnTo>
                    <a:pt x="558" y="728"/>
                  </a:lnTo>
                  <a:lnTo>
                    <a:pt x="478" y="704"/>
                  </a:lnTo>
                  <a:lnTo>
                    <a:pt x="418" y="631"/>
                  </a:lnTo>
                  <a:lnTo>
                    <a:pt x="478" y="536"/>
                  </a:lnTo>
                  <a:lnTo>
                    <a:pt x="582" y="480"/>
                  </a:lnTo>
                  <a:lnTo>
                    <a:pt x="622" y="400"/>
                  </a:lnTo>
                  <a:lnTo>
                    <a:pt x="638" y="304"/>
                  </a:lnTo>
                  <a:lnTo>
                    <a:pt x="558" y="288"/>
                  </a:lnTo>
                  <a:lnTo>
                    <a:pt x="558" y="192"/>
                  </a:lnTo>
                  <a:lnTo>
                    <a:pt x="645" y="87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111">
              <a:extLst>
                <a:ext uri="{FF2B5EF4-FFF2-40B4-BE49-F238E27FC236}">
                  <a16:creationId xmlns:a16="http://schemas.microsoft.com/office/drawing/2014/main" id="{B958043B-DA2E-B7A1-5C49-5D15B5D64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138" y="2889250"/>
              <a:ext cx="971550" cy="749300"/>
            </a:xfrm>
            <a:custGeom>
              <a:avLst/>
              <a:gdLst/>
              <a:ahLst/>
              <a:cxnLst>
                <a:cxn ang="0">
                  <a:pos x="3535" y="1620"/>
                </a:cxn>
                <a:cxn ang="0">
                  <a:pos x="2845" y="2378"/>
                </a:cxn>
                <a:cxn ang="0">
                  <a:pos x="2598" y="2378"/>
                </a:cxn>
                <a:cxn ang="0">
                  <a:pos x="2425" y="2445"/>
                </a:cxn>
                <a:cxn ang="0">
                  <a:pos x="2320" y="2550"/>
                </a:cxn>
                <a:cxn ang="0">
                  <a:pos x="2140" y="2625"/>
                </a:cxn>
                <a:cxn ang="0">
                  <a:pos x="1923" y="2625"/>
                </a:cxn>
                <a:cxn ang="0">
                  <a:pos x="1840" y="2543"/>
                </a:cxn>
                <a:cxn ang="0">
                  <a:pos x="1653" y="2655"/>
                </a:cxn>
                <a:cxn ang="0">
                  <a:pos x="1578" y="2760"/>
                </a:cxn>
                <a:cxn ang="0">
                  <a:pos x="1420" y="2715"/>
                </a:cxn>
                <a:cxn ang="0">
                  <a:pos x="1255" y="2715"/>
                </a:cxn>
                <a:cxn ang="0">
                  <a:pos x="1083" y="2625"/>
                </a:cxn>
                <a:cxn ang="0">
                  <a:pos x="933" y="2520"/>
                </a:cxn>
                <a:cxn ang="0">
                  <a:pos x="768" y="2513"/>
                </a:cxn>
                <a:cxn ang="0">
                  <a:pos x="643" y="2489"/>
                </a:cxn>
                <a:cxn ang="0">
                  <a:pos x="654" y="2318"/>
                </a:cxn>
                <a:cxn ang="0">
                  <a:pos x="553" y="2288"/>
                </a:cxn>
                <a:cxn ang="0">
                  <a:pos x="488" y="2213"/>
                </a:cxn>
                <a:cxn ang="0">
                  <a:pos x="430" y="2065"/>
                </a:cxn>
                <a:cxn ang="0">
                  <a:pos x="313" y="1925"/>
                </a:cxn>
                <a:cxn ang="0">
                  <a:pos x="183" y="1740"/>
                </a:cxn>
                <a:cxn ang="0">
                  <a:pos x="0" y="1665"/>
                </a:cxn>
                <a:cxn ang="0">
                  <a:pos x="16" y="1582"/>
                </a:cxn>
                <a:cxn ang="0">
                  <a:pos x="105" y="1530"/>
                </a:cxn>
                <a:cxn ang="0">
                  <a:pos x="193" y="1568"/>
                </a:cxn>
                <a:cxn ang="0">
                  <a:pos x="240" y="1455"/>
                </a:cxn>
                <a:cxn ang="0">
                  <a:pos x="218" y="1245"/>
                </a:cxn>
                <a:cxn ang="0">
                  <a:pos x="277" y="1136"/>
                </a:cxn>
                <a:cxn ang="0">
                  <a:pos x="256" y="998"/>
                </a:cxn>
                <a:cxn ang="0">
                  <a:pos x="330" y="953"/>
                </a:cxn>
                <a:cxn ang="0">
                  <a:pos x="421" y="968"/>
                </a:cxn>
                <a:cxn ang="0">
                  <a:pos x="448" y="725"/>
                </a:cxn>
                <a:cxn ang="0">
                  <a:pos x="562" y="532"/>
                </a:cxn>
                <a:cxn ang="0">
                  <a:pos x="675" y="518"/>
                </a:cxn>
                <a:cxn ang="0">
                  <a:pos x="755" y="155"/>
                </a:cxn>
                <a:cxn ang="0">
                  <a:pos x="903" y="75"/>
                </a:cxn>
                <a:cxn ang="0">
                  <a:pos x="1008" y="180"/>
                </a:cxn>
                <a:cxn ang="0">
                  <a:pos x="1105" y="0"/>
                </a:cxn>
                <a:cxn ang="0">
                  <a:pos x="1218" y="83"/>
                </a:cxn>
                <a:cxn ang="0">
                  <a:pos x="1383" y="30"/>
                </a:cxn>
                <a:cxn ang="0">
                  <a:pos x="1480" y="83"/>
                </a:cxn>
                <a:cxn ang="0">
                  <a:pos x="1585" y="68"/>
                </a:cxn>
                <a:cxn ang="0">
                  <a:pos x="1795" y="165"/>
                </a:cxn>
                <a:cxn ang="0">
                  <a:pos x="1893" y="315"/>
                </a:cxn>
                <a:cxn ang="0">
                  <a:pos x="2073" y="458"/>
                </a:cxn>
                <a:cxn ang="0">
                  <a:pos x="2163" y="533"/>
                </a:cxn>
                <a:cxn ang="0">
                  <a:pos x="2061" y="673"/>
                </a:cxn>
                <a:cxn ang="0">
                  <a:pos x="2020" y="780"/>
                </a:cxn>
                <a:cxn ang="0">
                  <a:pos x="2035" y="885"/>
                </a:cxn>
                <a:cxn ang="0">
                  <a:pos x="2185" y="893"/>
                </a:cxn>
                <a:cxn ang="0">
                  <a:pos x="2335" y="848"/>
                </a:cxn>
                <a:cxn ang="0">
                  <a:pos x="2268" y="998"/>
                </a:cxn>
                <a:cxn ang="0">
                  <a:pos x="2403" y="1238"/>
                </a:cxn>
                <a:cxn ang="0">
                  <a:pos x="2568" y="1380"/>
                </a:cxn>
                <a:cxn ang="0">
                  <a:pos x="3318" y="1613"/>
                </a:cxn>
                <a:cxn ang="0">
                  <a:pos x="3535" y="1620"/>
                </a:cxn>
              </a:cxnLst>
              <a:rect l="0" t="0" r="r" b="b"/>
              <a:pathLst>
                <a:path w="3535" h="2760">
                  <a:moveTo>
                    <a:pt x="3535" y="1620"/>
                  </a:moveTo>
                  <a:lnTo>
                    <a:pt x="2845" y="2378"/>
                  </a:lnTo>
                  <a:lnTo>
                    <a:pt x="2598" y="2378"/>
                  </a:lnTo>
                  <a:lnTo>
                    <a:pt x="2425" y="2445"/>
                  </a:lnTo>
                  <a:lnTo>
                    <a:pt x="2320" y="2550"/>
                  </a:lnTo>
                  <a:lnTo>
                    <a:pt x="2140" y="2625"/>
                  </a:lnTo>
                  <a:lnTo>
                    <a:pt x="1923" y="2625"/>
                  </a:lnTo>
                  <a:lnTo>
                    <a:pt x="1840" y="2543"/>
                  </a:lnTo>
                  <a:lnTo>
                    <a:pt x="1653" y="2655"/>
                  </a:lnTo>
                  <a:lnTo>
                    <a:pt x="1578" y="2760"/>
                  </a:lnTo>
                  <a:lnTo>
                    <a:pt x="1420" y="2715"/>
                  </a:lnTo>
                  <a:lnTo>
                    <a:pt x="1255" y="2715"/>
                  </a:lnTo>
                  <a:lnTo>
                    <a:pt x="1083" y="2625"/>
                  </a:lnTo>
                  <a:lnTo>
                    <a:pt x="933" y="2520"/>
                  </a:lnTo>
                  <a:lnTo>
                    <a:pt x="768" y="2513"/>
                  </a:lnTo>
                  <a:lnTo>
                    <a:pt x="643" y="2489"/>
                  </a:lnTo>
                  <a:lnTo>
                    <a:pt x="654" y="2318"/>
                  </a:lnTo>
                  <a:lnTo>
                    <a:pt x="553" y="2288"/>
                  </a:lnTo>
                  <a:lnTo>
                    <a:pt x="488" y="2213"/>
                  </a:lnTo>
                  <a:lnTo>
                    <a:pt x="430" y="2065"/>
                  </a:lnTo>
                  <a:lnTo>
                    <a:pt x="313" y="1925"/>
                  </a:lnTo>
                  <a:lnTo>
                    <a:pt x="183" y="1740"/>
                  </a:lnTo>
                  <a:lnTo>
                    <a:pt x="0" y="1665"/>
                  </a:lnTo>
                  <a:lnTo>
                    <a:pt x="16" y="1582"/>
                  </a:lnTo>
                  <a:lnTo>
                    <a:pt x="105" y="1530"/>
                  </a:lnTo>
                  <a:lnTo>
                    <a:pt x="193" y="1568"/>
                  </a:lnTo>
                  <a:lnTo>
                    <a:pt x="240" y="1455"/>
                  </a:lnTo>
                  <a:lnTo>
                    <a:pt x="218" y="1245"/>
                  </a:lnTo>
                  <a:lnTo>
                    <a:pt x="277" y="1136"/>
                  </a:lnTo>
                  <a:lnTo>
                    <a:pt x="256" y="998"/>
                  </a:lnTo>
                  <a:lnTo>
                    <a:pt x="330" y="953"/>
                  </a:lnTo>
                  <a:lnTo>
                    <a:pt x="421" y="968"/>
                  </a:lnTo>
                  <a:lnTo>
                    <a:pt x="448" y="725"/>
                  </a:lnTo>
                  <a:lnTo>
                    <a:pt x="562" y="532"/>
                  </a:lnTo>
                  <a:lnTo>
                    <a:pt x="675" y="518"/>
                  </a:lnTo>
                  <a:lnTo>
                    <a:pt x="755" y="155"/>
                  </a:lnTo>
                  <a:lnTo>
                    <a:pt x="903" y="75"/>
                  </a:lnTo>
                  <a:lnTo>
                    <a:pt x="1008" y="180"/>
                  </a:lnTo>
                  <a:lnTo>
                    <a:pt x="1105" y="0"/>
                  </a:lnTo>
                  <a:lnTo>
                    <a:pt x="1218" y="83"/>
                  </a:lnTo>
                  <a:lnTo>
                    <a:pt x="1383" y="30"/>
                  </a:lnTo>
                  <a:lnTo>
                    <a:pt x="1480" y="83"/>
                  </a:lnTo>
                  <a:lnTo>
                    <a:pt x="1585" y="68"/>
                  </a:lnTo>
                  <a:lnTo>
                    <a:pt x="1795" y="165"/>
                  </a:lnTo>
                  <a:lnTo>
                    <a:pt x="1893" y="315"/>
                  </a:lnTo>
                  <a:lnTo>
                    <a:pt x="2073" y="458"/>
                  </a:lnTo>
                  <a:lnTo>
                    <a:pt x="2163" y="533"/>
                  </a:lnTo>
                  <a:lnTo>
                    <a:pt x="2061" y="673"/>
                  </a:lnTo>
                  <a:lnTo>
                    <a:pt x="2020" y="780"/>
                  </a:lnTo>
                  <a:lnTo>
                    <a:pt x="2035" y="885"/>
                  </a:lnTo>
                  <a:lnTo>
                    <a:pt x="2185" y="893"/>
                  </a:lnTo>
                  <a:lnTo>
                    <a:pt x="2335" y="848"/>
                  </a:lnTo>
                  <a:lnTo>
                    <a:pt x="2268" y="998"/>
                  </a:lnTo>
                  <a:lnTo>
                    <a:pt x="2403" y="1238"/>
                  </a:lnTo>
                  <a:lnTo>
                    <a:pt x="2568" y="1380"/>
                  </a:lnTo>
                  <a:lnTo>
                    <a:pt x="3318" y="1613"/>
                  </a:lnTo>
                  <a:lnTo>
                    <a:pt x="3535" y="1620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12">
              <a:extLst>
                <a:ext uri="{FF2B5EF4-FFF2-40B4-BE49-F238E27FC236}">
                  <a16:creationId xmlns:a16="http://schemas.microsoft.com/office/drawing/2014/main" id="{35898AC4-6B88-7A22-767F-27C87D0C0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3063875"/>
              <a:ext cx="652463" cy="930275"/>
            </a:xfrm>
            <a:custGeom>
              <a:avLst/>
              <a:gdLst/>
              <a:ahLst/>
              <a:cxnLst>
                <a:cxn ang="0">
                  <a:pos x="405" y="169"/>
                </a:cxn>
                <a:cxn ang="0">
                  <a:pos x="504" y="288"/>
                </a:cxn>
                <a:cxn ang="0">
                  <a:pos x="633" y="369"/>
                </a:cxn>
                <a:cxn ang="0">
                  <a:pos x="749" y="345"/>
                </a:cxn>
                <a:cxn ang="0">
                  <a:pos x="873" y="264"/>
                </a:cxn>
                <a:cxn ang="0">
                  <a:pos x="969" y="283"/>
                </a:cxn>
                <a:cxn ang="0">
                  <a:pos x="1089" y="259"/>
                </a:cxn>
                <a:cxn ang="0">
                  <a:pos x="1157" y="197"/>
                </a:cxn>
                <a:cxn ang="0">
                  <a:pos x="1291" y="197"/>
                </a:cxn>
                <a:cxn ang="0">
                  <a:pos x="1360" y="162"/>
                </a:cxn>
                <a:cxn ang="0">
                  <a:pos x="1507" y="173"/>
                </a:cxn>
                <a:cxn ang="0">
                  <a:pos x="1737" y="72"/>
                </a:cxn>
                <a:cxn ang="0">
                  <a:pos x="1776" y="0"/>
                </a:cxn>
                <a:cxn ang="0">
                  <a:pos x="1891" y="43"/>
                </a:cxn>
                <a:cxn ang="0">
                  <a:pos x="1857" y="144"/>
                </a:cxn>
                <a:cxn ang="0">
                  <a:pos x="1872" y="245"/>
                </a:cxn>
                <a:cxn ang="0">
                  <a:pos x="1901" y="317"/>
                </a:cxn>
                <a:cxn ang="0">
                  <a:pos x="1838" y="350"/>
                </a:cxn>
                <a:cxn ang="0">
                  <a:pos x="1833" y="485"/>
                </a:cxn>
                <a:cxn ang="0">
                  <a:pos x="1761" y="677"/>
                </a:cxn>
                <a:cxn ang="0">
                  <a:pos x="1560" y="1075"/>
                </a:cxn>
                <a:cxn ang="0">
                  <a:pos x="1545" y="1200"/>
                </a:cxn>
                <a:cxn ang="0">
                  <a:pos x="1358" y="1521"/>
                </a:cxn>
                <a:cxn ang="0">
                  <a:pos x="1109" y="1829"/>
                </a:cxn>
                <a:cxn ang="0">
                  <a:pos x="845" y="2040"/>
                </a:cxn>
                <a:cxn ang="0">
                  <a:pos x="635" y="2158"/>
                </a:cxn>
                <a:cxn ang="0">
                  <a:pos x="278" y="2539"/>
                </a:cxn>
                <a:cxn ang="0">
                  <a:pos x="136" y="2747"/>
                </a:cxn>
                <a:cxn ang="0">
                  <a:pos x="14" y="2616"/>
                </a:cxn>
                <a:cxn ang="0">
                  <a:pos x="0" y="1886"/>
                </a:cxn>
                <a:cxn ang="0">
                  <a:pos x="198" y="1633"/>
                </a:cxn>
                <a:cxn ang="0">
                  <a:pos x="343" y="1572"/>
                </a:cxn>
                <a:cxn ang="0">
                  <a:pos x="426" y="1488"/>
                </a:cxn>
                <a:cxn ang="0">
                  <a:pos x="565" y="1434"/>
                </a:cxn>
                <a:cxn ang="0">
                  <a:pos x="765" y="1435"/>
                </a:cxn>
                <a:cxn ang="0">
                  <a:pos x="1314" y="829"/>
                </a:cxn>
                <a:cxn ang="0">
                  <a:pos x="1146" y="825"/>
                </a:cxn>
                <a:cxn ang="0">
                  <a:pos x="546" y="639"/>
                </a:cxn>
                <a:cxn ang="0">
                  <a:pos x="409" y="525"/>
                </a:cxn>
                <a:cxn ang="0">
                  <a:pos x="303" y="331"/>
                </a:cxn>
                <a:cxn ang="0">
                  <a:pos x="354" y="213"/>
                </a:cxn>
                <a:cxn ang="0">
                  <a:pos x="405" y="169"/>
                </a:cxn>
              </a:cxnLst>
              <a:rect l="0" t="0" r="r" b="b"/>
              <a:pathLst>
                <a:path w="1901" h="2747">
                  <a:moveTo>
                    <a:pt x="405" y="169"/>
                  </a:moveTo>
                  <a:lnTo>
                    <a:pt x="504" y="288"/>
                  </a:lnTo>
                  <a:lnTo>
                    <a:pt x="633" y="369"/>
                  </a:lnTo>
                  <a:lnTo>
                    <a:pt x="749" y="345"/>
                  </a:lnTo>
                  <a:lnTo>
                    <a:pt x="873" y="264"/>
                  </a:lnTo>
                  <a:lnTo>
                    <a:pt x="969" y="283"/>
                  </a:lnTo>
                  <a:lnTo>
                    <a:pt x="1089" y="259"/>
                  </a:lnTo>
                  <a:lnTo>
                    <a:pt x="1157" y="197"/>
                  </a:lnTo>
                  <a:lnTo>
                    <a:pt x="1291" y="197"/>
                  </a:lnTo>
                  <a:lnTo>
                    <a:pt x="1360" y="162"/>
                  </a:lnTo>
                  <a:lnTo>
                    <a:pt x="1507" y="173"/>
                  </a:lnTo>
                  <a:lnTo>
                    <a:pt x="1737" y="72"/>
                  </a:lnTo>
                  <a:lnTo>
                    <a:pt x="1776" y="0"/>
                  </a:lnTo>
                  <a:lnTo>
                    <a:pt x="1891" y="43"/>
                  </a:lnTo>
                  <a:lnTo>
                    <a:pt x="1857" y="144"/>
                  </a:lnTo>
                  <a:lnTo>
                    <a:pt x="1872" y="245"/>
                  </a:lnTo>
                  <a:lnTo>
                    <a:pt x="1901" y="317"/>
                  </a:lnTo>
                  <a:lnTo>
                    <a:pt x="1838" y="350"/>
                  </a:lnTo>
                  <a:lnTo>
                    <a:pt x="1833" y="485"/>
                  </a:lnTo>
                  <a:lnTo>
                    <a:pt x="1761" y="677"/>
                  </a:lnTo>
                  <a:lnTo>
                    <a:pt x="1560" y="1075"/>
                  </a:lnTo>
                  <a:lnTo>
                    <a:pt x="1545" y="1200"/>
                  </a:lnTo>
                  <a:lnTo>
                    <a:pt x="1358" y="1521"/>
                  </a:lnTo>
                  <a:lnTo>
                    <a:pt x="1109" y="1829"/>
                  </a:lnTo>
                  <a:lnTo>
                    <a:pt x="845" y="2040"/>
                  </a:lnTo>
                  <a:lnTo>
                    <a:pt x="635" y="2158"/>
                  </a:lnTo>
                  <a:lnTo>
                    <a:pt x="278" y="2539"/>
                  </a:lnTo>
                  <a:lnTo>
                    <a:pt x="136" y="2747"/>
                  </a:lnTo>
                  <a:lnTo>
                    <a:pt x="14" y="2616"/>
                  </a:lnTo>
                  <a:lnTo>
                    <a:pt x="0" y="1886"/>
                  </a:lnTo>
                  <a:lnTo>
                    <a:pt x="198" y="1633"/>
                  </a:lnTo>
                  <a:lnTo>
                    <a:pt x="343" y="1572"/>
                  </a:lnTo>
                  <a:lnTo>
                    <a:pt x="426" y="1488"/>
                  </a:lnTo>
                  <a:lnTo>
                    <a:pt x="565" y="1434"/>
                  </a:lnTo>
                  <a:lnTo>
                    <a:pt x="765" y="1435"/>
                  </a:lnTo>
                  <a:lnTo>
                    <a:pt x="1314" y="829"/>
                  </a:lnTo>
                  <a:lnTo>
                    <a:pt x="1146" y="825"/>
                  </a:lnTo>
                  <a:lnTo>
                    <a:pt x="546" y="639"/>
                  </a:lnTo>
                  <a:lnTo>
                    <a:pt x="409" y="525"/>
                  </a:lnTo>
                  <a:lnTo>
                    <a:pt x="303" y="331"/>
                  </a:lnTo>
                  <a:lnTo>
                    <a:pt x="354" y="213"/>
                  </a:lnTo>
                  <a:lnTo>
                    <a:pt x="405" y="169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13">
              <a:extLst>
                <a:ext uri="{FF2B5EF4-FFF2-40B4-BE49-F238E27FC236}">
                  <a16:creationId xmlns:a16="http://schemas.microsoft.com/office/drawing/2014/main" id="{026B1A99-F5A7-DB17-40DE-248933F9E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26" y="1990725"/>
              <a:ext cx="574675" cy="420688"/>
            </a:xfrm>
            <a:custGeom>
              <a:avLst/>
              <a:gdLst/>
              <a:ahLst/>
              <a:cxnLst>
                <a:cxn ang="0">
                  <a:pos x="959" y="0"/>
                </a:cxn>
                <a:cxn ang="0">
                  <a:pos x="864" y="126"/>
                </a:cxn>
                <a:cxn ang="0">
                  <a:pos x="780" y="204"/>
                </a:cxn>
                <a:cxn ang="0">
                  <a:pos x="677" y="242"/>
                </a:cxn>
                <a:cxn ang="0">
                  <a:pos x="558" y="414"/>
                </a:cxn>
                <a:cxn ang="0">
                  <a:pos x="528" y="546"/>
                </a:cxn>
                <a:cxn ang="0">
                  <a:pos x="315" y="741"/>
                </a:cxn>
                <a:cxn ang="0">
                  <a:pos x="168" y="972"/>
                </a:cxn>
                <a:cxn ang="0">
                  <a:pos x="0" y="1164"/>
                </a:cxn>
                <a:cxn ang="0">
                  <a:pos x="42" y="1218"/>
                </a:cxn>
                <a:cxn ang="0">
                  <a:pos x="723" y="1240"/>
                </a:cxn>
                <a:cxn ang="0">
                  <a:pos x="723" y="968"/>
                </a:cxn>
                <a:cxn ang="0">
                  <a:pos x="950" y="832"/>
                </a:cxn>
                <a:cxn ang="0">
                  <a:pos x="1056" y="342"/>
                </a:cxn>
                <a:cxn ang="0">
                  <a:pos x="1630" y="378"/>
                </a:cxn>
                <a:cxn ang="0">
                  <a:pos x="1677" y="144"/>
                </a:cxn>
                <a:cxn ang="0">
                  <a:pos x="1668" y="23"/>
                </a:cxn>
                <a:cxn ang="0">
                  <a:pos x="959" y="0"/>
                </a:cxn>
              </a:cxnLst>
              <a:rect l="0" t="0" r="r" b="b"/>
              <a:pathLst>
                <a:path w="1677" h="1240">
                  <a:moveTo>
                    <a:pt x="959" y="0"/>
                  </a:moveTo>
                  <a:lnTo>
                    <a:pt x="864" y="126"/>
                  </a:lnTo>
                  <a:lnTo>
                    <a:pt x="780" y="204"/>
                  </a:lnTo>
                  <a:lnTo>
                    <a:pt x="677" y="242"/>
                  </a:lnTo>
                  <a:lnTo>
                    <a:pt x="558" y="414"/>
                  </a:lnTo>
                  <a:lnTo>
                    <a:pt x="528" y="546"/>
                  </a:lnTo>
                  <a:lnTo>
                    <a:pt x="315" y="741"/>
                  </a:lnTo>
                  <a:lnTo>
                    <a:pt x="168" y="972"/>
                  </a:lnTo>
                  <a:lnTo>
                    <a:pt x="0" y="1164"/>
                  </a:lnTo>
                  <a:lnTo>
                    <a:pt x="42" y="1218"/>
                  </a:lnTo>
                  <a:lnTo>
                    <a:pt x="723" y="1240"/>
                  </a:lnTo>
                  <a:lnTo>
                    <a:pt x="723" y="968"/>
                  </a:lnTo>
                  <a:lnTo>
                    <a:pt x="950" y="832"/>
                  </a:lnTo>
                  <a:lnTo>
                    <a:pt x="1056" y="342"/>
                  </a:lnTo>
                  <a:lnTo>
                    <a:pt x="1630" y="378"/>
                  </a:lnTo>
                  <a:lnTo>
                    <a:pt x="1677" y="144"/>
                  </a:lnTo>
                  <a:lnTo>
                    <a:pt x="1668" y="23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mpd="sng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14">
              <a:extLst>
                <a:ext uri="{FF2B5EF4-FFF2-40B4-BE49-F238E27FC236}">
                  <a16:creationId xmlns:a16="http://schemas.microsoft.com/office/drawing/2014/main" id="{AA9AAAAF-EA06-FA66-1422-1DF2298D1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2951163"/>
              <a:ext cx="796925" cy="627063"/>
            </a:xfrm>
            <a:custGeom>
              <a:avLst/>
              <a:gdLst/>
              <a:ahLst/>
              <a:cxnLst>
                <a:cxn ang="0">
                  <a:pos x="1137" y="1762"/>
                </a:cxn>
                <a:cxn ang="0">
                  <a:pos x="865" y="1808"/>
                </a:cxn>
                <a:cxn ang="0">
                  <a:pos x="683" y="1853"/>
                </a:cxn>
                <a:cxn ang="0">
                  <a:pos x="564" y="1822"/>
                </a:cxn>
                <a:cxn ang="0">
                  <a:pos x="510" y="1726"/>
                </a:cxn>
                <a:cxn ang="0">
                  <a:pos x="498" y="1612"/>
                </a:cxn>
                <a:cxn ang="0">
                  <a:pos x="402" y="1510"/>
                </a:cxn>
                <a:cxn ang="0">
                  <a:pos x="252" y="1432"/>
                </a:cxn>
                <a:cxn ang="0">
                  <a:pos x="114" y="1444"/>
                </a:cxn>
                <a:cxn ang="0">
                  <a:pos x="0" y="1462"/>
                </a:cxn>
                <a:cxn ang="0">
                  <a:pos x="3" y="1037"/>
                </a:cxn>
                <a:cxn ang="0">
                  <a:pos x="48" y="901"/>
                </a:cxn>
                <a:cxn ang="0">
                  <a:pos x="150" y="802"/>
                </a:cxn>
                <a:cxn ang="0">
                  <a:pos x="222" y="688"/>
                </a:cxn>
                <a:cxn ang="0">
                  <a:pos x="230" y="583"/>
                </a:cxn>
                <a:cxn ang="0">
                  <a:pos x="179" y="421"/>
                </a:cxn>
                <a:cxn ang="0">
                  <a:pos x="212" y="375"/>
                </a:cxn>
                <a:cxn ang="0">
                  <a:pos x="216" y="256"/>
                </a:cxn>
                <a:cxn ang="0">
                  <a:pos x="288" y="187"/>
                </a:cxn>
                <a:cxn ang="0">
                  <a:pos x="314" y="61"/>
                </a:cxn>
                <a:cxn ang="0">
                  <a:pos x="437" y="24"/>
                </a:cxn>
                <a:cxn ang="0">
                  <a:pos x="510" y="33"/>
                </a:cxn>
                <a:cxn ang="0">
                  <a:pos x="588" y="0"/>
                </a:cxn>
                <a:cxn ang="0">
                  <a:pos x="680" y="37"/>
                </a:cxn>
                <a:cxn ang="0">
                  <a:pos x="779" y="73"/>
                </a:cxn>
                <a:cxn ang="0">
                  <a:pos x="833" y="177"/>
                </a:cxn>
                <a:cxn ang="0">
                  <a:pos x="944" y="147"/>
                </a:cxn>
                <a:cxn ang="0">
                  <a:pos x="995" y="103"/>
                </a:cxn>
                <a:cxn ang="0">
                  <a:pos x="1142" y="165"/>
                </a:cxn>
                <a:cxn ang="0">
                  <a:pos x="1317" y="220"/>
                </a:cxn>
                <a:cxn ang="0">
                  <a:pos x="1443" y="123"/>
                </a:cxn>
                <a:cxn ang="0">
                  <a:pos x="1539" y="100"/>
                </a:cxn>
                <a:cxn ang="0">
                  <a:pos x="1673" y="105"/>
                </a:cxn>
                <a:cxn ang="0">
                  <a:pos x="1775" y="130"/>
                </a:cxn>
                <a:cxn ang="0">
                  <a:pos x="1895" y="132"/>
                </a:cxn>
                <a:cxn ang="0">
                  <a:pos x="1980" y="70"/>
                </a:cxn>
                <a:cxn ang="0">
                  <a:pos x="2044" y="39"/>
                </a:cxn>
                <a:cxn ang="0">
                  <a:pos x="2088" y="154"/>
                </a:cxn>
                <a:cxn ang="0">
                  <a:pos x="2166" y="208"/>
                </a:cxn>
                <a:cxn ang="0">
                  <a:pos x="2184" y="292"/>
                </a:cxn>
                <a:cxn ang="0">
                  <a:pos x="2316" y="311"/>
                </a:cxn>
                <a:cxn ang="0">
                  <a:pos x="2310" y="472"/>
                </a:cxn>
                <a:cxn ang="0">
                  <a:pos x="2178" y="538"/>
                </a:cxn>
                <a:cxn ang="0">
                  <a:pos x="2100" y="646"/>
                </a:cxn>
                <a:cxn ang="0">
                  <a:pos x="2034" y="844"/>
                </a:cxn>
                <a:cxn ang="0">
                  <a:pos x="1956" y="934"/>
                </a:cxn>
                <a:cxn ang="0">
                  <a:pos x="1863" y="1127"/>
                </a:cxn>
                <a:cxn ang="0">
                  <a:pos x="1752" y="1276"/>
                </a:cxn>
                <a:cxn ang="0">
                  <a:pos x="1740" y="1384"/>
                </a:cxn>
                <a:cxn ang="0">
                  <a:pos x="1692" y="1468"/>
                </a:cxn>
                <a:cxn ang="0">
                  <a:pos x="1608" y="1462"/>
                </a:cxn>
                <a:cxn ang="0">
                  <a:pos x="1602" y="1372"/>
                </a:cxn>
                <a:cxn ang="0">
                  <a:pos x="1530" y="1330"/>
                </a:cxn>
                <a:cxn ang="0">
                  <a:pos x="1482" y="1360"/>
                </a:cxn>
                <a:cxn ang="0">
                  <a:pos x="1416" y="1360"/>
                </a:cxn>
                <a:cxn ang="0">
                  <a:pos x="1302" y="1468"/>
                </a:cxn>
                <a:cxn ang="0">
                  <a:pos x="1199" y="1566"/>
                </a:cxn>
                <a:cxn ang="0">
                  <a:pos x="1188" y="1666"/>
                </a:cxn>
                <a:cxn ang="0">
                  <a:pos x="1137" y="1762"/>
                </a:cxn>
              </a:cxnLst>
              <a:rect l="0" t="0" r="r" b="b"/>
              <a:pathLst>
                <a:path w="2316" h="1853">
                  <a:moveTo>
                    <a:pt x="1137" y="1762"/>
                  </a:moveTo>
                  <a:lnTo>
                    <a:pt x="865" y="1808"/>
                  </a:lnTo>
                  <a:lnTo>
                    <a:pt x="683" y="1853"/>
                  </a:lnTo>
                  <a:lnTo>
                    <a:pt x="564" y="1822"/>
                  </a:lnTo>
                  <a:lnTo>
                    <a:pt x="510" y="1726"/>
                  </a:lnTo>
                  <a:lnTo>
                    <a:pt x="498" y="1612"/>
                  </a:lnTo>
                  <a:lnTo>
                    <a:pt x="402" y="1510"/>
                  </a:lnTo>
                  <a:lnTo>
                    <a:pt x="252" y="1432"/>
                  </a:lnTo>
                  <a:lnTo>
                    <a:pt x="114" y="1444"/>
                  </a:lnTo>
                  <a:lnTo>
                    <a:pt x="0" y="1462"/>
                  </a:lnTo>
                  <a:lnTo>
                    <a:pt x="3" y="1037"/>
                  </a:lnTo>
                  <a:lnTo>
                    <a:pt x="48" y="901"/>
                  </a:lnTo>
                  <a:lnTo>
                    <a:pt x="150" y="802"/>
                  </a:lnTo>
                  <a:lnTo>
                    <a:pt x="222" y="688"/>
                  </a:lnTo>
                  <a:lnTo>
                    <a:pt x="230" y="583"/>
                  </a:lnTo>
                  <a:lnTo>
                    <a:pt x="179" y="421"/>
                  </a:lnTo>
                  <a:lnTo>
                    <a:pt x="212" y="375"/>
                  </a:lnTo>
                  <a:lnTo>
                    <a:pt x="216" y="256"/>
                  </a:lnTo>
                  <a:lnTo>
                    <a:pt x="288" y="187"/>
                  </a:lnTo>
                  <a:lnTo>
                    <a:pt x="314" y="61"/>
                  </a:lnTo>
                  <a:lnTo>
                    <a:pt x="437" y="24"/>
                  </a:lnTo>
                  <a:lnTo>
                    <a:pt x="510" y="33"/>
                  </a:lnTo>
                  <a:lnTo>
                    <a:pt x="588" y="0"/>
                  </a:lnTo>
                  <a:lnTo>
                    <a:pt x="680" y="37"/>
                  </a:lnTo>
                  <a:lnTo>
                    <a:pt x="779" y="73"/>
                  </a:lnTo>
                  <a:lnTo>
                    <a:pt x="833" y="177"/>
                  </a:lnTo>
                  <a:lnTo>
                    <a:pt x="944" y="147"/>
                  </a:lnTo>
                  <a:lnTo>
                    <a:pt x="995" y="103"/>
                  </a:lnTo>
                  <a:lnTo>
                    <a:pt x="1142" y="165"/>
                  </a:lnTo>
                  <a:lnTo>
                    <a:pt x="1317" y="220"/>
                  </a:lnTo>
                  <a:lnTo>
                    <a:pt x="1443" y="123"/>
                  </a:lnTo>
                  <a:lnTo>
                    <a:pt x="1539" y="100"/>
                  </a:lnTo>
                  <a:lnTo>
                    <a:pt x="1673" y="105"/>
                  </a:lnTo>
                  <a:lnTo>
                    <a:pt x="1775" y="130"/>
                  </a:lnTo>
                  <a:lnTo>
                    <a:pt x="1895" y="132"/>
                  </a:lnTo>
                  <a:lnTo>
                    <a:pt x="1980" y="70"/>
                  </a:lnTo>
                  <a:lnTo>
                    <a:pt x="2044" y="39"/>
                  </a:lnTo>
                  <a:lnTo>
                    <a:pt x="2088" y="154"/>
                  </a:lnTo>
                  <a:lnTo>
                    <a:pt x="2166" y="208"/>
                  </a:lnTo>
                  <a:lnTo>
                    <a:pt x="2184" y="292"/>
                  </a:lnTo>
                  <a:lnTo>
                    <a:pt x="2316" y="311"/>
                  </a:lnTo>
                  <a:lnTo>
                    <a:pt x="2310" y="472"/>
                  </a:lnTo>
                  <a:lnTo>
                    <a:pt x="2178" y="538"/>
                  </a:lnTo>
                  <a:lnTo>
                    <a:pt x="2100" y="646"/>
                  </a:lnTo>
                  <a:lnTo>
                    <a:pt x="2034" y="844"/>
                  </a:lnTo>
                  <a:lnTo>
                    <a:pt x="1956" y="934"/>
                  </a:lnTo>
                  <a:lnTo>
                    <a:pt x="1863" y="1127"/>
                  </a:lnTo>
                  <a:lnTo>
                    <a:pt x="1752" y="1276"/>
                  </a:lnTo>
                  <a:lnTo>
                    <a:pt x="1740" y="1384"/>
                  </a:lnTo>
                  <a:lnTo>
                    <a:pt x="1692" y="1468"/>
                  </a:lnTo>
                  <a:lnTo>
                    <a:pt x="1608" y="1462"/>
                  </a:lnTo>
                  <a:lnTo>
                    <a:pt x="1602" y="1372"/>
                  </a:lnTo>
                  <a:lnTo>
                    <a:pt x="1530" y="1330"/>
                  </a:lnTo>
                  <a:lnTo>
                    <a:pt x="1482" y="1360"/>
                  </a:lnTo>
                  <a:lnTo>
                    <a:pt x="1416" y="1360"/>
                  </a:lnTo>
                  <a:lnTo>
                    <a:pt x="1302" y="1468"/>
                  </a:lnTo>
                  <a:lnTo>
                    <a:pt x="1199" y="1566"/>
                  </a:lnTo>
                  <a:lnTo>
                    <a:pt x="1188" y="1666"/>
                  </a:lnTo>
                  <a:lnTo>
                    <a:pt x="1137" y="1762"/>
                  </a:lnTo>
                  <a:close/>
                </a:path>
              </a:pathLst>
            </a:custGeom>
            <a:solidFill>
              <a:srgbClr val="98C12F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 kern="0">
                <a:solidFill>
                  <a:srgbClr val="000000"/>
                </a:solidFill>
              </a:endParaRPr>
            </a:p>
          </p:txBody>
        </p:sp>
        <p:sp>
          <p:nvSpPr>
            <p:cNvPr id="17" name="Freeform 115">
              <a:extLst>
                <a:ext uri="{FF2B5EF4-FFF2-40B4-BE49-F238E27FC236}">
                  <a16:creationId xmlns:a16="http://schemas.microsoft.com/office/drawing/2014/main" id="{3A24CD78-9060-305D-3C7A-7C4C71F92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713" y="3148013"/>
              <a:ext cx="400050" cy="425450"/>
            </a:xfrm>
            <a:custGeom>
              <a:avLst/>
              <a:gdLst/>
              <a:ahLst/>
              <a:cxnLst>
                <a:cxn ang="0">
                  <a:pos x="231" y="1567"/>
                </a:cxn>
                <a:cxn ang="0">
                  <a:pos x="240" y="1371"/>
                </a:cxn>
                <a:cxn ang="0">
                  <a:pos x="290" y="1241"/>
                </a:cxn>
                <a:cxn ang="0">
                  <a:pos x="0" y="1041"/>
                </a:cxn>
                <a:cxn ang="0">
                  <a:pos x="90" y="931"/>
                </a:cxn>
                <a:cxn ang="0">
                  <a:pos x="50" y="781"/>
                </a:cxn>
                <a:cxn ang="0">
                  <a:pos x="140" y="741"/>
                </a:cxn>
                <a:cxn ang="0">
                  <a:pos x="150" y="641"/>
                </a:cxn>
                <a:cxn ang="0">
                  <a:pos x="100" y="551"/>
                </a:cxn>
                <a:cxn ang="0">
                  <a:pos x="276" y="510"/>
                </a:cxn>
                <a:cxn ang="0">
                  <a:pos x="163" y="340"/>
                </a:cxn>
                <a:cxn ang="0">
                  <a:pos x="215" y="89"/>
                </a:cxn>
                <a:cxn ang="0">
                  <a:pos x="309" y="47"/>
                </a:cxn>
                <a:cxn ang="0">
                  <a:pos x="400" y="106"/>
                </a:cxn>
                <a:cxn ang="0">
                  <a:pos x="519" y="17"/>
                </a:cxn>
                <a:cxn ang="0">
                  <a:pos x="616" y="0"/>
                </a:cxn>
                <a:cxn ang="0">
                  <a:pos x="640" y="115"/>
                </a:cxn>
                <a:cxn ang="0">
                  <a:pos x="730" y="55"/>
                </a:cxn>
                <a:cxn ang="0">
                  <a:pos x="930" y="161"/>
                </a:cxn>
                <a:cxn ang="0">
                  <a:pos x="1070" y="231"/>
                </a:cxn>
                <a:cxn ang="0">
                  <a:pos x="1296" y="170"/>
                </a:cxn>
                <a:cxn ang="0">
                  <a:pos x="1410" y="226"/>
                </a:cxn>
                <a:cxn ang="0">
                  <a:pos x="1460" y="461"/>
                </a:cxn>
                <a:cxn ang="0">
                  <a:pos x="1410" y="680"/>
                </a:cxn>
                <a:cxn ang="0">
                  <a:pos x="1310" y="931"/>
                </a:cxn>
                <a:cxn ang="0">
                  <a:pos x="1340" y="1171"/>
                </a:cxn>
                <a:cxn ang="0">
                  <a:pos x="1410" y="1351"/>
                </a:cxn>
                <a:cxn ang="0">
                  <a:pos x="1270" y="1341"/>
                </a:cxn>
                <a:cxn ang="0">
                  <a:pos x="1070" y="1381"/>
                </a:cxn>
                <a:cxn ang="0">
                  <a:pos x="880" y="1361"/>
                </a:cxn>
                <a:cxn ang="0">
                  <a:pos x="580" y="1421"/>
                </a:cxn>
                <a:cxn ang="0">
                  <a:pos x="231" y="1567"/>
                </a:cxn>
              </a:cxnLst>
              <a:rect l="0" t="0" r="r" b="b"/>
              <a:pathLst>
                <a:path w="1460" h="1567">
                  <a:moveTo>
                    <a:pt x="231" y="1567"/>
                  </a:moveTo>
                  <a:lnTo>
                    <a:pt x="240" y="1371"/>
                  </a:lnTo>
                  <a:lnTo>
                    <a:pt x="290" y="1241"/>
                  </a:lnTo>
                  <a:lnTo>
                    <a:pt x="0" y="1041"/>
                  </a:lnTo>
                  <a:lnTo>
                    <a:pt x="90" y="931"/>
                  </a:lnTo>
                  <a:lnTo>
                    <a:pt x="50" y="781"/>
                  </a:lnTo>
                  <a:lnTo>
                    <a:pt x="140" y="741"/>
                  </a:lnTo>
                  <a:lnTo>
                    <a:pt x="150" y="641"/>
                  </a:lnTo>
                  <a:lnTo>
                    <a:pt x="100" y="551"/>
                  </a:lnTo>
                  <a:lnTo>
                    <a:pt x="276" y="510"/>
                  </a:lnTo>
                  <a:lnTo>
                    <a:pt x="163" y="340"/>
                  </a:lnTo>
                  <a:lnTo>
                    <a:pt x="215" y="89"/>
                  </a:lnTo>
                  <a:lnTo>
                    <a:pt x="309" y="47"/>
                  </a:lnTo>
                  <a:lnTo>
                    <a:pt x="400" y="106"/>
                  </a:lnTo>
                  <a:lnTo>
                    <a:pt x="519" y="17"/>
                  </a:lnTo>
                  <a:lnTo>
                    <a:pt x="616" y="0"/>
                  </a:lnTo>
                  <a:lnTo>
                    <a:pt x="640" y="115"/>
                  </a:lnTo>
                  <a:lnTo>
                    <a:pt x="730" y="55"/>
                  </a:lnTo>
                  <a:lnTo>
                    <a:pt x="930" y="161"/>
                  </a:lnTo>
                  <a:lnTo>
                    <a:pt x="1070" y="231"/>
                  </a:lnTo>
                  <a:lnTo>
                    <a:pt x="1296" y="170"/>
                  </a:lnTo>
                  <a:lnTo>
                    <a:pt x="1410" y="226"/>
                  </a:lnTo>
                  <a:lnTo>
                    <a:pt x="1460" y="461"/>
                  </a:lnTo>
                  <a:lnTo>
                    <a:pt x="1410" y="680"/>
                  </a:lnTo>
                  <a:lnTo>
                    <a:pt x="1310" y="931"/>
                  </a:lnTo>
                  <a:lnTo>
                    <a:pt x="1340" y="1171"/>
                  </a:lnTo>
                  <a:lnTo>
                    <a:pt x="1410" y="1351"/>
                  </a:lnTo>
                  <a:lnTo>
                    <a:pt x="1270" y="1341"/>
                  </a:lnTo>
                  <a:lnTo>
                    <a:pt x="1070" y="1381"/>
                  </a:lnTo>
                  <a:lnTo>
                    <a:pt x="880" y="1361"/>
                  </a:lnTo>
                  <a:lnTo>
                    <a:pt x="580" y="1421"/>
                  </a:lnTo>
                  <a:lnTo>
                    <a:pt x="231" y="1567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16">
              <a:extLst>
                <a:ext uri="{FF2B5EF4-FFF2-40B4-BE49-F238E27FC236}">
                  <a16:creationId xmlns:a16="http://schemas.microsoft.com/office/drawing/2014/main" id="{1559B8F1-335E-8CF6-E8DA-38FC70524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040063"/>
              <a:ext cx="196850" cy="411163"/>
            </a:xfrm>
            <a:custGeom>
              <a:avLst/>
              <a:gdLst/>
              <a:ahLst/>
              <a:cxnLst>
                <a:cxn ang="0">
                  <a:pos x="298" y="45"/>
                </a:cxn>
                <a:cxn ang="0">
                  <a:pos x="304" y="127"/>
                </a:cxn>
                <a:cxn ang="0">
                  <a:pos x="252" y="227"/>
                </a:cxn>
                <a:cxn ang="0">
                  <a:pos x="116" y="227"/>
                </a:cxn>
                <a:cxn ang="0">
                  <a:pos x="25" y="318"/>
                </a:cxn>
                <a:cxn ang="0">
                  <a:pos x="0" y="383"/>
                </a:cxn>
                <a:cxn ang="0">
                  <a:pos x="96" y="487"/>
                </a:cxn>
                <a:cxn ang="0">
                  <a:pos x="96" y="571"/>
                </a:cxn>
                <a:cxn ang="0">
                  <a:pos x="140" y="655"/>
                </a:cxn>
                <a:cxn ang="0">
                  <a:pos x="120" y="1079"/>
                </a:cxn>
                <a:cxn ang="0">
                  <a:pos x="140" y="1175"/>
                </a:cxn>
                <a:cxn ang="0">
                  <a:pos x="200" y="1179"/>
                </a:cxn>
                <a:cxn ang="0">
                  <a:pos x="280" y="1211"/>
                </a:cxn>
                <a:cxn ang="0">
                  <a:pos x="340" y="1197"/>
                </a:cxn>
                <a:cxn ang="0">
                  <a:pos x="343" y="774"/>
                </a:cxn>
                <a:cxn ang="0">
                  <a:pos x="387" y="638"/>
                </a:cxn>
                <a:cxn ang="0">
                  <a:pos x="493" y="533"/>
                </a:cxn>
                <a:cxn ang="0">
                  <a:pos x="562" y="423"/>
                </a:cxn>
                <a:cxn ang="0">
                  <a:pos x="570" y="318"/>
                </a:cxn>
                <a:cxn ang="0">
                  <a:pos x="520" y="158"/>
                </a:cxn>
                <a:cxn ang="0">
                  <a:pos x="552" y="111"/>
                </a:cxn>
                <a:cxn ang="0">
                  <a:pos x="486" y="105"/>
                </a:cxn>
                <a:cxn ang="0">
                  <a:pos x="388" y="0"/>
                </a:cxn>
                <a:cxn ang="0">
                  <a:pos x="298" y="45"/>
                </a:cxn>
              </a:cxnLst>
              <a:rect l="0" t="0" r="r" b="b"/>
              <a:pathLst>
                <a:path w="570" h="1211">
                  <a:moveTo>
                    <a:pt x="298" y="45"/>
                  </a:moveTo>
                  <a:lnTo>
                    <a:pt x="304" y="127"/>
                  </a:lnTo>
                  <a:lnTo>
                    <a:pt x="252" y="227"/>
                  </a:lnTo>
                  <a:lnTo>
                    <a:pt x="116" y="227"/>
                  </a:lnTo>
                  <a:lnTo>
                    <a:pt x="25" y="318"/>
                  </a:lnTo>
                  <a:lnTo>
                    <a:pt x="0" y="383"/>
                  </a:lnTo>
                  <a:lnTo>
                    <a:pt x="96" y="487"/>
                  </a:lnTo>
                  <a:lnTo>
                    <a:pt x="96" y="571"/>
                  </a:lnTo>
                  <a:lnTo>
                    <a:pt x="140" y="655"/>
                  </a:lnTo>
                  <a:lnTo>
                    <a:pt x="120" y="1079"/>
                  </a:lnTo>
                  <a:lnTo>
                    <a:pt x="140" y="1175"/>
                  </a:lnTo>
                  <a:lnTo>
                    <a:pt x="200" y="1179"/>
                  </a:lnTo>
                  <a:lnTo>
                    <a:pt x="280" y="1211"/>
                  </a:lnTo>
                  <a:lnTo>
                    <a:pt x="340" y="1197"/>
                  </a:lnTo>
                  <a:lnTo>
                    <a:pt x="343" y="774"/>
                  </a:lnTo>
                  <a:lnTo>
                    <a:pt x="387" y="638"/>
                  </a:lnTo>
                  <a:lnTo>
                    <a:pt x="493" y="533"/>
                  </a:lnTo>
                  <a:lnTo>
                    <a:pt x="562" y="423"/>
                  </a:lnTo>
                  <a:lnTo>
                    <a:pt x="570" y="318"/>
                  </a:lnTo>
                  <a:lnTo>
                    <a:pt x="520" y="158"/>
                  </a:lnTo>
                  <a:lnTo>
                    <a:pt x="552" y="111"/>
                  </a:lnTo>
                  <a:lnTo>
                    <a:pt x="486" y="105"/>
                  </a:lnTo>
                  <a:lnTo>
                    <a:pt x="388" y="0"/>
                  </a:lnTo>
                  <a:lnTo>
                    <a:pt x="298" y="45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17">
              <a:extLst>
                <a:ext uri="{FF2B5EF4-FFF2-40B4-BE49-F238E27FC236}">
                  <a16:creationId xmlns:a16="http://schemas.microsoft.com/office/drawing/2014/main" id="{459DD72B-6B0A-9350-E50B-D1BD0FCCD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0" y="3143250"/>
              <a:ext cx="831850" cy="557213"/>
            </a:xfrm>
            <a:custGeom>
              <a:avLst/>
              <a:gdLst/>
              <a:ahLst/>
              <a:cxnLst>
                <a:cxn ang="0">
                  <a:pos x="2409" y="1106"/>
                </a:cxn>
                <a:cxn ang="0">
                  <a:pos x="2328" y="1164"/>
                </a:cxn>
                <a:cxn ang="0">
                  <a:pos x="2226" y="1134"/>
                </a:cxn>
                <a:cxn ang="0">
                  <a:pos x="2094" y="1098"/>
                </a:cxn>
                <a:cxn ang="0">
                  <a:pos x="2016" y="1182"/>
                </a:cxn>
                <a:cxn ang="0">
                  <a:pos x="1902" y="1134"/>
                </a:cxn>
                <a:cxn ang="0">
                  <a:pos x="1794" y="1188"/>
                </a:cxn>
                <a:cxn ang="0">
                  <a:pos x="1698" y="1254"/>
                </a:cxn>
                <a:cxn ang="0">
                  <a:pos x="1602" y="1212"/>
                </a:cxn>
                <a:cxn ang="0">
                  <a:pos x="1503" y="1330"/>
                </a:cxn>
                <a:cxn ang="0">
                  <a:pos x="1422" y="1308"/>
                </a:cxn>
                <a:cxn ang="0">
                  <a:pos x="1296" y="1302"/>
                </a:cxn>
                <a:cxn ang="0">
                  <a:pos x="1218" y="1272"/>
                </a:cxn>
                <a:cxn ang="0">
                  <a:pos x="1134" y="1278"/>
                </a:cxn>
                <a:cxn ang="0">
                  <a:pos x="1098" y="1206"/>
                </a:cxn>
                <a:cxn ang="0">
                  <a:pos x="1020" y="1158"/>
                </a:cxn>
                <a:cxn ang="0">
                  <a:pos x="913" y="1149"/>
                </a:cxn>
                <a:cxn ang="0">
                  <a:pos x="822" y="1212"/>
                </a:cxn>
                <a:cxn ang="0">
                  <a:pos x="786" y="1326"/>
                </a:cxn>
                <a:cxn ang="0">
                  <a:pos x="744" y="1434"/>
                </a:cxn>
                <a:cxn ang="0">
                  <a:pos x="654" y="1440"/>
                </a:cxn>
                <a:cxn ang="0">
                  <a:pos x="522" y="1434"/>
                </a:cxn>
                <a:cxn ang="0">
                  <a:pos x="378" y="1452"/>
                </a:cxn>
                <a:cxn ang="0">
                  <a:pos x="348" y="1536"/>
                </a:cxn>
                <a:cxn ang="0">
                  <a:pos x="354" y="1608"/>
                </a:cxn>
                <a:cxn ang="0">
                  <a:pos x="300" y="1643"/>
                </a:cxn>
                <a:cxn ang="0">
                  <a:pos x="236" y="1533"/>
                </a:cxn>
                <a:cxn ang="0">
                  <a:pos x="114" y="1421"/>
                </a:cxn>
                <a:cxn ang="0">
                  <a:pos x="60" y="1286"/>
                </a:cxn>
                <a:cxn ang="0">
                  <a:pos x="0" y="1230"/>
                </a:cxn>
                <a:cxn ang="0">
                  <a:pos x="5" y="981"/>
                </a:cxn>
                <a:cxn ang="0">
                  <a:pos x="30" y="828"/>
                </a:cxn>
                <a:cxn ang="0">
                  <a:pos x="170" y="680"/>
                </a:cxn>
                <a:cxn ang="0">
                  <a:pos x="291" y="671"/>
                </a:cxn>
                <a:cxn ang="0">
                  <a:pos x="366" y="611"/>
                </a:cxn>
                <a:cxn ang="0">
                  <a:pos x="413" y="660"/>
                </a:cxn>
                <a:cxn ang="0">
                  <a:pos x="525" y="596"/>
                </a:cxn>
                <a:cxn ang="0">
                  <a:pos x="750" y="579"/>
                </a:cxn>
                <a:cxn ang="0">
                  <a:pos x="866" y="437"/>
                </a:cxn>
                <a:cxn ang="0">
                  <a:pos x="1052" y="389"/>
                </a:cxn>
                <a:cxn ang="0">
                  <a:pos x="1169" y="317"/>
                </a:cxn>
                <a:cxn ang="0">
                  <a:pos x="1374" y="65"/>
                </a:cxn>
                <a:cxn ang="0">
                  <a:pos x="1502" y="0"/>
                </a:cxn>
                <a:cxn ang="0">
                  <a:pos x="1602" y="38"/>
                </a:cxn>
                <a:cxn ang="0">
                  <a:pos x="1701" y="150"/>
                </a:cxn>
                <a:cxn ang="0">
                  <a:pos x="1733" y="320"/>
                </a:cxn>
                <a:cxn ang="0">
                  <a:pos x="1715" y="446"/>
                </a:cxn>
                <a:cxn ang="0">
                  <a:pos x="1826" y="455"/>
                </a:cxn>
                <a:cxn ang="0">
                  <a:pos x="1853" y="546"/>
                </a:cxn>
                <a:cxn ang="0">
                  <a:pos x="1976" y="545"/>
                </a:cxn>
                <a:cxn ang="0">
                  <a:pos x="2049" y="630"/>
                </a:cxn>
                <a:cxn ang="0">
                  <a:pos x="2052" y="722"/>
                </a:cxn>
                <a:cxn ang="0">
                  <a:pos x="2178" y="768"/>
                </a:cxn>
                <a:cxn ang="0">
                  <a:pos x="2259" y="840"/>
                </a:cxn>
                <a:cxn ang="0">
                  <a:pos x="2267" y="929"/>
                </a:cxn>
                <a:cxn ang="0">
                  <a:pos x="2427" y="1019"/>
                </a:cxn>
                <a:cxn ang="0">
                  <a:pos x="2409" y="1106"/>
                </a:cxn>
              </a:cxnLst>
              <a:rect l="0" t="0" r="r" b="b"/>
              <a:pathLst>
                <a:path w="2427" h="1643">
                  <a:moveTo>
                    <a:pt x="2409" y="1106"/>
                  </a:moveTo>
                  <a:lnTo>
                    <a:pt x="2328" y="1164"/>
                  </a:lnTo>
                  <a:lnTo>
                    <a:pt x="2226" y="1134"/>
                  </a:lnTo>
                  <a:lnTo>
                    <a:pt x="2094" y="1098"/>
                  </a:lnTo>
                  <a:lnTo>
                    <a:pt x="2016" y="1182"/>
                  </a:lnTo>
                  <a:lnTo>
                    <a:pt x="1902" y="1134"/>
                  </a:lnTo>
                  <a:lnTo>
                    <a:pt x="1794" y="1188"/>
                  </a:lnTo>
                  <a:lnTo>
                    <a:pt x="1698" y="1254"/>
                  </a:lnTo>
                  <a:lnTo>
                    <a:pt x="1602" y="1212"/>
                  </a:lnTo>
                  <a:lnTo>
                    <a:pt x="1503" y="1330"/>
                  </a:lnTo>
                  <a:lnTo>
                    <a:pt x="1422" y="1308"/>
                  </a:lnTo>
                  <a:lnTo>
                    <a:pt x="1296" y="1302"/>
                  </a:lnTo>
                  <a:lnTo>
                    <a:pt x="1218" y="1272"/>
                  </a:lnTo>
                  <a:lnTo>
                    <a:pt x="1134" y="1278"/>
                  </a:lnTo>
                  <a:lnTo>
                    <a:pt x="1098" y="1206"/>
                  </a:lnTo>
                  <a:lnTo>
                    <a:pt x="1020" y="1158"/>
                  </a:lnTo>
                  <a:lnTo>
                    <a:pt x="913" y="1149"/>
                  </a:lnTo>
                  <a:lnTo>
                    <a:pt x="822" y="1212"/>
                  </a:lnTo>
                  <a:lnTo>
                    <a:pt x="786" y="1326"/>
                  </a:lnTo>
                  <a:lnTo>
                    <a:pt x="744" y="1434"/>
                  </a:lnTo>
                  <a:lnTo>
                    <a:pt x="654" y="1440"/>
                  </a:lnTo>
                  <a:lnTo>
                    <a:pt x="522" y="1434"/>
                  </a:lnTo>
                  <a:lnTo>
                    <a:pt x="378" y="1452"/>
                  </a:lnTo>
                  <a:lnTo>
                    <a:pt x="348" y="1536"/>
                  </a:lnTo>
                  <a:lnTo>
                    <a:pt x="354" y="1608"/>
                  </a:lnTo>
                  <a:lnTo>
                    <a:pt x="300" y="1643"/>
                  </a:lnTo>
                  <a:lnTo>
                    <a:pt x="236" y="1533"/>
                  </a:lnTo>
                  <a:lnTo>
                    <a:pt x="114" y="1421"/>
                  </a:lnTo>
                  <a:lnTo>
                    <a:pt x="60" y="1286"/>
                  </a:lnTo>
                  <a:lnTo>
                    <a:pt x="0" y="1230"/>
                  </a:lnTo>
                  <a:lnTo>
                    <a:pt x="5" y="981"/>
                  </a:lnTo>
                  <a:lnTo>
                    <a:pt x="30" y="828"/>
                  </a:lnTo>
                  <a:lnTo>
                    <a:pt x="170" y="680"/>
                  </a:lnTo>
                  <a:lnTo>
                    <a:pt x="291" y="671"/>
                  </a:lnTo>
                  <a:lnTo>
                    <a:pt x="366" y="611"/>
                  </a:lnTo>
                  <a:lnTo>
                    <a:pt x="413" y="660"/>
                  </a:lnTo>
                  <a:lnTo>
                    <a:pt x="525" y="596"/>
                  </a:lnTo>
                  <a:lnTo>
                    <a:pt x="750" y="579"/>
                  </a:lnTo>
                  <a:lnTo>
                    <a:pt x="866" y="437"/>
                  </a:lnTo>
                  <a:lnTo>
                    <a:pt x="1052" y="389"/>
                  </a:lnTo>
                  <a:lnTo>
                    <a:pt x="1169" y="317"/>
                  </a:lnTo>
                  <a:lnTo>
                    <a:pt x="1374" y="65"/>
                  </a:lnTo>
                  <a:lnTo>
                    <a:pt x="1502" y="0"/>
                  </a:lnTo>
                  <a:lnTo>
                    <a:pt x="1602" y="38"/>
                  </a:lnTo>
                  <a:lnTo>
                    <a:pt x="1701" y="150"/>
                  </a:lnTo>
                  <a:lnTo>
                    <a:pt x="1733" y="320"/>
                  </a:lnTo>
                  <a:lnTo>
                    <a:pt x="1715" y="446"/>
                  </a:lnTo>
                  <a:lnTo>
                    <a:pt x="1826" y="455"/>
                  </a:lnTo>
                  <a:lnTo>
                    <a:pt x="1853" y="546"/>
                  </a:lnTo>
                  <a:lnTo>
                    <a:pt x="1976" y="545"/>
                  </a:lnTo>
                  <a:lnTo>
                    <a:pt x="2049" y="630"/>
                  </a:lnTo>
                  <a:lnTo>
                    <a:pt x="2052" y="722"/>
                  </a:lnTo>
                  <a:lnTo>
                    <a:pt x="2178" y="768"/>
                  </a:lnTo>
                  <a:lnTo>
                    <a:pt x="2259" y="840"/>
                  </a:lnTo>
                  <a:lnTo>
                    <a:pt x="2267" y="929"/>
                  </a:lnTo>
                  <a:lnTo>
                    <a:pt x="2427" y="1019"/>
                  </a:lnTo>
                  <a:lnTo>
                    <a:pt x="2409" y="1106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18">
              <a:extLst>
                <a:ext uri="{FF2B5EF4-FFF2-40B4-BE49-F238E27FC236}">
                  <a16:creationId xmlns:a16="http://schemas.microsoft.com/office/drawing/2014/main" id="{094ACF5C-F31E-E87E-B504-5E2764957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88" y="3563938"/>
              <a:ext cx="531813" cy="606425"/>
            </a:xfrm>
            <a:custGeom>
              <a:avLst/>
              <a:gdLst/>
              <a:ahLst/>
              <a:cxnLst>
                <a:cxn ang="0">
                  <a:pos x="25" y="90"/>
                </a:cxn>
                <a:cxn ang="0">
                  <a:pos x="32" y="198"/>
                </a:cxn>
                <a:cxn ang="0">
                  <a:pos x="144" y="390"/>
                </a:cxn>
                <a:cxn ang="0">
                  <a:pos x="232" y="510"/>
                </a:cxn>
                <a:cxn ang="0">
                  <a:pos x="264" y="622"/>
                </a:cxn>
                <a:cxn ang="0">
                  <a:pos x="280" y="726"/>
                </a:cxn>
                <a:cxn ang="0">
                  <a:pos x="152" y="846"/>
                </a:cxn>
                <a:cxn ang="0">
                  <a:pos x="0" y="1062"/>
                </a:cxn>
                <a:cxn ang="0">
                  <a:pos x="64" y="1158"/>
                </a:cxn>
                <a:cxn ang="0">
                  <a:pos x="184" y="1134"/>
                </a:cxn>
                <a:cxn ang="0">
                  <a:pos x="232" y="1198"/>
                </a:cxn>
                <a:cxn ang="0">
                  <a:pos x="152" y="1262"/>
                </a:cxn>
                <a:cxn ang="0">
                  <a:pos x="72" y="1254"/>
                </a:cxn>
                <a:cxn ang="0">
                  <a:pos x="2" y="1305"/>
                </a:cxn>
                <a:cxn ang="0">
                  <a:pos x="56" y="1382"/>
                </a:cxn>
                <a:cxn ang="0">
                  <a:pos x="168" y="1462"/>
                </a:cxn>
                <a:cxn ang="0">
                  <a:pos x="416" y="1566"/>
                </a:cxn>
                <a:cxn ang="0">
                  <a:pos x="616" y="1726"/>
                </a:cxn>
                <a:cxn ang="0">
                  <a:pos x="752" y="1758"/>
                </a:cxn>
                <a:cxn ang="0">
                  <a:pos x="904" y="1878"/>
                </a:cxn>
                <a:cxn ang="0">
                  <a:pos x="928" y="2006"/>
                </a:cxn>
                <a:cxn ang="0">
                  <a:pos x="1088" y="2126"/>
                </a:cxn>
                <a:cxn ang="0">
                  <a:pos x="1216" y="2238"/>
                </a:cxn>
                <a:cxn ang="0">
                  <a:pos x="1368" y="2174"/>
                </a:cxn>
                <a:cxn ang="0">
                  <a:pos x="1416" y="2006"/>
                </a:cxn>
                <a:cxn ang="0">
                  <a:pos x="1480" y="1894"/>
                </a:cxn>
                <a:cxn ang="0">
                  <a:pos x="1504" y="1798"/>
                </a:cxn>
                <a:cxn ang="0">
                  <a:pos x="1624" y="1750"/>
                </a:cxn>
                <a:cxn ang="0">
                  <a:pos x="1712" y="1630"/>
                </a:cxn>
                <a:cxn ang="0">
                  <a:pos x="1848" y="1530"/>
                </a:cxn>
                <a:cxn ang="0">
                  <a:pos x="1695" y="1366"/>
                </a:cxn>
                <a:cxn ang="0">
                  <a:pos x="1678" y="453"/>
                </a:cxn>
                <a:cxn ang="0">
                  <a:pos x="1924" y="138"/>
                </a:cxn>
                <a:cxn ang="0">
                  <a:pos x="1710" y="138"/>
                </a:cxn>
                <a:cxn ang="0">
                  <a:pos x="1626" y="55"/>
                </a:cxn>
                <a:cxn ang="0">
                  <a:pos x="1441" y="168"/>
                </a:cxn>
                <a:cxn ang="0">
                  <a:pos x="1366" y="271"/>
                </a:cxn>
                <a:cxn ang="0">
                  <a:pos x="1201" y="226"/>
                </a:cxn>
                <a:cxn ang="0">
                  <a:pos x="1041" y="226"/>
                </a:cxn>
                <a:cxn ang="0">
                  <a:pos x="871" y="138"/>
                </a:cxn>
                <a:cxn ang="0">
                  <a:pos x="718" y="31"/>
                </a:cxn>
                <a:cxn ang="0">
                  <a:pos x="550" y="24"/>
                </a:cxn>
                <a:cxn ang="0">
                  <a:pos x="430" y="0"/>
                </a:cxn>
                <a:cxn ang="0">
                  <a:pos x="90" y="9"/>
                </a:cxn>
                <a:cxn ang="0">
                  <a:pos x="25" y="90"/>
                </a:cxn>
              </a:cxnLst>
              <a:rect l="0" t="0" r="r" b="b"/>
              <a:pathLst>
                <a:path w="1924" h="2238">
                  <a:moveTo>
                    <a:pt x="25" y="90"/>
                  </a:moveTo>
                  <a:lnTo>
                    <a:pt x="32" y="198"/>
                  </a:lnTo>
                  <a:lnTo>
                    <a:pt x="144" y="390"/>
                  </a:lnTo>
                  <a:lnTo>
                    <a:pt x="232" y="510"/>
                  </a:lnTo>
                  <a:lnTo>
                    <a:pt x="264" y="622"/>
                  </a:lnTo>
                  <a:lnTo>
                    <a:pt x="280" y="726"/>
                  </a:lnTo>
                  <a:lnTo>
                    <a:pt x="152" y="846"/>
                  </a:lnTo>
                  <a:lnTo>
                    <a:pt x="0" y="1062"/>
                  </a:lnTo>
                  <a:lnTo>
                    <a:pt x="64" y="1158"/>
                  </a:lnTo>
                  <a:lnTo>
                    <a:pt x="184" y="1134"/>
                  </a:lnTo>
                  <a:lnTo>
                    <a:pt x="232" y="1198"/>
                  </a:lnTo>
                  <a:lnTo>
                    <a:pt x="152" y="1262"/>
                  </a:lnTo>
                  <a:lnTo>
                    <a:pt x="72" y="1254"/>
                  </a:lnTo>
                  <a:lnTo>
                    <a:pt x="2" y="1305"/>
                  </a:lnTo>
                  <a:lnTo>
                    <a:pt x="56" y="1382"/>
                  </a:lnTo>
                  <a:lnTo>
                    <a:pt x="168" y="1462"/>
                  </a:lnTo>
                  <a:lnTo>
                    <a:pt x="416" y="1566"/>
                  </a:lnTo>
                  <a:lnTo>
                    <a:pt x="616" y="1726"/>
                  </a:lnTo>
                  <a:lnTo>
                    <a:pt x="752" y="1758"/>
                  </a:lnTo>
                  <a:lnTo>
                    <a:pt x="904" y="1878"/>
                  </a:lnTo>
                  <a:lnTo>
                    <a:pt x="928" y="2006"/>
                  </a:lnTo>
                  <a:lnTo>
                    <a:pt x="1088" y="2126"/>
                  </a:lnTo>
                  <a:lnTo>
                    <a:pt x="1216" y="2238"/>
                  </a:lnTo>
                  <a:lnTo>
                    <a:pt x="1368" y="2174"/>
                  </a:lnTo>
                  <a:lnTo>
                    <a:pt x="1416" y="2006"/>
                  </a:lnTo>
                  <a:lnTo>
                    <a:pt x="1480" y="1894"/>
                  </a:lnTo>
                  <a:lnTo>
                    <a:pt x="1504" y="1798"/>
                  </a:lnTo>
                  <a:lnTo>
                    <a:pt x="1624" y="1750"/>
                  </a:lnTo>
                  <a:lnTo>
                    <a:pt x="1712" y="1630"/>
                  </a:lnTo>
                  <a:lnTo>
                    <a:pt x="1848" y="1530"/>
                  </a:lnTo>
                  <a:lnTo>
                    <a:pt x="1695" y="1366"/>
                  </a:lnTo>
                  <a:lnTo>
                    <a:pt x="1678" y="453"/>
                  </a:lnTo>
                  <a:lnTo>
                    <a:pt x="1924" y="138"/>
                  </a:lnTo>
                  <a:lnTo>
                    <a:pt x="1710" y="138"/>
                  </a:lnTo>
                  <a:lnTo>
                    <a:pt x="1626" y="55"/>
                  </a:lnTo>
                  <a:lnTo>
                    <a:pt x="1441" y="168"/>
                  </a:lnTo>
                  <a:lnTo>
                    <a:pt x="1366" y="271"/>
                  </a:lnTo>
                  <a:lnTo>
                    <a:pt x="1201" y="226"/>
                  </a:lnTo>
                  <a:lnTo>
                    <a:pt x="1041" y="226"/>
                  </a:lnTo>
                  <a:lnTo>
                    <a:pt x="871" y="138"/>
                  </a:lnTo>
                  <a:lnTo>
                    <a:pt x="718" y="31"/>
                  </a:lnTo>
                  <a:lnTo>
                    <a:pt x="550" y="24"/>
                  </a:lnTo>
                  <a:lnTo>
                    <a:pt x="430" y="0"/>
                  </a:lnTo>
                  <a:lnTo>
                    <a:pt x="90" y="9"/>
                  </a:lnTo>
                  <a:lnTo>
                    <a:pt x="25" y="90"/>
                  </a:lnTo>
                  <a:close/>
                </a:path>
              </a:pathLst>
            </a:custGeom>
            <a:solidFill>
              <a:srgbClr val="98C12F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119">
              <a:extLst>
                <a:ext uri="{FF2B5EF4-FFF2-40B4-BE49-F238E27FC236}">
                  <a16:creationId xmlns:a16="http://schemas.microsoft.com/office/drawing/2014/main" id="{1FA5A4EE-332F-9039-46B9-5154D9437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5" y="3589338"/>
              <a:ext cx="381000" cy="368300"/>
            </a:xfrm>
            <a:custGeom>
              <a:avLst/>
              <a:gdLst/>
              <a:ahLst/>
              <a:cxnLst>
                <a:cxn ang="0">
                  <a:pos x="1143" y="106"/>
                </a:cxn>
                <a:cxn ang="0">
                  <a:pos x="1134" y="0"/>
                </a:cxn>
                <a:cxn ang="0">
                  <a:pos x="1069" y="84"/>
                </a:cxn>
                <a:cxn ang="0">
                  <a:pos x="640" y="157"/>
                </a:cxn>
                <a:cxn ang="0">
                  <a:pos x="454" y="105"/>
                </a:cxn>
                <a:cxn ang="0">
                  <a:pos x="328" y="171"/>
                </a:cxn>
                <a:cxn ang="0">
                  <a:pos x="352" y="289"/>
                </a:cxn>
                <a:cxn ang="0">
                  <a:pos x="346" y="406"/>
                </a:cxn>
                <a:cxn ang="0">
                  <a:pos x="405" y="472"/>
                </a:cxn>
                <a:cxn ang="0">
                  <a:pos x="436" y="546"/>
                </a:cxn>
                <a:cxn ang="0">
                  <a:pos x="292" y="703"/>
                </a:cxn>
                <a:cxn ang="0">
                  <a:pos x="76" y="868"/>
                </a:cxn>
                <a:cxn ang="0">
                  <a:pos x="66" y="1014"/>
                </a:cxn>
                <a:cxn ang="0">
                  <a:pos x="30" y="1141"/>
                </a:cxn>
                <a:cxn ang="0">
                  <a:pos x="0" y="1281"/>
                </a:cxn>
                <a:cxn ang="0">
                  <a:pos x="66" y="1326"/>
                </a:cxn>
                <a:cxn ang="0">
                  <a:pos x="130" y="1363"/>
                </a:cxn>
                <a:cxn ang="0">
                  <a:pos x="202" y="1333"/>
                </a:cxn>
                <a:cxn ang="0">
                  <a:pos x="256" y="1285"/>
                </a:cxn>
                <a:cxn ang="0">
                  <a:pos x="364" y="1279"/>
                </a:cxn>
                <a:cxn ang="0">
                  <a:pos x="472" y="1327"/>
                </a:cxn>
                <a:cxn ang="0">
                  <a:pos x="562" y="1303"/>
                </a:cxn>
                <a:cxn ang="0">
                  <a:pos x="616" y="1267"/>
                </a:cxn>
                <a:cxn ang="0">
                  <a:pos x="592" y="1219"/>
                </a:cxn>
                <a:cxn ang="0">
                  <a:pos x="598" y="1141"/>
                </a:cxn>
                <a:cxn ang="0">
                  <a:pos x="628" y="1081"/>
                </a:cxn>
                <a:cxn ang="0">
                  <a:pos x="688" y="1027"/>
                </a:cxn>
                <a:cxn ang="0">
                  <a:pos x="790" y="997"/>
                </a:cxn>
                <a:cxn ang="0">
                  <a:pos x="880" y="985"/>
                </a:cxn>
                <a:cxn ang="0">
                  <a:pos x="982" y="943"/>
                </a:cxn>
                <a:cxn ang="0">
                  <a:pos x="1048" y="991"/>
                </a:cxn>
                <a:cxn ang="0">
                  <a:pos x="1113" y="967"/>
                </a:cxn>
                <a:cxn ang="0">
                  <a:pos x="1261" y="753"/>
                </a:cxn>
                <a:cxn ang="0">
                  <a:pos x="1390" y="634"/>
                </a:cxn>
                <a:cxn ang="0">
                  <a:pos x="1377" y="541"/>
                </a:cxn>
                <a:cxn ang="0">
                  <a:pos x="1342" y="417"/>
                </a:cxn>
                <a:cxn ang="0">
                  <a:pos x="1257" y="301"/>
                </a:cxn>
                <a:cxn ang="0">
                  <a:pos x="1143" y="106"/>
                </a:cxn>
              </a:cxnLst>
              <a:rect l="0" t="0" r="r" b="b"/>
              <a:pathLst>
                <a:path w="1390" h="1363">
                  <a:moveTo>
                    <a:pt x="1143" y="106"/>
                  </a:moveTo>
                  <a:lnTo>
                    <a:pt x="1134" y="0"/>
                  </a:lnTo>
                  <a:lnTo>
                    <a:pt x="1069" y="84"/>
                  </a:lnTo>
                  <a:lnTo>
                    <a:pt x="640" y="157"/>
                  </a:lnTo>
                  <a:lnTo>
                    <a:pt x="454" y="105"/>
                  </a:lnTo>
                  <a:lnTo>
                    <a:pt x="328" y="171"/>
                  </a:lnTo>
                  <a:lnTo>
                    <a:pt x="352" y="289"/>
                  </a:lnTo>
                  <a:lnTo>
                    <a:pt x="346" y="406"/>
                  </a:lnTo>
                  <a:lnTo>
                    <a:pt x="405" y="472"/>
                  </a:lnTo>
                  <a:lnTo>
                    <a:pt x="436" y="546"/>
                  </a:lnTo>
                  <a:lnTo>
                    <a:pt x="292" y="703"/>
                  </a:lnTo>
                  <a:lnTo>
                    <a:pt x="76" y="868"/>
                  </a:lnTo>
                  <a:lnTo>
                    <a:pt x="66" y="1014"/>
                  </a:lnTo>
                  <a:lnTo>
                    <a:pt x="30" y="1141"/>
                  </a:lnTo>
                  <a:lnTo>
                    <a:pt x="0" y="1281"/>
                  </a:lnTo>
                  <a:lnTo>
                    <a:pt x="66" y="1326"/>
                  </a:lnTo>
                  <a:lnTo>
                    <a:pt x="130" y="1363"/>
                  </a:lnTo>
                  <a:lnTo>
                    <a:pt x="202" y="1333"/>
                  </a:lnTo>
                  <a:lnTo>
                    <a:pt x="256" y="1285"/>
                  </a:lnTo>
                  <a:lnTo>
                    <a:pt x="364" y="1279"/>
                  </a:lnTo>
                  <a:lnTo>
                    <a:pt x="472" y="1327"/>
                  </a:lnTo>
                  <a:lnTo>
                    <a:pt x="562" y="1303"/>
                  </a:lnTo>
                  <a:lnTo>
                    <a:pt x="616" y="1267"/>
                  </a:lnTo>
                  <a:lnTo>
                    <a:pt x="592" y="1219"/>
                  </a:lnTo>
                  <a:lnTo>
                    <a:pt x="598" y="1141"/>
                  </a:lnTo>
                  <a:lnTo>
                    <a:pt x="628" y="1081"/>
                  </a:lnTo>
                  <a:lnTo>
                    <a:pt x="688" y="1027"/>
                  </a:lnTo>
                  <a:lnTo>
                    <a:pt x="790" y="997"/>
                  </a:lnTo>
                  <a:lnTo>
                    <a:pt x="880" y="985"/>
                  </a:lnTo>
                  <a:lnTo>
                    <a:pt x="982" y="943"/>
                  </a:lnTo>
                  <a:lnTo>
                    <a:pt x="1048" y="991"/>
                  </a:lnTo>
                  <a:lnTo>
                    <a:pt x="1113" y="967"/>
                  </a:lnTo>
                  <a:lnTo>
                    <a:pt x="1261" y="753"/>
                  </a:lnTo>
                  <a:lnTo>
                    <a:pt x="1390" y="634"/>
                  </a:lnTo>
                  <a:lnTo>
                    <a:pt x="1377" y="541"/>
                  </a:lnTo>
                  <a:lnTo>
                    <a:pt x="1342" y="417"/>
                  </a:lnTo>
                  <a:lnTo>
                    <a:pt x="1257" y="301"/>
                  </a:lnTo>
                  <a:lnTo>
                    <a:pt x="1143" y="10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120">
              <a:extLst>
                <a:ext uri="{FF2B5EF4-FFF2-40B4-BE49-F238E27FC236}">
                  <a16:creationId xmlns:a16="http://schemas.microsoft.com/office/drawing/2014/main" id="{32407FDE-641A-0D82-BD18-876B0F4A7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3949700"/>
              <a:ext cx="123825" cy="100013"/>
            </a:xfrm>
            <a:custGeom>
              <a:avLst/>
              <a:gdLst/>
              <a:ahLst/>
              <a:cxnLst>
                <a:cxn ang="0">
                  <a:pos x="390" y="283"/>
                </a:cxn>
                <a:cxn ang="0">
                  <a:pos x="280" y="297"/>
                </a:cxn>
                <a:cxn ang="0">
                  <a:pos x="241" y="355"/>
                </a:cxn>
                <a:cxn ang="0">
                  <a:pos x="150" y="369"/>
                </a:cxn>
                <a:cxn ang="0">
                  <a:pos x="78" y="355"/>
                </a:cxn>
                <a:cxn ang="0">
                  <a:pos x="0" y="340"/>
                </a:cxn>
                <a:cxn ang="0">
                  <a:pos x="21" y="264"/>
                </a:cxn>
                <a:cxn ang="0">
                  <a:pos x="72" y="114"/>
                </a:cxn>
                <a:cxn ang="0">
                  <a:pos x="168" y="0"/>
                </a:cxn>
                <a:cxn ang="0">
                  <a:pos x="236" y="37"/>
                </a:cxn>
                <a:cxn ang="0">
                  <a:pos x="305" y="7"/>
                </a:cxn>
                <a:cxn ang="0">
                  <a:pos x="371" y="9"/>
                </a:cxn>
                <a:cxn ang="0">
                  <a:pos x="414" y="57"/>
                </a:cxn>
                <a:cxn ang="0">
                  <a:pos x="452" y="139"/>
                </a:cxn>
                <a:cxn ang="0">
                  <a:pos x="438" y="240"/>
                </a:cxn>
                <a:cxn ang="0">
                  <a:pos x="390" y="283"/>
                </a:cxn>
              </a:cxnLst>
              <a:rect l="0" t="0" r="r" b="b"/>
              <a:pathLst>
                <a:path w="452" h="369">
                  <a:moveTo>
                    <a:pt x="390" y="283"/>
                  </a:moveTo>
                  <a:lnTo>
                    <a:pt x="280" y="297"/>
                  </a:lnTo>
                  <a:lnTo>
                    <a:pt x="241" y="355"/>
                  </a:lnTo>
                  <a:lnTo>
                    <a:pt x="150" y="369"/>
                  </a:lnTo>
                  <a:lnTo>
                    <a:pt x="78" y="355"/>
                  </a:lnTo>
                  <a:lnTo>
                    <a:pt x="0" y="340"/>
                  </a:lnTo>
                  <a:lnTo>
                    <a:pt x="21" y="264"/>
                  </a:lnTo>
                  <a:lnTo>
                    <a:pt x="72" y="114"/>
                  </a:lnTo>
                  <a:lnTo>
                    <a:pt x="168" y="0"/>
                  </a:lnTo>
                  <a:lnTo>
                    <a:pt x="236" y="37"/>
                  </a:lnTo>
                  <a:lnTo>
                    <a:pt x="305" y="7"/>
                  </a:lnTo>
                  <a:lnTo>
                    <a:pt x="371" y="9"/>
                  </a:lnTo>
                  <a:lnTo>
                    <a:pt x="414" y="57"/>
                  </a:lnTo>
                  <a:lnTo>
                    <a:pt x="452" y="139"/>
                  </a:lnTo>
                  <a:lnTo>
                    <a:pt x="438" y="240"/>
                  </a:lnTo>
                  <a:lnTo>
                    <a:pt x="390" y="283"/>
                  </a:lnTo>
                  <a:close/>
                </a:path>
              </a:pathLst>
            </a:custGeom>
            <a:solidFill>
              <a:schemeClr val="tx2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121">
              <a:extLst>
                <a:ext uri="{FF2B5EF4-FFF2-40B4-BE49-F238E27FC236}">
                  <a16:creationId xmlns:a16="http://schemas.microsoft.com/office/drawing/2014/main" id="{94674BFC-4CE3-52DD-2F18-C9ABB7BBC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4025900"/>
              <a:ext cx="123825" cy="131763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360" y="40"/>
                </a:cxn>
                <a:cxn ang="0">
                  <a:pos x="338" y="78"/>
                </a:cxn>
                <a:cxn ang="0">
                  <a:pos x="338" y="123"/>
                </a:cxn>
                <a:cxn ang="0">
                  <a:pos x="384" y="123"/>
                </a:cxn>
                <a:cxn ang="0">
                  <a:pos x="429" y="123"/>
                </a:cxn>
                <a:cxn ang="0">
                  <a:pos x="452" y="176"/>
                </a:cxn>
                <a:cxn ang="0">
                  <a:pos x="416" y="224"/>
                </a:cxn>
                <a:cxn ang="0">
                  <a:pos x="356" y="252"/>
                </a:cxn>
                <a:cxn ang="0">
                  <a:pos x="312" y="328"/>
                </a:cxn>
                <a:cxn ang="0">
                  <a:pos x="288" y="400"/>
                </a:cxn>
                <a:cxn ang="0">
                  <a:pos x="248" y="444"/>
                </a:cxn>
                <a:cxn ang="0">
                  <a:pos x="202" y="486"/>
                </a:cxn>
                <a:cxn ang="0">
                  <a:pos x="148" y="436"/>
                </a:cxn>
                <a:cxn ang="0">
                  <a:pos x="111" y="350"/>
                </a:cxn>
                <a:cxn ang="0">
                  <a:pos x="111" y="305"/>
                </a:cxn>
                <a:cxn ang="0">
                  <a:pos x="111" y="259"/>
                </a:cxn>
                <a:cxn ang="0">
                  <a:pos x="66" y="259"/>
                </a:cxn>
                <a:cxn ang="0">
                  <a:pos x="72" y="208"/>
                </a:cxn>
                <a:cxn ang="0">
                  <a:pos x="60" y="136"/>
                </a:cxn>
                <a:cxn ang="0">
                  <a:pos x="0" y="57"/>
                </a:cxn>
                <a:cxn ang="0">
                  <a:pos x="148" y="86"/>
                </a:cxn>
                <a:cxn ang="0">
                  <a:pos x="241" y="71"/>
                </a:cxn>
                <a:cxn ang="0">
                  <a:pos x="277" y="14"/>
                </a:cxn>
                <a:cxn ang="0">
                  <a:pos x="388" y="0"/>
                </a:cxn>
              </a:cxnLst>
              <a:rect l="0" t="0" r="r" b="b"/>
              <a:pathLst>
                <a:path w="452" h="486">
                  <a:moveTo>
                    <a:pt x="388" y="0"/>
                  </a:moveTo>
                  <a:lnTo>
                    <a:pt x="360" y="40"/>
                  </a:lnTo>
                  <a:lnTo>
                    <a:pt x="338" y="78"/>
                  </a:lnTo>
                  <a:lnTo>
                    <a:pt x="338" y="123"/>
                  </a:lnTo>
                  <a:lnTo>
                    <a:pt x="384" y="123"/>
                  </a:lnTo>
                  <a:lnTo>
                    <a:pt x="429" y="123"/>
                  </a:lnTo>
                  <a:lnTo>
                    <a:pt x="452" y="176"/>
                  </a:lnTo>
                  <a:lnTo>
                    <a:pt x="416" y="224"/>
                  </a:lnTo>
                  <a:lnTo>
                    <a:pt x="356" y="252"/>
                  </a:lnTo>
                  <a:lnTo>
                    <a:pt x="312" y="328"/>
                  </a:lnTo>
                  <a:lnTo>
                    <a:pt x="288" y="400"/>
                  </a:lnTo>
                  <a:lnTo>
                    <a:pt x="248" y="444"/>
                  </a:lnTo>
                  <a:lnTo>
                    <a:pt x="202" y="486"/>
                  </a:lnTo>
                  <a:lnTo>
                    <a:pt x="148" y="436"/>
                  </a:lnTo>
                  <a:lnTo>
                    <a:pt x="111" y="350"/>
                  </a:lnTo>
                  <a:lnTo>
                    <a:pt x="111" y="305"/>
                  </a:lnTo>
                  <a:lnTo>
                    <a:pt x="111" y="259"/>
                  </a:lnTo>
                  <a:lnTo>
                    <a:pt x="66" y="259"/>
                  </a:lnTo>
                  <a:lnTo>
                    <a:pt x="72" y="208"/>
                  </a:lnTo>
                  <a:lnTo>
                    <a:pt x="60" y="136"/>
                  </a:lnTo>
                  <a:lnTo>
                    <a:pt x="0" y="57"/>
                  </a:lnTo>
                  <a:lnTo>
                    <a:pt x="148" y="86"/>
                  </a:lnTo>
                  <a:lnTo>
                    <a:pt x="241" y="71"/>
                  </a:lnTo>
                  <a:lnTo>
                    <a:pt x="277" y="14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tx2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122">
              <a:extLst>
                <a:ext uri="{FF2B5EF4-FFF2-40B4-BE49-F238E27FC236}">
                  <a16:creationId xmlns:a16="http://schemas.microsoft.com/office/drawing/2014/main" id="{382CD8B6-B119-D22B-CC8D-6BD83F4F4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4" y="3916364"/>
              <a:ext cx="795338" cy="733426"/>
            </a:xfrm>
            <a:custGeom>
              <a:avLst/>
              <a:gdLst/>
              <a:ahLst/>
              <a:cxnLst>
                <a:cxn ang="0">
                  <a:pos x="1032" y="90"/>
                </a:cxn>
                <a:cxn ang="0">
                  <a:pos x="942" y="210"/>
                </a:cxn>
                <a:cxn ang="0">
                  <a:pos x="1038" y="294"/>
                </a:cxn>
                <a:cxn ang="0">
                  <a:pos x="936" y="408"/>
                </a:cxn>
                <a:cxn ang="0">
                  <a:pos x="822" y="402"/>
                </a:cxn>
                <a:cxn ang="0">
                  <a:pos x="786" y="510"/>
                </a:cxn>
                <a:cxn ang="0">
                  <a:pos x="768" y="384"/>
                </a:cxn>
                <a:cxn ang="0">
                  <a:pos x="606" y="336"/>
                </a:cxn>
                <a:cxn ang="0">
                  <a:pos x="540" y="438"/>
                </a:cxn>
                <a:cxn ang="0">
                  <a:pos x="516" y="366"/>
                </a:cxn>
                <a:cxn ang="0">
                  <a:pos x="486" y="210"/>
                </a:cxn>
                <a:cxn ang="0">
                  <a:pos x="495" y="36"/>
                </a:cxn>
                <a:cxn ang="0">
                  <a:pos x="294" y="11"/>
                </a:cxn>
                <a:cxn ang="0">
                  <a:pos x="134" y="66"/>
                </a:cxn>
                <a:cxn ang="0">
                  <a:pos x="239" y="113"/>
                </a:cxn>
                <a:cxn ang="0">
                  <a:pos x="263" y="300"/>
                </a:cxn>
                <a:cxn ang="0">
                  <a:pos x="164" y="419"/>
                </a:cxn>
                <a:cxn ang="0">
                  <a:pos x="257" y="464"/>
                </a:cxn>
                <a:cxn ang="0">
                  <a:pos x="243" y="566"/>
                </a:cxn>
                <a:cxn ang="0">
                  <a:pos x="141" y="671"/>
                </a:cxn>
                <a:cxn ang="0">
                  <a:pos x="77" y="786"/>
                </a:cxn>
                <a:cxn ang="0">
                  <a:pos x="18" y="870"/>
                </a:cxn>
                <a:cxn ang="0">
                  <a:pos x="18" y="1014"/>
                </a:cxn>
                <a:cxn ang="0">
                  <a:pos x="72" y="1200"/>
                </a:cxn>
                <a:cxn ang="0">
                  <a:pos x="12" y="1296"/>
                </a:cxn>
                <a:cxn ang="0">
                  <a:pos x="102" y="1332"/>
                </a:cxn>
                <a:cxn ang="0">
                  <a:pos x="210" y="1470"/>
                </a:cxn>
                <a:cxn ang="0">
                  <a:pos x="264" y="1680"/>
                </a:cxn>
                <a:cxn ang="0">
                  <a:pos x="366" y="1884"/>
                </a:cxn>
                <a:cxn ang="0">
                  <a:pos x="510" y="1962"/>
                </a:cxn>
                <a:cxn ang="0">
                  <a:pos x="714" y="2052"/>
                </a:cxn>
                <a:cxn ang="0">
                  <a:pos x="876" y="2100"/>
                </a:cxn>
                <a:cxn ang="0">
                  <a:pos x="1032" y="2070"/>
                </a:cxn>
                <a:cxn ang="0">
                  <a:pos x="1158" y="2184"/>
                </a:cxn>
                <a:cxn ang="0">
                  <a:pos x="1170" y="2406"/>
                </a:cxn>
                <a:cxn ang="0">
                  <a:pos x="1212" y="2520"/>
                </a:cxn>
                <a:cxn ang="0">
                  <a:pos x="1236" y="2622"/>
                </a:cxn>
                <a:cxn ang="0">
                  <a:pos x="1404" y="2574"/>
                </a:cxn>
                <a:cxn ang="0">
                  <a:pos x="1548" y="2640"/>
                </a:cxn>
                <a:cxn ang="0">
                  <a:pos x="1812" y="2646"/>
                </a:cxn>
                <a:cxn ang="0">
                  <a:pos x="1914" y="2550"/>
                </a:cxn>
                <a:cxn ang="0">
                  <a:pos x="2064" y="2562"/>
                </a:cxn>
                <a:cxn ang="0">
                  <a:pos x="2316" y="2478"/>
                </a:cxn>
                <a:cxn ang="0">
                  <a:pos x="2556" y="2346"/>
                </a:cxn>
                <a:cxn ang="0">
                  <a:pos x="2382" y="2208"/>
                </a:cxn>
                <a:cxn ang="0">
                  <a:pos x="2340" y="1992"/>
                </a:cxn>
                <a:cxn ang="0">
                  <a:pos x="2286" y="1746"/>
                </a:cxn>
                <a:cxn ang="0">
                  <a:pos x="2328" y="1560"/>
                </a:cxn>
                <a:cxn ang="0">
                  <a:pos x="2334" y="1404"/>
                </a:cxn>
                <a:cxn ang="0">
                  <a:pos x="2190" y="1320"/>
                </a:cxn>
                <a:cxn ang="0">
                  <a:pos x="2226" y="1140"/>
                </a:cxn>
                <a:cxn ang="0">
                  <a:pos x="2255" y="879"/>
                </a:cxn>
                <a:cxn ang="0">
                  <a:pos x="1968" y="645"/>
                </a:cxn>
                <a:cxn ang="0">
                  <a:pos x="1791" y="398"/>
                </a:cxn>
                <a:cxn ang="0">
                  <a:pos x="1458" y="207"/>
                </a:cxn>
                <a:cxn ang="0">
                  <a:pos x="1098" y="24"/>
                </a:cxn>
              </a:cxnLst>
              <a:rect l="0" t="0" r="r" b="b"/>
              <a:pathLst>
                <a:path w="2556" h="2646">
                  <a:moveTo>
                    <a:pt x="1098" y="24"/>
                  </a:moveTo>
                  <a:lnTo>
                    <a:pt x="1032" y="90"/>
                  </a:lnTo>
                  <a:lnTo>
                    <a:pt x="978" y="139"/>
                  </a:lnTo>
                  <a:lnTo>
                    <a:pt x="942" y="210"/>
                  </a:lnTo>
                  <a:lnTo>
                    <a:pt x="948" y="282"/>
                  </a:lnTo>
                  <a:lnTo>
                    <a:pt x="1038" y="294"/>
                  </a:lnTo>
                  <a:lnTo>
                    <a:pt x="990" y="354"/>
                  </a:lnTo>
                  <a:lnTo>
                    <a:pt x="936" y="408"/>
                  </a:lnTo>
                  <a:lnTo>
                    <a:pt x="852" y="396"/>
                  </a:lnTo>
                  <a:lnTo>
                    <a:pt x="822" y="402"/>
                  </a:lnTo>
                  <a:lnTo>
                    <a:pt x="828" y="450"/>
                  </a:lnTo>
                  <a:lnTo>
                    <a:pt x="786" y="510"/>
                  </a:lnTo>
                  <a:lnTo>
                    <a:pt x="720" y="474"/>
                  </a:lnTo>
                  <a:lnTo>
                    <a:pt x="768" y="384"/>
                  </a:lnTo>
                  <a:lnTo>
                    <a:pt x="678" y="390"/>
                  </a:lnTo>
                  <a:lnTo>
                    <a:pt x="606" y="336"/>
                  </a:lnTo>
                  <a:lnTo>
                    <a:pt x="595" y="407"/>
                  </a:lnTo>
                  <a:lnTo>
                    <a:pt x="540" y="438"/>
                  </a:lnTo>
                  <a:lnTo>
                    <a:pt x="510" y="426"/>
                  </a:lnTo>
                  <a:lnTo>
                    <a:pt x="516" y="366"/>
                  </a:lnTo>
                  <a:lnTo>
                    <a:pt x="480" y="294"/>
                  </a:lnTo>
                  <a:lnTo>
                    <a:pt x="486" y="210"/>
                  </a:lnTo>
                  <a:lnTo>
                    <a:pt x="545" y="0"/>
                  </a:lnTo>
                  <a:lnTo>
                    <a:pt x="495" y="36"/>
                  </a:lnTo>
                  <a:lnTo>
                    <a:pt x="402" y="59"/>
                  </a:lnTo>
                  <a:lnTo>
                    <a:pt x="294" y="11"/>
                  </a:lnTo>
                  <a:lnTo>
                    <a:pt x="186" y="18"/>
                  </a:lnTo>
                  <a:lnTo>
                    <a:pt x="134" y="66"/>
                  </a:lnTo>
                  <a:lnTo>
                    <a:pt x="200" y="69"/>
                  </a:lnTo>
                  <a:lnTo>
                    <a:pt x="239" y="113"/>
                  </a:lnTo>
                  <a:lnTo>
                    <a:pt x="278" y="200"/>
                  </a:lnTo>
                  <a:lnTo>
                    <a:pt x="263" y="300"/>
                  </a:lnTo>
                  <a:lnTo>
                    <a:pt x="215" y="342"/>
                  </a:lnTo>
                  <a:lnTo>
                    <a:pt x="164" y="419"/>
                  </a:lnTo>
                  <a:lnTo>
                    <a:pt x="167" y="464"/>
                  </a:lnTo>
                  <a:lnTo>
                    <a:pt x="257" y="464"/>
                  </a:lnTo>
                  <a:lnTo>
                    <a:pt x="281" y="518"/>
                  </a:lnTo>
                  <a:lnTo>
                    <a:pt x="243" y="566"/>
                  </a:lnTo>
                  <a:lnTo>
                    <a:pt x="182" y="594"/>
                  </a:lnTo>
                  <a:lnTo>
                    <a:pt x="141" y="671"/>
                  </a:lnTo>
                  <a:lnTo>
                    <a:pt x="117" y="740"/>
                  </a:lnTo>
                  <a:lnTo>
                    <a:pt x="77" y="786"/>
                  </a:lnTo>
                  <a:lnTo>
                    <a:pt x="29" y="827"/>
                  </a:lnTo>
                  <a:lnTo>
                    <a:pt x="18" y="870"/>
                  </a:lnTo>
                  <a:lnTo>
                    <a:pt x="6" y="936"/>
                  </a:lnTo>
                  <a:lnTo>
                    <a:pt x="18" y="1014"/>
                  </a:lnTo>
                  <a:lnTo>
                    <a:pt x="48" y="1122"/>
                  </a:lnTo>
                  <a:lnTo>
                    <a:pt x="72" y="1200"/>
                  </a:lnTo>
                  <a:lnTo>
                    <a:pt x="0" y="1218"/>
                  </a:lnTo>
                  <a:lnTo>
                    <a:pt x="12" y="1296"/>
                  </a:lnTo>
                  <a:lnTo>
                    <a:pt x="48" y="1338"/>
                  </a:lnTo>
                  <a:lnTo>
                    <a:pt x="102" y="1332"/>
                  </a:lnTo>
                  <a:lnTo>
                    <a:pt x="180" y="1380"/>
                  </a:lnTo>
                  <a:lnTo>
                    <a:pt x="210" y="1470"/>
                  </a:lnTo>
                  <a:lnTo>
                    <a:pt x="222" y="1560"/>
                  </a:lnTo>
                  <a:lnTo>
                    <a:pt x="264" y="1680"/>
                  </a:lnTo>
                  <a:lnTo>
                    <a:pt x="330" y="1782"/>
                  </a:lnTo>
                  <a:lnTo>
                    <a:pt x="366" y="1884"/>
                  </a:lnTo>
                  <a:lnTo>
                    <a:pt x="438" y="1896"/>
                  </a:lnTo>
                  <a:lnTo>
                    <a:pt x="510" y="1962"/>
                  </a:lnTo>
                  <a:lnTo>
                    <a:pt x="612" y="1986"/>
                  </a:lnTo>
                  <a:lnTo>
                    <a:pt x="714" y="2052"/>
                  </a:lnTo>
                  <a:lnTo>
                    <a:pt x="810" y="2088"/>
                  </a:lnTo>
                  <a:lnTo>
                    <a:pt x="876" y="2100"/>
                  </a:lnTo>
                  <a:lnTo>
                    <a:pt x="972" y="2124"/>
                  </a:lnTo>
                  <a:lnTo>
                    <a:pt x="1032" y="2070"/>
                  </a:lnTo>
                  <a:lnTo>
                    <a:pt x="1116" y="2136"/>
                  </a:lnTo>
                  <a:lnTo>
                    <a:pt x="1158" y="2184"/>
                  </a:lnTo>
                  <a:lnTo>
                    <a:pt x="1164" y="2322"/>
                  </a:lnTo>
                  <a:lnTo>
                    <a:pt x="1170" y="2406"/>
                  </a:lnTo>
                  <a:lnTo>
                    <a:pt x="1176" y="2472"/>
                  </a:lnTo>
                  <a:lnTo>
                    <a:pt x="1212" y="2520"/>
                  </a:lnTo>
                  <a:lnTo>
                    <a:pt x="1242" y="2562"/>
                  </a:lnTo>
                  <a:lnTo>
                    <a:pt x="1236" y="2622"/>
                  </a:lnTo>
                  <a:lnTo>
                    <a:pt x="1332" y="2598"/>
                  </a:lnTo>
                  <a:lnTo>
                    <a:pt x="1404" y="2574"/>
                  </a:lnTo>
                  <a:lnTo>
                    <a:pt x="1488" y="2562"/>
                  </a:lnTo>
                  <a:lnTo>
                    <a:pt x="1548" y="2640"/>
                  </a:lnTo>
                  <a:lnTo>
                    <a:pt x="1692" y="2634"/>
                  </a:lnTo>
                  <a:lnTo>
                    <a:pt x="1812" y="2646"/>
                  </a:lnTo>
                  <a:lnTo>
                    <a:pt x="1890" y="2610"/>
                  </a:lnTo>
                  <a:lnTo>
                    <a:pt x="1914" y="2550"/>
                  </a:lnTo>
                  <a:lnTo>
                    <a:pt x="1986" y="2514"/>
                  </a:lnTo>
                  <a:lnTo>
                    <a:pt x="2064" y="2562"/>
                  </a:lnTo>
                  <a:lnTo>
                    <a:pt x="2172" y="2502"/>
                  </a:lnTo>
                  <a:lnTo>
                    <a:pt x="2316" y="2478"/>
                  </a:lnTo>
                  <a:lnTo>
                    <a:pt x="2466" y="2412"/>
                  </a:lnTo>
                  <a:lnTo>
                    <a:pt x="2556" y="2346"/>
                  </a:lnTo>
                  <a:lnTo>
                    <a:pt x="2472" y="2262"/>
                  </a:lnTo>
                  <a:lnTo>
                    <a:pt x="2382" y="2208"/>
                  </a:lnTo>
                  <a:lnTo>
                    <a:pt x="2346" y="2118"/>
                  </a:lnTo>
                  <a:lnTo>
                    <a:pt x="2340" y="1992"/>
                  </a:lnTo>
                  <a:lnTo>
                    <a:pt x="2298" y="1878"/>
                  </a:lnTo>
                  <a:lnTo>
                    <a:pt x="2286" y="1746"/>
                  </a:lnTo>
                  <a:lnTo>
                    <a:pt x="2280" y="1644"/>
                  </a:lnTo>
                  <a:lnTo>
                    <a:pt x="2328" y="1560"/>
                  </a:lnTo>
                  <a:lnTo>
                    <a:pt x="2370" y="1446"/>
                  </a:lnTo>
                  <a:lnTo>
                    <a:pt x="2334" y="1404"/>
                  </a:lnTo>
                  <a:lnTo>
                    <a:pt x="2244" y="1398"/>
                  </a:lnTo>
                  <a:lnTo>
                    <a:pt x="2190" y="1320"/>
                  </a:lnTo>
                  <a:lnTo>
                    <a:pt x="2196" y="1230"/>
                  </a:lnTo>
                  <a:lnTo>
                    <a:pt x="2226" y="1140"/>
                  </a:lnTo>
                  <a:lnTo>
                    <a:pt x="2274" y="996"/>
                  </a:lnTo>
                  <a:lnTo>
                    <a:pt x="2255" y="879"/>
                  </a:lnTo>
                  <a:lnTo>
                    <a:pt x="2136" y="773"/>
                  </a:lnTo>
                  <a:lnTo>
                    <a:pt x="1968" y="645"/>
                  </a:lnTo>
                  <a:lnTo>
                    <a:pt x="1946" y="519"/>
                  </a:lnTo>
                  <a:lnTo>
                    <a:pt x="1791" y="398"/>
                  </a:lnTo>
                  <a:lnTo>
                    <a:pt x="1659" y="368"/>
                  </a:lnTo>
                  <a:lnTo>
                    <a:pt x="1458" y="207"/>
                  </a:lnTo>
                  <a:lnTo>
                    <a:pt x="1212" y="104"/>
                  </a:lnTo>
                  <a:lnTo>
                    <a:pt x="1098" y="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123">
              <a:extLst>
                <a:ext uri="{FF2B5EF4-FFF2-40B4-BE49-F238E27FC236}">
                  <a16:creationId xmlns:a16="http://schemas.microsoft.com/office/drawing/2014/main" id="{C4B13C97-A9A0-4E28-96B1-D44906062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5" y="4408488"/>
              <a:ext cx="776288" cy="639763"/>
            </a:xfrm>
            <a:custGeom>
              <a:avLst/>
              <a:gdLst/>
              <a:ahLst/>
              <a:cxnLst>
                <a:cxn ang="0">
                  <a:pos x="1902" y="50"/>
                </a:cxn>
                <a:cxn ang="0">
                  <a:pos x="1650" y="168"/>
                </a:cxn>
                <a:cxn ang="0">
                  <a:pos x="1626" y="387"/>
                </a:cxn>
                <a:cxn ang="0">
                  <a:pos x="1610" y="591"/>
                </a:cxn>
                <a:cxn ang="0">
                  <a:pos x="1589" y="921"/>
                </a:cxn>
                <a:cxn ang="0">
                  <a:pos x="1871" y="966"/>
                </a:cxn>
                <a:cxn ang="0">
                  <a:pos x="1709" y="1257"/>
                </a:cxn>
                <a:cxn ang="0">
                  <a:pos x="1343" y="921"/>
                </a:cxn>
                <a:cxn ang="0">
                  <a:pos x="1136" y="881"/>
                </a:cxn>
                <a:cxn ang="0">
                  <a:pos x="809" y="740"/>
                </a:cxn>
                <a:cxn ang="0">
                  <a:pos x="581" y="768"/>
                </a:cxn>
                <a:cxn ang="0">
                  <a:pos x="462" y="1167"/>
                </a:cxn>
                <a:cxn ang="0">
                  <a:pos x="0" y="1929"/>
                </a:cxn>
                <a:cxn ang="0">
                  <a:pos x="344" y="2286"/>
                </a:cxn>
                <a:cxn ang="0">
                  <a:pos x="519" y="2226"/>
                </a:cxn>
                <a:cxn ang="0">
                  <a:pos x="759" y="2280"/>
                </a:cxn>
                <a:cxn ang="0">
                  <a:pos x="993" y="2334"/>
                </a:cxn>
                <a:cxn ang="0">
                  <a:pos x="1155" y="2346"/>
                </a:cxn>
                <a:cxn ang="0">
                  <a:pos x="1335" y="2160"/>
                </a:cxn>
                <a:cxn ang="0">
                  <a:pos x="1557" y="2022"/>
                </a:cxn>
                <a:cxn ang="0">
                  <a:pos x="1601" y="1892"/>
                </a:cxn>
                <a:cxn ang="0">
                  <a:pos x="1767" y="1806"/>
                </a:cxn>
                <a:cxn ang="0">
                  <a:pos x="1899" y="1674"/>
                </a:cxn>
                <a:cxn ang="0">
                  <a:pos x="2175" y="1590"/>
                </a:cxn>
                <a:cxn ang="0">
                  <a:pos x="2391" y="1464"/>
                </a:cxn>
                <a:cxn ang="0">
                  <a:pos x="2577" y="1338"/>
                </a:cxn>
                <a:cxn ang="0">
                  <a:pos x="2625" y="1158"/>
                </a:cxn>
                <a:cxn ang="0">
                  <a:pos x="2739" y="1068"/>
                </a:cxn>
                <a:cxn ang="0">
                  <a:pos x="2715" y="870"/>
                </a:cxn>
                <a:cxn ang="0">
                  <a:pos x="2733" y="666"/>
                </a:cxn>
                <a:cxn ang="0">
                  <a:pos x="2829" y="570"/>
                </a:cxn>
                <a:cxn ang="0">
                  <a:pos x="2733" y="444"/>
                </a:cxn>
                <a:cxn ang="0">
                  <a:pos x="2684" y="329"/>
                </a:cxn>
                <a:cxn ang="0">
                  <a:pos x="2486" y="227"/>
                </a:cxn>
                <a:cxn ang="0">
                  <a:pos x="2310" y="137"/>
                </a:cxn>
                <a:cxn ang="0">
                  <a:pos x="2193" y="168"/>
                </a:cxn>
                <a:cxn ang="0">
                  <a:pos x="2079" y="66"/>
                </a:cxn>
              </a:cxnLst>
              <a:rect l="0" t="0" r="r" b="b"/>
              <a:pathLst>
                <a:path w="2829" h="2358">
                  <a:moveTo>
                    <a:pt x="2037" y="0"/>
                  </a:moveTo>
                  <a:lnTo>
                    <a:pt x="1902" y="50"/>
                  </a:lnTo>
                  <a:lnTo>
                    <a:pt x="1692" y="57"/>
                  </a:lnTo>
                  <a:lnTo>
                    <a:pt x="1650" y="168"/>
                  </a:lnTo>
                  <a:lnTo>
                    <a:pt x="1542" y="258"/>
                  </a:lnTo>
                  <a:lnTo>
                    <a:pt x="1626" y="387"/>
                  </a:lnTo>
                  <a:lnTo>
                    <a:pt x="1581" y="500"/>
                  </a:lnTo>
                  <a:lnTo>
                    <a:pt x="1610" y="591"/>
                  </a:lnTo>
                  <a:lnTo>
                    <a:pt x="1530" y="795"/>
                  </a:lnTo>
                  <a:lnTo>
                    <a:pt x="1589" y="921"/>
                  </a:lnTo>
                  <a:lnTo>
                    <a:pt x="1731" y="1017"/>
                  </a:lnTo>
                  <a:lnTo>
                    <a:pt x="1871" y="966"/>
                  </a:lnTo>
                  <a:lnTo>
                    <a:pt x="1871" y="1235"/>
                  </a:lnTo>
                  <a:lnTo>
                    <a:pt x="1709" y="1257"/>
                  </a:lnTo>
                  <a:lnTo>
                    <a:pt x="1536" y="1019"/>
                  </a:lnTo>
                  <a:lnTo>
                    <a:pt x="1343" y="921"/>
                  </a:lnTo>
                  <a:lnTo>
                    <a:pt x="1242" y="816"/>
                  </a:lnTo>
                  <a:lnTo>
                    <a:pt x="1136" y="881"/>
                  </a:lnTo>
                  <a:lnTo>
                    <a:pt x="966" y="851"/>
                  </a:lnTo>
                  <a:lnTo>
                    <a:pt x="809" y="740"/>
                  </a:lnTo>
                  <a:lnTo>
                    <a:pt x="713" y="746"/>
                  </a:lnTo>
                  <a:lnTo>
                    <a:pt x="581" y="768"/>
                  </a:lnTo>
                  <a:lnTo>
                    <a:pt x="485" y="918"/>
                  </a:lnTo>
                  <a:lnTo>
                    <a:pt x="462" y="1167"/>
                  </a:lnTo>
                  <a:lnTo>
                    <a:pt x="6" y="1152"/>
                  </a:lnTo>
                  <a:lnTo>
                    <a:pt x="0" y="1929"/>
                  </a:lnTo>
                  <a:lnTo>
                    <a:pt x="230" y="2178"/>
                  </a:lnTo>
                  <a:lnTo>
                    <a:pt x="344" y="2286"/>
                  </a:lnTo>
                  <a:lnTo>
                    <a:pt x="417" y="2232"/>
                  </a:lnTo>
                  <a:lnTo>
                    <a:pt x="519" y="2226"/>
                  </a:lnTo>
                  <a:lnTo>
                    <a:pt x="657" y="2232"/>
                  </a:lnTo>
                  <a:lnTo>
                    <a:pt x="759" y="2280"/>
                  </a:lnTo>
                  <a:lnTo>
                    <a:pt x="873" y="2310"/>
                  </a:lnTo>
                  <a:lnTo>
                    <a:pt x="993" y="2334"/>
                  </a:lnTo>
                  <a:lnTo>
                    <a:pt x="1083" y="2358"/>
                  </a:lnTo>
                  <a:lnTo>
                    <a:pt x="1155" y="2346"/>
                  </a:lnTo>
                  <a:lnTo>
                    <a:pt x="1263" y="2274"/>
                  </a:lnTo>
                  <a:lnTo>
                    <a:pt x="1335" y="2160"/>
                  </a:lnTo>
                  <a:lnTo>
                    <a:pt x="1467" y="2070"/>
                  </a:lnTo>
                  <a:lnTo>
                    <a:pt x="1557" y="2022"/>
                  </a:lnTo>
                  <a:lnTo>
                    <a:pt x="1611" y="1974"/>
                  </a:lnTo>
                  <a:lnTo>
                    <a:pt x="1601" y="1892"/>
                  </a:lnTo>
                  <a:lnTo>
                    <a:pt x="1677" y="1854"/>
                  </a:lnTo>
                  <a:lnTo>
                    <a:pt x="1767" y="1806"/>
                  </a:lnTo>
                  <a:lnTo>
                    <a:pt x="1875" y="1788"/>
                  </a:lnTo>
                  <a:lnTo>
                    <a:pt x="1899" y="1674"/>
                  </a:lnTo>
                  <a:lnTo>
                    <a:pt x="2049" y="1632"/>
                  </a:lnTo>
                  <a:lnTo>
                    <a:pt x="2175" y="1590"/>
                  </a:lnTo>
                  <a:lnTo>
                    <a:pt x="2307" y="1518"/>
                  </a:lnTo>
                  <a:lnTo>
                    <a:pt x="2391" y="1464"/>
                  </a:lnTo>
                  <a:lnTo>
                    <a:pt x="2475" y="1362"/>
                  </a:lnTo>
                  <a:lnTo>
                    <a:pt x="2577" y="1338"/>
                  </a:lnTo>
                  <a:lnTo>
                    <a:pt x="2643" y="1230"/>
                  </a:lnTo>
                  <a:lnTo>
                    <a:pt x="2625" y="1158"/>
                  </a:lnTo>
                  <a:lnTo>
                    <a:pt x="2631" y="1074"/>
                  </a:lnTo>
                  <a:lnTo>
                    <a:pt x="2739" y="1068"/>
                  </a:lnTo>
                  <a:lnTo>
                    <a:pt x="2715" y="984"/>
                  </a:lnTo>
                  <a:lnTo>
                    <a:pt x="2715" y="870"/>
                  </a:lnTo>
                  <a:lnTo>
                    <a:pt x="2733" y="762"/>
                  </a:lnTo>
                  <a:lnTo>
                    <a:pt x="2733" y="666"/>
                  </a:lnTo>
                  <a:lnTo>
                    <a:pt x="2775" y="606"/>
                  </a:lnTo>
                  <a:lnTo>
                    <a:pt x="2829" y="570"/>
                  </a:lnTo>
                  <a:lnTo>
                    <a:pt x="2769" y="504"/>
                  </a:lnTo>
                  <a:lnTo>
                    <a:pt x="2733" y="444"/>
                  </a:lnTo>
                  <a:lnTo>
                    <a:pt x="2739" y="341"/>
                  </a:lnTo>
                  <a:lnTo>
                    <a:pt x="2684" y="329"/>
                  </a:lnTo>
                  <a:lnTo>
                    <a:pt x="2588" y="293"/>
                  </a:lnTo>
                  <a:lnTo>
                    <a:pt x="2486" y="227"/>
                  </a:lnTo>
                  <a:lnTo>
                    <a:pt x="2387" y="204"/>
                  </a:lnTo>
                  <a:lnTo>
                    <a:pt x="2310" y="137"/>
                  </a:lnTo>
                  <a:lnTo>
                    <a:pt x="2240" y="126"/>
                  </a:lnTo>
                  <a:lnTo>
                    <a:pt x="2193" y="168"/>
                  </a:lnTo>
                  <a:lnTo>
                    <a:pt x="2139" y="132"/>
                  </a:lnTo>
                  <a:lnTo>
                    <a:pt x="2079" y="6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124">
              <a:extLst>
                <a:ext uri="{FF2B5EF4-FFF2-40B4-BE49-F238E27FC236}">
                  <a16:creationId xmlns:a16="http://schemas.microsoft.com/office/drawing/2014/main" id="{78579284-8BE8-AA3A-5550-420D1DAD6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213" y="4502150"/>
              <a:ext cx="201613" cy="482600"/>
            </a:xfrm>
            <a:custGeom>
              <a:avLst/>
              <a:gdLst/>
              <a:ahLst/>
              <a:cxnLst>
                <a:cxn ang="0">
                  <a:pos x="270" y="24"/>
                </a:cxn>
                <a:cxn ang="0">
                  <a:pos x="161" y="0"/>
                </a:cxn>
                <a:cxn ang="0">
                  <a:pos x="158" y="103"/>
                </a:cxn>
                <a:cxn ang="0">
                  <a:pos x="194" y="166"/>
                </a:cxn>
                <a:cxn ang="0">
                  <a:pos x="252" y="231"/>
                </a:cxn>
                <a:cxn ang="0">
                  <a:pos x="200" y="262"/>
                </a:cxn>
                <a:cxn ang="0">
                  <a:pos x="156" y="327"/>
                </a:cxn>
                <a:cxn ang="0">
                  <a:pos x="156" y="421"/>
                </a:cxn>
                <a:cxn ang="0">
                  <a:pos x="137" y="529"/>
                </a:cxn>
                <a:cxn ang="0">
                  <a:pos x="138" y="639"/>
                </a:cxn>
                <a:cxn ang="0">
                  <a:pos x="161" y="726"/>
                </a:cxn>
                <a:cxn ang="0">
                  <a:pos x="54" y="735"/>
                </a:cxn>
                <a:cxn ang="0">
                  <a:pos x="47" y="814"/>
                </a:cxn>
                <a:cxn ang="0">
                  <a:pos x="66" y="886"/>
                </a:cxn>
                <a:cxn ang="0">
                  <a:pos x="0" y="999"/>
                </a:cxn>
                <a:cxn ang="0">
                  <a:pos x="108" y="1069"/>
                </a:cxn>
                <a:cxn ang="0">
                  <a:pos x="138" y="1165"/>
                </a:cxn>
                <a:cxn ang="0">
                  <a:pos x="198" y="1201"/>
                </a:cxn>
                <a:cxn ang="0">
                  <a:pos x="318" y="1195"/>
                </a:cxn>
                <a:cxn ang="0">
                  <a:pos x="384" y="1195"/>
                </a:cxn>
                <a:cxn ang="0">
                  <a:pos x="438" y="1291"/>
                </a:cxn>
                <a:cxn ang="0">
                  <a:pos x="408" y="1369"/>
                </a:cxn>
                <a:cxn ang="0">
                  <a:pos x="377" y="1442"/>
                </a:cxn>
                <a:cxn ang="0">
                  <a:pos x="354" y="1543"/>
                </a:cxn>
                <a:cxn ang="0">
                  <a:pos x="384" y="1645"/>
                </a:cxn>
                <a:cxn ang="0">
                  <a:pos x="432" y="1723"/>
                </a:cxn>
                <a:cxn ang="0">
                  <a:pos x="510" y="1783"/>
                </a:cxn>
                <a:cxn ang="0">
                  <a:pos x="516" y="1675"/>
                </a:cxn>
                <a:cxn ang="0">
                  <a:pos x="564" y="1627"/>
                </a:cxn>
                <a:cxn ang="0">
                  <a:pos x="618" y="1597"/>
                </a:cxn>
                <a:cxn ang="0">
                  <a:pos x="678" y="1573"/>
                </a:cxn>
                <a:cxn ang="0">
                  <a:pos x="702" y="1471"/>
                </a:cxn>
                <a:cxn ang="0">
                  <a:pos x="672" y="1375"/>
                </a:cxn>
                <a:cxn ang="0">
                  <a:pos x="732" y="1309"/>
                </a:cxn>
                <a:cxn ang="0">
                  <a:pos x="708" y="1249"/>
                </a:cxn>
                <a:cxn ang="0">
                  <a:pos x="660" y="1171"/>
                </a:cxn>
                <a:cxn ang="0">
                  <a:pos x="600" y="1063"/>
                </a:cxn>
                <a:cxn ang="0">
                  <a:pos x="576" y="1117"/>
                </a:cxn>
                <a:cxn ang="0">
                  <a:pos x="606" y="1153"/>
                </a:cxn>
                <a:cxn ang="0">
                  <a:pos x="558" y="1165"/>
                </a:cxn>
                <a:cxn ang="0">
                  <a:pos x="486" y="1111"/>
                </a:cxn>
                <a:cxn ang="0">
                  <a:pos x="462" y="1153"/>
                </a:cxn>
                <a:cxn ang="0">
                  <a:pos x="408" y="1111"/>
                </a:cxn>
                <a:cxn ang="0">
                  <a:pos x="426" y="1033"/>
                </a:cxn>
                <a:cxn ang="0">
                  <a:pos x="402" y="979"/>
                </a:cxn>
                <a:cxn ang="0">
                  <a:pos x="360" y="937"/>
                </a:cxn>
                <a:cxn ang="0">
                  <a:pos x="354" y="847"/>
                </a:cxn>
                <a:cxn ang="0">
                  <a:pos x="336" y="733"/>
                </a:cxn>
                <a:cxn ang="0">
                  <a:pos x="288" y="643"/>
                </a:cxn>
                <a:cxn ang="0">
                  <a:pos x="324" y="565"/>
                </a:cxn>
                <a:cxn ang="0">
                  <a:pos x="384" y="493"/>
                </a:cxn>
                <a:cxn ang="0">
                  <a:pos x="360" y="409"/>
                </a:cxn>
                <a:cxn ang="0">
                  <a:pos x="330" y="331"/>
                </a:cxn>
                <a:cxn ang="0">
                  <a:pos x="366" y="217"/>
                </a:cxn>
                <a:cxn ang="0">
                  <a:pos x="318" y="157"/>
                </a:cxn>
                <a:cxn ang="0">
                  <a:pos x="288" y="97"/>
                </a:cxn>
                <a:cxn ang="0">
                  <a:pos x="270" y="24"/>
                </a:cxn>
              </a:cxnLst>
              <a:rect l="0" t="0" r="r" b="b"/>
              <a:pathLst>
                <a:path w="732" h="1783">
                  <a:moveTo>
                    <a:pt x="270" y="24"/>
                  </a:moveTo>
                  <a:lnTo>
                    <a:pt x="161" y="0"/>
                  </a:lnTo>
                  <a:lnTo>
                    <a:pt x="158" y="103"/>
                  </a:lnTo>
                  <a:lnTo>
                    <a:pt x="194" y="166"/>
                  </a:lnTo>
                  <a:lnTo>
                    <a:pt x="252" y="231"/>
                  </a:lnTo>
                  <a:lnTo>
                    <a:pt x="200" y="262"/>
                  </a:lnTo>
                  <a:lnTo>
                    <a:pt x="156" y="327"/>
                  </a:lnTo>
                  <a:lnTo>
                    <a:pt x="156" y="421"/>
                  </a:lnTo>
                  <a:lnTo>
                    <a:pt x="137" y="529"/>
                  </a:lnTo>
                  <a:lnTo>
                    <a:pt x="138" y="639"/>
                  </a:lnTo>
                  <a:lnTo>
                    <a:pt x="161" y="726"/>
                  </a:lnTo>
                  <a:lnTo>
                    <a:pt x="54" y="735"/>
                  </a:lnTo>
                  <a:lnTo>
                    <a:pt x="47" y="814"/>
                  </a:lnTo>
                  <a:lnTo>
                    <a:pt x="66" y="886"/>
                  </a:lnTo>
                  <a:lnTo>
                    <a:pt x="0" y="999"/>
                  </a:lnTo>
                  <a:lnTo>
                    <a:pt x="108" y="1069"/>
                  </a:lnTo>
                  <a:lnTo>
                    <a:pt x="138" y="1165"/>
                  </a:lnTo>
                  <a:lnTo>
                    <a:pt x="198" y="1201"/>
                  </a:lnTo>
                  <a:lnTo>
                    <a:pt x="318" y="1195"/>
                  </a:lnTo>
                  <a:lnTo>
                    <a:pt x="384" y="1195"/>
                  </a:lnTo>
                  <a:lnTo>
                    <a:pt x="438" y="1291"/>
                  </a:lnTo>
                  <a:lnTo>
                    <a:pt x="408" y="1369"/>
                  </a:lnTo>
                  <a:lnTo>
                    <a:pt x="377" y="1442"/>
                  </a:lnTo>
                  <a:lnTo>
                    <a:pt x="354" y="1543"/>
                  </a:lnTo>
                  <a:lnTo>
                    <a:pt x="384" y="1645"/>
                  </a:lnTo>
                  <a:lnTo>
                    <a:pt x="432" y="1723"/>
                  </a:lnTo>
                  <a:lnTo>
                    <a:pt x="510" y="1783"/>
                  </a:lnTo>
                  <a:lnTo>
                    <a:pt x="516" y="1675"/>
                  </a:lnTo>
                  <a:lnTo>
                    <a:pt x="564" y="1627"/>
                  </a:lnTo>
                  <a:lnTo>
                    <a:pt x="618" y="1597"/>
                  </a:lnTo>
                  <a:lnTo>
                    <a:pt x="678" y="1573"/>
                  </a:lnTo>
                  <a:lnTo>
                    <a:pt x="702" y="1471"/>
                  </a:lnTo>
                  <a:lnTo>
                    <a:pt x="672" y="1375"/>
                  </a:lnTo>
                  <a:lnTo>
                    <a:pt x="732" y="1309"/>
                  </a:lnTo>
                  <a:lnTo>
                    <a:pt x="708" y="1249"/>
                  </a:lnTo>
                  <a:lnTo>
                    <a:pt x="660" y="1171"/>
                  </a:lnTo>
                  <a:lnTo>
                    <a:pt x="600" y="1063"/>
                  </a:lnTo>
                  <a:lnTo>
                    <a:pt x="576" y="1117"/>
                  </a:lnTo>
                  <a:lnTo>
                    <a:pt x="606" y="1153"/>
                  </a:lnTo>
                  <a:lnTo>
                    <a:pt x="558" y="1165"/>
                  </a:lnTo>
                  <a:lnTo>
                    <a:pt x="486" y="1111"/>
                  </a:lnTo>
                  <a:lnTo>
                    <a:pt x="462" y="1153"/>
                  </a:lnTo>
                  <a:lnTo>
                    <a:pt x="408" y="1111"/>
                  </a:lnTo>
                  <a:lnTo>
                    <a:pt x="426" y="1033"/>
                  </a:lnTo>
                  <a:lnTo>
                    <a:pt x="402" y="979"/>
                  </a:lnTo>
                  <a:lnTo>
                    <a:pt x="360" y="937"/>
                  </a:lnTo>
                  <a:lnTo>
                    <a:pt x="354" y="847"/>
                  </a:lnTo>
                  <a:lnTo>
                    <a:pt x="336" y="733"/>
                  </a:lnTo>
                  <a:lnTo>
                    <a:pt x="288" y="643"/>
                  </a:lnTo>
                  <a:lnTo>
                    <a:pt x="324" y="565"/>
                  </a:lnTo>
                  <a:lnTo>
                    <a:pt x="384" y="493"/>
                  </a:lnTo>
                  <a:lnTo>
                    <a:pt x="360" y="409"/>
                  </a:lnTo>
                  <a:lnTo>
                    <a:pt x="330" y="331"/>
                  </a:lnTo>
                  <a:lnTo>
                    <a:pt x="366" y="217"/>
                  </a:lnTo>
                  <a:lnTo>
                    <a:pt x="318" y="157"/>
                  </a:lnTo>
                  <a:lnTo>
                    <a:pt x="288" y="97"/>
                  </a:lnTo>
                  <a:lnTo>
                    <a:pt x="270" y="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125">
              <a:extLst>
                <a:ext uri="{FF2B5EF4-FFF2-40B4-BE49-F238E27FC236}">
                  <a16:creationId xmlns:a16="http://schemas.microsoft.com/office/drawing/2014/main" id="{235E4E92-B8B5-B8D0-F4EB-728A92B1C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5" y="4494213"/>
              <a:ext cx="701675" cy="1139825"/>
            </a:xfrm>
            <a:custGeom>
              <a:avLst/>
              <a:gdLst/>
              <a:ahLst/>
              <a:cxnLst>
                <a:cxn ang="0">
                  <a:pos x="2487" y="553"/>
                </a:cxn>
                <a:cxn ang="0">
                  <a:pos x="2505" y="983"/>
                </a:cxn>
                <a:cxn ang="0">
                  <a:pos x="2533" y="1339"/>
                </a:cxn>
                <a:cxn ang="0">
                  <a:pos x="2258" y="1742"/>
                </a:cxn>
                <a:cxn ang="0">
                  <a:pos x="1810" y="1925"/>
                </a:cxn>
                <a:cxn ang="0">
                  <a:pos x="1490" y="2226"/>
                </a:cxn>
                <a:cxn ang="0">
                  <a:pos x="1161" y="2464"/>
                </a:cxn>
                <a:cxn ang="0">
                  <a:pos x="1115" y="2766"/>
                </a:cxn>
                <a:cxn ang="0">
                  <a:pos x="1198" y="3141"/>
                </a:cxn>
                <a:cxn ang="0">
                  <a:pos x="1106" y="3598"/>
                </a:cxn>
                <a:cxn ang="0">
                  <a:pos x="613" y="3826"/>
                </a:cxn>
                <a:cxn ang="0">
                  <a:pos x="503" y="4201"/>
                </a:cxn>
                <a:cxn ang="0">
                  <a:pos x="306" y="4164"/>
                </a:cxn>
                <a:cxn ang="0">
                  <a:pos x="320" y="3762"/>
                </a:cxn>
                <a:cxn ang="0">
                  <a:pos x="256" y="3415"/>
                </a:cxn>
                <a:cxn ang="0">
                  <a:pos x="475" y="2894"/>
                </a:cxn>
                <a:cxn ang="0">
                  <a:pos x="576" y="2610"/>
                </a:cxn>
                <a:cxn ang="0">
                  <a:pos x="603" y="2272"/>
                </a:cxn>
                <a:cxn ang="0">
                  <a:pos x="686" y="1861"/>
                </a:cxn>
                <a:cxn ang="0">
                  <a:pos x="448" y="1669"/>
                </a:cxn>
                <a:cxn ang="0">
                  <a:pos x="128" y="1531"/>
                </a:cxn>
                <a:cxn ang="0">
                  <a:pos x="140" y="1322"/>
                </a:cxn>
                <a:cxn ang="0">
                  <a:pos x="494" y="1151"/>
                </a:cxn>
                <a:cxn ang="0">
                  <a:pos x="786" y="1098"/>
                </a:cxn>
                <a:cxn ang="0">
                  <a:pos x="998" y="1224"/>
                </a:cxn>
                <a:cxn ang="0">
                  <a:pos x="1052" y="1481"/>
                </a:cxn>
                <a:cxn ang="0">
                  <a:pos x="1109" y="1751"/>
                </a:cxn>
                <a:cxn ang="0">
                  <a:pos x="1239" y="1658"/>
                </a:cxn>
                <a:cxn ang="0">
                  <a:pos x="1380" y="1502"/>
                </a:cxn>
                <a:cxn ang="0">
                  <a:pos x="1389" y="1284"/>
                </a:cxn>
                <a:cxn ang="0">
                  <a:pos x="1284" y="1184"/>
                </a:cxn>
                <a:cxn ang="0">
                  <a:pos x="1139" y="1182"/>
                </a:cxn>
                <a:cxn ang="0">
                  <a:pos x="1077" y="1004"/>
                </a:cxn>
                <a:cxn ang="0">
                  <a:pos x="1016" y="764"/>
                </a:cxn>
                <a:cxn ang="0">
                  <a:pos x="1061" y="522"/>
                </a:cxn>
                <a:cxn ang="0">
                  <a:pos x="1044" y="245"/>
                </a:cxn>
                <a:cxn ang="0">
                  <a:pos x="947" y="56"/>
                </a:cxn>
                <a:cxn ang="0">
                  <a:pos x="1133" y="114"/>
                </a:cxn>
                <a:cxn ang="0">
                  <a:pos x="1212" y="554"/>
                </a:cxn>
                <a:cxn ang="0">
                  <a:pos x="1464" y="491"/>
                </a:cxn>
                <a:cxn ang="0">
                  <a:pos x="1790" y="576"/>
                </a:cxn>
                <a:cxn ang="0">
                  <a:pos x="1962" y="443"/>
                </a:cxn>
                <a:cxn ang="0">
                  <a:pos x="2291" y="408"/>
                </a:cxn>
              </a:cxnLst>
              <a:rect l="0" t="0" r="r" b="b"/>
              <a:pathLst>
                <a:path w="2551" h="4201">
                  <a:moveTo>
                    <a:pt x="2531" y="278"/>
                  </a:moveTo>
                  <a:lnTo>
                    <a:pt x="2514" y="416"/>
                  </a:lnTo>
                  <a:lnTo>
                    <a:pt x="2487" y="553"/>
                  </a:lnTo>
                  <a:lnTo>
                    <a:pt x="2505" y="699"/>
                  </a:lnTo>
                  <a:lnTo>
                    <a:pt x="2551" y="837"/>
                  </a:lnTo>
                  <a:lnTo>
                    <a:pt x="2505" y="983"/>
                  </a:lnTo>
                  <a:lnTo>
                    <a:pt x="2523" y="1120"/>
                  </a:lnTo>
                  <a:lnTo>
                    <a:pt x="2551" y="1230"/>
                  </a:lnTo>
                  <a:lnTo>
                    <a:pt x="2533" y="1339"/>
                  </a:lnTo>
                  <a:lnTo>
                    <a:pt x="2450" y="1486"/>
                  </a:lnTo>
                  <a:lnTo>
                    <a:pt x="2368" y="1614"/>
                  </a:lnTo>
                  <a:lnTo>
                    <a:pt x="2258" y="1742"/>
                  </a:lnTo>
                  <a:lnTo>
                    <a:pt x="2121" y="1842"/>
                  </a:lnTo>
                  <a:lnTo>
                    <a:pt x="1947" y="1861"/>
                  </a:lnTo>
                  <a:lnTo>
                    <a:pt x="1810" y="1925"/>
                  </a:lnTo>
                  <a:lnTo>
                    <a:pt x="1646" y="2025"/>
                  </a:lnTo>
                  <a:lnTo>
                    <a:pt x="1573" y="2117"/>
                  </a:lnTo>
                  <a:lnTo>
                    <a:pt x="1490" y="2226"/>
                  </a:lnTo>
                  <a:lnTo>
                    <a:pt x="1390" y="2245"/>
                  </a:lnTo>
                  <a:lnTo>
                    <a:pt x="1298" y="2327"/>
                  </a:lnTo>
                  <a:lnTo>
                    <a:pt x="1161" y="2464"/>
                  </a:lnTo>
                  <a:lnTo>
                    <a:pt x="1006" y="2583"/>
                  </a:lnTo>
                  <a:lnTo>
                    <a:pt x="1042" y="2674"/>
                  </a:lnTo>
                  <a:lnTo>
                    <a:pt x="1115" y="2766"/>
                  </a:lnTo>
                  <a:lnTo>
                    <a:pt x="1079" y="2875"/>
                  </a:lnTo>
                  <a:lnTo>
                    <a:pt x="1134" y="3003"/>
                  </a:lnTo>
                  <a:lnTo>
                    <a:pt x="1198" y="3141"/>
                  </a:lnTo>
                  <a:lnTo>
                    <a:pt x="1161" y="3232"/>
                  </a:lnTo>
                  <a:lnTo>
                    <a:pt x="1143" y="3387"/>
                  </a:lnTo>
                  <a:lnTo>
                    <a:pt x="1106" y="3598"/>
                  </a:lnTo>
                  <a:lnTo>
                    <a:pt x="960" y="3671"/>
                  </a:lnTo>
                  <a:lnTo>
                    <a:pt x="795" y="3762"/>
                  </a:lnTo>
                  <a:lnTo>
                    <a:pt x="613" y="3826"/>
                  </a:lnTo>
                  <a:lnTo>
                    <a:pt x="475" y="3918"/>
                  </a:lnTo>
                  <a:lnTo>
                    <a:pt x="512" y="4073"/>
                  </a:lnTo>
                  <a:lnTo>
                    <a:pt x="503" y="4201"/>
                  </a:lnTo>
                  <a:lnTo>
                    <a:pt x="408" y="4182"/>
                  </a:lnTo>
                  <a:lnTo>
                    <a:pt x="358" y="4196"/>
                  </a:lnTo>
                  <a:lnTo>
                    <a:pt x="306" y="4164"/>
                  </a:lnTo>
                  <a:lnTo>
                    <a:pt x="326" y="4026"/>
                  </a:lnTo>
                  <a:lnTo>
                    <a:pt x="320" y="3927"/>
                  </a:lnTo>
                  <a:lnTo>
                    <a:pt x="320" y="3762"/>
                  </a:lnTo>
                  <a:lnTo>
                    <a:pt x="357" y="3625"/>
                  </a:lnTo>
                  <a:lnTo>
                    <a:pt x="329" y="3515"/>
                  </a:lnTo>
                  <a:lnTo>
                    <a:pt x="256" y="3415"/>
                  </a:lnTo>
                  <a:lnTo>
                    <a:pt x="229" y="3259"/>
                  </a:lnTo>
                  <a:lnTo>
                    <a:pt x="256" y="3104"/>
                  </a:lnTo>
                  <a:lnTo>
                    <a:pt x="475" y="2894"/>
                  </a:lnTo>
                  <a:lnTo>
                    <a:pt x="494" y="2784"/>
                  </a:lnTo>
                  <a:lnTo>
                    <a:pt x="485" y="2702"/>
                  </a:lnTo>
                  <a:lnTo>
                    <a:pt x="576" y="2610"/>
                  </a:lnTo>
                  <a:lnTo>
                    <a:pt x="658" y="2537"/>
                  </a:lnTo>
                  <a:lnTo>
                    <a:pt x="603" y="2427"/>
                  </a:lnTo>
                  <a:lnTo>
                    <a:pt x="603" y="2272"/>
                  </a:lnTo>
                  <a:lnTo>
                    <a:pt x="667" y="2162"/>
                  </a:lnTo>
                  <a:lnTo>
                    <a:pt x="667" y="2034"/>
                  </a:lnTo>
                  <a:lnTo>
                    <a:pt x="686" y="1861"/>
                  </a:lnTo>
                  <a:lnTo>
                    <a:pt x="658" y="1733"/>
                  </a:lnTo>
                  <a:lnTo>
                    <a:pt x="539" y="1705"/>
                  </a:lnTo>
                  <a:lnTo>
                    <a:pt x="448" y="1669"/>
                  </a:lnTo>
                  <a:lnTo>
                    <a:pt x="309" y="1563"/>
                  </a:lnTo>
                  <a:lnTo>
                    <a:pt x="238" y="1541"/>
                  </a:lnTo>
                  <a:lnTo>
                    <a:pt x="128" y="1531"/>
                  </a:lnTo>
                  <a:lnTo>
                    <a:pt x="55" y="1477"/>
                  </a:lnTo>
                  <a:lnTo>
                    <a:pt x="0" y="1364"/>
                  </a:lnTo>
                  <a:lnTo>
                    <a:pt x="140" y="1322"/>
                  </a:lnTo>
                  <a:lnTo>
                    <a:pt x="278" y="1278"/>
                  </a:lnTo>
                  <a:lnTo>
                    <a:pt x="414" y="1202"/>
                  </a:lnTo>
                  <a:lnTo>
                    <a:pt x="494" y="1151"/>
                  </a:lnTo>
                  <a:lnTo>
                    <a:pt x="578" y="1049"/>
                  </a:lnTo>
                  <a:lnTo>
                    <a:pt x="678" y="1026"/>
                  </a:lnTo>
                  <a:lnTo>
                    <a:pt x="786" y="1098"/>
                  </a:lnTo>
                  <a:lnTo>
                    <a:pt x="813" y="1190"/>
                  </a:lnTo>
                  <a:lnTo>
                    <a:pt x="875" y="1229"/>
                  </a:lnTo>
                  <a:lnTo>
                    <a:pt x="998" y="1224"/>
                  </a:lnTo>
                  <a:lnTo>
                    <a:pt x="1061" y="1223"/>
                  </a:lnTo>
                  <a:lnTo>
                    <a:pt x="1116" y="1320"/>
                  </a:lnTo>
                  <a:lnTo>
                    <a:pt x="1052" y="1481"/>
                  </a:lnTo>
                  <a:lnTo>
                    <a:pt x="1031" y="1572"/>
                  </a:lnTo>
                  <a:lnTo>
                    <a:pt x="1062" y="1673"/>
                  </a:lnTo>
                  <a:lnTo>
                    <a:pt x="1109" y="1751"/>
                  </a:lnTo>
                  <a:lnTo>
                    <a:pt x="1187" y="1812"/>
                  </a:lnTo>
                  <a:lnTo>
                    <a:pt x="1193" y="1703"/>
                  </a:lnTo>
                  <a:lnTo>
                    <a:pt x="1239" y="1658"/>
                  </a:lnTo>
                  <a:lnTo>
                    <a:pt x="1301" y="1623"/>
                  </a:lnTo>
                  <a:lnTo>
                    <a:pt x="1356" y="1604"/>
                  </a:lnTo>
                  <a:lnTo>
                    <a:pt x="1380" y="1502"/>
                  </a:lnTo>
                  <a:lnTo>
                    <a:pt x="1349" y="1404"/>
                  </a:lnTo>
                  <a:lnTo>
                    <a:pt x="1410" y="1337"/>
                  </a:lnTo>
                  <a:lnTo>
                    <a:pt x="1389" y="1284"/>
                  </a:lnTo>
                  <a:lnTo>
                    <a:pt x="1278" y="1095"/>
                  </a:lnTo>
                  <a:lnTo>
                    <a:pt x="1254" y="1146"/>
                  </a:lnTo>
                  <a:lnTo>
                    <a:pt x="1284" y="1184"/>
                  </a:lnTo>
                  <a:lnTo>
                    <a:pt x="1236" y="1193"/>
                  </a:lnTo>
                  <a:lnTo>
                    <a:pt x="1164" y="1140"/>
                  </a:lnTo>
                  <a:lnTo>
                    <a:pt x="1139" y="1182"/>
                  </a:lnTo>
                  <a:lnTo>
                    <a:pt x="1086" y="1140"/>
                  </a:lnTo>
                  <a:lnTo>
                    <a:pt x="1104" y="1062"/>
                  </a:lnTo>
                  <a:lnTo>
                    <a:pt x="1077" y="1004"/>
                  </a:lnTo>
                  <a:lnTo>
                    <a:pt x="1038" y="966"/>
                  </a:lnTo>
                  <a:lnTo>
                    <a:pt x="1034" y="891"/>
                  </a:lnTo>
                  <a:lnTo>
                    <a:pt x="1016" y="764"/>
                  </a:lnTo>
                  <a:lnTo>
                    <a:pt x="965" y="671"/>
                  </a:lnTo>
                  <a:lnTo>
                    <a:pt x="1001" y="593"/>
                  </a:lnTo>
                  <a:lnTo>
                    <a:pt x="1061" y="522"/>
                  </a:lnTo>
                  <a:lnTo>
                    <a:pt x="1038" y="441"/>
                  </a:lnTo>
                  <a:lnTo>
                    <a:pt x="1008" y="359"/>
                  </a:lnTo>
                  <a:lnTo>
                    <a:pt x="1044" y="245"/>
                  </a:lnTo>
                  <a:lnTo>
                    <a:pt x="999" y="192"/>
                  </a:lnTo>
                  <a:lnTo>
                    <a:pt x="966" y="129"/>
                  </a:lnTo>
                  <a:lnTo>
                    <a:pt x="947" y="56"/>
                  </a:lnTo>
                  <a:lnTo>
                    <a:pt x="1007" y="0"/>
                  </a:lnTo>
                  <a:lnTo>
                    <a:pt x="1089" y="65"/>
                  </a:lnTo>
                  <a:lnTo>
                    <a:pt x="1133" y="114"/>
                  </a:lnTo>
                  <a:lnTo>
                    <a:pt x="1151" y="401"/>
                  </a:lnTo>
                  <a:lnTo>
                    <a:pt x="1217" y="491"/>
                  </a:lnTo>
                  <a:lnTo>
                    <a:pt x="1212" y="554"/>
                  </a:lnTo>
                  <a:lnTo>
                    <a:pt x="1307" y="527"/>
                  </a:lnTo>
                  <a:lnTo>
                    <a:pt x="1379" y="504"/>
                  </a:lnTo>
                  <a:lnTo>
                    <a:pt x="1464" y="491"/>
                  </a:lnTo>
                  <a:lnTo>
                    <a:pt x="1524" y="570"/>
                  </a:lnTo>
                  <a:lnTo>
                    <a:pt x="1673" y="564"/>
                  </a:lnTo>
                  <a:lnTo>
                    <a:pt x="1790" y="576"/>
                  </a:lnTo>
                  <a:lnTo>
                    <a:pt x="1868" y="540"/>
                  </a:lnTo>
                  <a:lnTo>
                    <a:pt x="1889" y="479"/>
                  </a:lnTo>
                  <a:lnTo>
                    <a:pt x="1962" y="443"/>
                  </a:lnTo>
                  <a:lnTo>
                    <a:pt x="2040" y="491"/>
                  </a:lnTo>
                  <a:lnTo>
                    <a:pt x="2153" y="431"/>
                  </a:lnTo>
                  <a:lnTo>
                    <a:pt x="2291" y="408"/>
                  </a:lnTo>
                  <a:lnTo>
                    <a:pt x="2448" y="339"/>
                  </a:lnTo>
                  <a:lnTo>
                    <a:pt x="2531" y="278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126">
              <a:extLst>
                <a:ext uri="{FF2B5EF4-FFF2-40B4-BE49-F238E27FC236}">
                  <a16:creationId xmlns:a16="http://schemas.microsoft.com/office/drawing/2014/main" id="{000782F7-E7BF-B40F-FB9C-E9AC78C3B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388" y="4864100"/>
              <a:ext cx="506413" cy="469900"/>
            </a:xfrm>
            <a:custGeom>
              <a:avLst/>
              <a:gdLst/>
              <a:ahLst/>
              <a:cxnLst>
                <a:cxn ang="0">
                  <a:pos x="1158" y="0"/>
                </a:cxn>
                <a:cxn ang="0">
                  <a:pos x="1134" y="111"/>
                </a:cxn>
                <a:cxn ang="0">
                  <a:pos x="1029" y="128"/>
                </a:cxn>
                <a:cxn ang="0">
                  <a:pos x="861" y="216"/>
                </a:cxn>
                <a:cxn ang="0">
                  <a:pos x="870" y="296"/>
                </a:cxn>
                <a:cxn ang="0">
                  <a:pos x="819" y="344"/>
                </a:cxn>
                <a:cxn ang="0">
                  <a:pos x="728" y="392"/>
                </a:cxn>
                <a:cxn ang="0">
                  <a:pos x="593" y="483"/>
                </a:cxn>
                <a:cxn ang="0">
                  <a:pos x="522" y="596"/>
                </a:cxn>
                <a:cxn ang="0">
                  <a:pos x="416" y="669"/>
                </a:cxn>
                <a:cxn ang="0">
                  <a:pos x="341" y="680"/>
                </a:cxn>
                <a:cxn ang="0">
                  <a:pos x="257" y="659"/>
                </a:cxn>
                <a:cxn ang="0">
                  <a:pos x="137" y="633"/>
                </a:cxn>
                <a:cxn ang="0">
                  <a:pos x="20" y="605"/>
                </a:cxn>
                <a:cxn ang="0">
                  <a:pos x="0" y="693"/>
                </a:cxn>
                <a:cxn ang="0">
                  <a:pos x="66" y="789"/>
                </a:cxn>
                <a:cxn ang="0">
                  <a:pos x="156" y="873"/>
                </a:cxn>
                <a:cxn ang="0">
                  <a:pos x="192" y="957"/>
                </a:cxn>
                <a:cxn ang="0">
                  <a:pos x="252" y="1077"/>
                </a:cxn>
                <a:cxn ang="0">
                  <a:pos x="348" y="1131"/>
                </a:cxn>
                <a:cxn ang="0">
                  <a:pos x="462" y="1191"/>
                </a:cxn>
                <a:cxn ang="0">
                  <a:pos x="486" y="1275"/>
                </a:cxn>
                <a:cxn ang="0">
                  <a:pos x="540" y="1299"/>
                </a:cxn>
                <a:cxn ang="0">
                  <a:pos x="582" y="1371"/>
                </a:cxn>
                <a:cxn ang="0">
                  <a:pos x="582" y="1461"/>
                </a:cxn>
                <a:cxn ang="0">
                  <a:pos x="630" y="1545"/>
                </a:cxn>
                <a:cxn ang="0">
                  <a:pos x="744" y="1539"/>
                </a:cxn>
                <a:cxn ang="0">
                  <a:pos x="846" y="1581"/>
                </a:cxn>
                <a:cxn ang="0">
                  <a:pos x="912" y="1671"/>
                </a:cxn>
                <a:cxn ang="0">
                  <a:pos x="1050" y="1671"/>
                </a:cxn>
                <a:cxn ang="0">
                  <a:pos x="1164" y="1731"/>
                </a:cxn>
                <a:cxn ang="0">
                  <a:pos x="1272" y="1725"/>
                </a:cxn>
                <a:cxn ang="0">
                  <a:pos x="1418" y="1736"/>
                </a:cxn>
                <a:cxn ang="0">
                  <a:pos x="1634" y="1529"/>
                </a:cxn>
                <a:cxn ang="0">
                  <a:pos x="1652" y="1418"/>
                </a:cxn>
                <a:cxn ang="0">
                  <a:pos x="1644" y="1334"/>
                </a:cxn>
                <a:cxn ang="0">
                  <a:pos x="1736" y="1241"/>
                </a:cxn>
                <a:cxn ang="0">
                  <a:pos x="1817" y="1173"/>
                </a:cxn>
                <a:cxn ang="0">
                  <a:pos x="1761" y="1059"/>
                </a:cxn>
                <a:cxn ang="0">
                  <a:pos x="1761" y="908"/>
                </a:cxn>
                <a:cxn ang="0">
                  <a:pos x="1826" y="795"/>
                </a:cxn>
                <a:cxn ang="0">
                  <a:pos x="1826" y="669"/>
                </a:cxn>
                <a:cxn ang="0">
                  <a:pos x="1844" y="491"/>
                </a:cxn>
                <a:cxn ang="0">
                  <a:pos x="1817" y="369"/>
                </a:cxn>
                <a:cxn ang="0">
                  <a:pos x="1703" y="342"/>
                </a:cxn>
                <a:cxn ang="0">
                  <a:pos x="1608" y="305"/>
                </a:cxn>
                <a:cxn ang="0">
                  <a:pos x="1463" y="197"/>
                </a:cxn>
                <a:cxn ang="0">
                  <a:pos x="1400" y="176"/>
                </a:cxn>
                <a:cxn ang="0">
                  <a:pos x="1287" y="165"/>
                </a:cxn>
                <a:cxn ang="0">
                  <a:pos x="1214" y="114"/>
                </a:cxn>
                <a:cxn ang="0">
                  <a:pos x="1158" y="0"/>
                </a:cxn>
              </a:cxnLst>
              <a:rect l="0" t="0" r="r" b="b"/>
              <a:pathLst>
                <a:path w="1844" h="1736">
                  <a:moveTo>
                    <a:pt x="1158" y="0"/>
                  </a:moveTo>
                  <a:lnTo>
                    <a:pt x="1134" y="111"/>
                  </a:lnTo>
                  <a:lnTo>
                    <a:pt x="1029" y="128"/>
                  </a:lnTo>
                  <a:lnTo>
                    <a:pt x="861" y="216"/>
                  </a:lnTo>
                  <a:lnTo>
                    <a:pt x="870" y="296"/>
                  </a:lnTo>
                  <a:lnTo>
                    <a:pt x="819" y="344"/>
                  </a:lnTo>
                  <a:lnTo>
                    <a:pt x="728" y="392"/>
                  </a:lnTo>
                  <a:lnTo>
                    <a:pt x="593" y="483"/>
                  </a:lnTo>
                  <a:lnTo>
                    <a:pt x="522" y="596"/>
                  </a:lnTo>
                  <a:lnTo>
                    <a:pt x="416" y="669"/>
                  </a:lnTo>
                  <a:lnTo>
                    <a:pt x="341" y="680"/>
                  </a:lnTo>
                  <a:lnTo>
                    <a:pt x="257" y="659"/>
                  </a:lnTo>
                  <a:lnTo>
                    <a:pt x="137" y="633"/>
                  </a:lnTo>
                  <a:lnTo>
                    <a:pt x="20" y="605"/>
                  </a:lnTo>
                  <a:lnTo>
                    <a:pt x="0" y="693"/>
                  </a:lnTo>
                  <a:lnTo>
                    <a:pt x="66" y="789"/>
                  </a:lnTo>
                  <a:lnTo>
                    <a:pt x="156" y="873"/>
                  </a:lnTo>
                  <a:lnTo>
                    <a:pt x="192" y="957"/>
                  </a:lnTo>
                  <a:lnTo>
                    <a:pt x="252" y="1077"/>
                  </a:lnTo>
                  <a:lnTo>
                    <a:pt x="348" y="1131"/>
                  </a:lnTo>
                  <a:lnTo>
                    <a:pt x="462" y="1191"/>
                  </a:lnTo>
                  <a:lnTo>
                    <a:pt x="486" y="1275"/>
                  </a:lnTo>
                  <a:lnTo>
                    <a:pt x="540" y="1299"/>
                  </a:lnTo>
                  <a:lnTo>
                    <a:pt x="582" y="1371"/>
                  </a:lnTo>
                  <a:lnTo>
                    <a:pt x="582" y="1461"/>
                  </a:lnTo>
                  <a:lnTo>
                    <a:pt x="630" y="1545"/>
                  </a:lnTo>
                  <a:lnTo>
                    <a:pt x="744" y="1539"/>
                  </a:lnTo>
                  <a:lnTo>
                    <a:pt x="846" y="1581"/>
                  </a:lnTo>
                  <a:lnTo>
                    <a:pt x="912" y="1671"/>
                  </a:lnTo>
                  <a:lnTo>
                    <a:pt x="1050" y="1671"/>
                  </a:lnTo>
                  <a:lnTo>
                    <a:pt x="1164" y="1731"/>
                  </a:lnTo>
                  <a:lnTo>
                    <a:pt x="1272" y="1725"/>
                  </a:lnTo>
                  <a:lnTo>
                    <a:pt x="1418" y="1736"/>
                  </a:lnTo>
                  <a:lnTo>
                    <a:pt x="1634" y="1529"/>
                  </a:lnTo>
                  <a:lnTo>
                    <a:pt x="1652" y="1418"/>
                  </a:lnTo>
                  <a:lnTo>
                    <a:pt x="1644" y="1334"/>
                  </a:lnTo>
                  <a:lnTo>
                    <a:pt x="1736" y="1241"/>
                  </a:lnTo>
                  <a:lnTo>
                    <a:pt x="1817" y="1173"/>
                  </a:lnTo>
                  <a:lnTo>
                    <a:pt x="1761" y="1059"/>
                  </a:lnTo>
                  <a:lnTo>
                    <a:pt x="1761" y="908"/>
                  </a:lnTo>
                  <a:lnTo>
                    <a:pt x="1826" y="795"/>
                  </a:lnTo>
                  <a:lnTo>
                    <a:pt x="1826" y="669"/>
                  </a:lnTo>
                  <a:lnTo>
                    <a:pt x="1844" y="491"/>
                  </a:lnTo>
                  <a:lnTo>
                    <a:pt x="1817" y="369"/>
                  </a:lnTo>
                  <a:lnTo>
                    <a:pt x="1703" y="342"/>
                  </a:lnTo>
                  <a:lnTo>
                    <a:pt x="1608" y="305"/>
                  </a:lnTo>
                  <a:lnTo>
                    <a:pt x="1463" y="197"/>
                  </a:lnTo>
                  <a:lnTo>
                    <a:pt x="1400" y="176"/>
                  </a:lnTo>
                  <a:lnTo>
                    <a:pt x="1287" y="165"/>
                  </a:lnTo>
                  <a:lnTo>
                    <a:pt x="1214" y="114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127">
              <a:extLst>
                <a:ext uri="{FF2B5EF4-FFF2-40B4-BE49-F238E27FC236}">
                  <a16:creationId xmlns:a16="http://schemas.microsoft.com/office/drawing/2014/main" id="{1C01471D-9436-0C77-37C4-2367E181F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5013325"/>
              <a:ext cx="588963" cy="611188"/>
            </a:xfrm>
            <a:custGeom>
              <a:avLst/>
              <a:gdLst/>
              <a:ahLst/>
              <a:cxnLst>
                <a:cxn ang="0">
                  <a:pos x="264" y="156"/>
                </a:cxn>
                <a:cxn ang="0">
                  <a:pos x="840" y="59"/>
                </a:cxn>
                <a:cxn ang="0">
                  <a:pos x="912" y="6"/>
                </a:cxn>
                <a:cxn ang="0">
                  <a:pos x="1010" y="0"/>
                </a:cxn>
                <a:cxn ang="0">
                  <a:pos x="1155" y="6"/>
                </a:cxn>
                <a:cxn ang="0">
                  <a:pos x="1256" y="54"/>
                </a:cxn>
                <a:cxn ang="0">
                  <a:pos x="1236" y="144"/>
                </a:cxn>
                <a:cxn ang="0">
                  <a:pos x="1301" y="239"/>
                </a:cxn>
                <a:cxn ang="0">
                  <a:pos x="1394" y="326"/>
                </a:cxn>
                <a:cxn ang="0">
                  <a:pos x="1434" y="419"/>
                </a:cxn>
                <a:cxn ang="0">
                  <a:pos x="1488" y="527"/>
                </a:cxn>
                <a:cxn ang="0">
                  <a:pos x="1589" y="584"/>
                </a:cxn>
                <a:cxn ang="0">
                  <a:pos x="1697" y="641"/>
                </a:cxn>
                <a:cxn ang="0">
                  <a:pos x="1722" y="725"/>
                </a:cxn>
                <a:cxn ang="0">
                  <a:pos x="1778" y="750"/>
                </a:cxn>
                <a:cxn ang="0">
                  <a:pos x="1818" y="825"/>
                </a:cxn>
                <a:cxn ang="0">
                  <a:pos x="1818" y="914"/>
                </a:cxn>
                <a:cxn ang="0">
                  <a:pos x="1865" y="995"/>
                </a:cxn>
                <a:cxn ang="0">
                  <a:pos x="1982" y="992"/>
                </a:cxn>
                <a:cxn ang="0">
                  <a:pos x="2082" y="1032"/>
                </a:cxn>
                <a:cxn ang="0">
                  <a:pos x="2148" y="1121"/>
                </a:cxn>
                <a:cxn ang="0">
                  <a:pos x="2088" y="1218"/>
                </a:cxn>
                <a:cxn ang="0">
                  <a:pos x="1938" y="1224"/>
                </a:cxn>
                <a:cxn ang="0">
                  <a:pos x="1860" y="1296"/>
                </a:cxn>
                <a:cxn ang="0">
                  <a:pos x="1794" y="1386"/>
                </a:cxn>
                <a:cxn ang="0">
                  <a:pos x="1704" y="1434"/>
                </a:cxn>
                <a:cxn ang="0">
                  <a:pos x="1626" y="1470"/>
                </a:cxn>
                <a:cxn ang="0">
                  <a:pos x="1596" y="1548"/>
                </a:cxn>
                <a:cxn ang="0">
                  <a:pos x="1584" y="1632"/>
                </a:cxn>
                <a:cxn ang="0">
                  <a:pos x="1476" y="1698"/>
                </a:cxn>
                <a:cxn ang="0">
                  <a:pos x="1350" y="1710"/>
                </a:cxn>
                <a:cxn ang="0">
                  <a:pos x="1326" y="1836"/>
                </a:cxn>
                <a:cxn ang="0">
                  <a:pos x="1290" y="1932"/>
                </a:cxn>
                <a:cxn ang="0">
                  <a:pos x="1182" y="1992"/>
                </a:cxn>
                <a:cxn ang="0">
                  <a:pos x="1050" y="1992"/>
                </a:cxn>
                <a:cxn ang="0">
                  <a:pos x="906" y="1956"/>
                </a:cxn>
                <a:cxn ang="0">
                  <a:pos x="774" y="1872"/>
                </a:cxn>
                <a:cxn ang="0">
                  <a:pos x="684" y="1890"/>
                </a:cxn>
                <a:cxn ang="0">
                  <a:pos x="642" y="2010"/>
                </a:cxn>
                <a:cxn ang="0">
                  <a:pos x="576" y="2088"/>
                </a:cxn>
                <a:cxn ang="0">
                  <a:pos x="426" y="2214"/>
                </a:cxn>
                <a:cxn ang="0">
                  <a:pos x="288" y="2250"/>
                </a:cxn>
                <a:cxn ang="0">
                  <a:pos x="216" y="2226"/>
                </a:cxn>
                <a:cxn ang="0">
                  <a:pos x="138" y="2190"/>
                </a:cxn>
                <a:cxn ang="0">
                  <a:pos x="186" y="2106"/>
                </a:cxn>
                <a:cxn ang="0">
                  <a:pos x="192" y="1992"/>
                </a:cxn>
                <a:cxn ang="0">
                  <a:pos x="180" y="1878"/>
                </a:cxn>
                <a:cxn ang="0">
                  <a:pos x="78" y="1800"/>
                </a:cxn>
                <a:cxn ang="0">
                  <a:pos x="24" y="1680"/>
                </a:cxn>
                <a:cxn ang="0">
                  <a:pos x="0" y="1074"/>
                </a:cxn>
                <a:cxn ang="0">
                  <a:pos x="246" y="1080"/>
                </a:cxn>
                <a:cxn ang="0">
                  <a:pos x="264" y="156"/>
                </a:cxn>
              </a:cxnLst>
              <a:rect l="0" t="0" r="r" b="b"/>
              <a:pathLst>
                <a:path w="2148" h="2250">
                  <a:moveTo>
                    <a:pt x="264" y="156"/>
                  </a:moveTo>
                  <a:lnTo>
                    <a:pt x="840" y="59"/>
                  </a:lnTo>
                  <a:lnTo>
                    <a:pt x="912" y="6"/>
                  </a:lnTo>
                  <a:lnTo>
                    <a:pt x="1010" y="0"/>
                  </a:lnTo>
                  <a:lnTo>
                    <a:pt x="1155" y="6"/>
                  </a:lnTo>
                  <a:lnTo>
                    <a:pt x="1256" y="54"/>
                  </a:lnTo>
                  <a:lnTo>
                    <a:pt x="1236" y="144"/>
                  </a:lnTo>
                  <a:lnTo>
                    <a:pt x="1301" y="239"/>
                  </a:lnTo>
                  <a:lnTo>
                    <a:pt x="1394" y="326"/>
                  </a:lnTo>
                  <a:lnTo>
                    <a:pt x="1434" y="419"/>
                  </a:lnTo>
                  <a:lnTo>
                    <a:pt x="1488" y="527"/>
                  </a:lnTo>
                  <a:lnTo>
                    <a:pt x="1589" y="584"/>
                  </a:lnTo>
                  <a:lnTo>
                    <a:pt x="1697" y="641"/>
                  </a:lnTo>
                  <a:lnTo>
                    <a:pt x="1722" y="725"/>
                  </a:lnTo>
                  <a:lnTo>
                    <a:pt x="1778" y="750"/>
                  </a:lnTo>
                  <a:lnTo>
                    <a:pt x="1818" y="825"/>
                  </a:lnTo>
                  <a:lnTo>
                    <a:pt x="1818" y="914"/>
                  </a:lnTo>
                  <a:lnTo>
                    <a:pt x="1865" y="995"/>
                  </a:lnTo>
                  <a:lnTo>
                    <a:pt x="1982" y="992"/>
                  </a:lnTo>
                  <a:lnTo>
                    <a:pt x="2082" y="1032"/>
                  </a:lnTo>
                  <a:lnTo>
                    <a:pt x="2148" y="1121"/>
                  </a:lnTo>
                  <a:lnTo>
                    <a:pt x="2088" y="1218"/>
                  </a:lnTo>
                  <a:lnTo>
                    <a:pt x="1938" y="1224"/>
                  </a:lnTo>
                  <a:lnTo>
                    <a:pt x="1860" y="1296"/>
                  </a:lnTo>
                  <a:lnTo>
                    <a:pt x="1794" y="1386"/>
                  </a:lnTo>
                  <a:lnTo>
                    <a:pt x="1704" y="1434"/>
                  </a:lnTo>
                  <a:lnTo>
                    <a:pt x="1626" y="1470"/>
                  </a:lnTo>
                  <a:lnTo>
                    <a:pt x="1596" y="1548"/>
                  </a:lnTo>
                  <a:lnTo>
                    <a:pt x="1584" y="1632"/>
                  </a:lnTo>
                  <a:lnTo>
                    <a:pt x="1476" y="1698"/>
                  </a:lnTo>
                  <a:lnTo>
                    <a:pt x="1350" y="1710"/>
                  </a:lnTo>
                  <a:lnTo>
                    <a:pt x="1326" y="1836"/>
                  </a:lnTo>
                  <a:lnTo>
                    <a:pt x="1290" y="1932"/>
                  </a:lnTo>
                  <a:lnTo>
                    <a:pt x="1182" y="1992"/>
                  </a:lnTo>
                  <a:lnTo>
                    <a:pt x="1050" y="1992"/>
                  </a:lnTo>
                  <a:lnTo>
                    <a:pt x="906" y="1956"/>
                  </a:lnTo>
                  <a:lnTo>
                    <a:pt x="774" y="1872"/>
                  </a:lnTo>
                  <a:lnTo>
                    <a:pt x="684" y="1890"/>
                  </a:lnTo>
                  <a:lnTo>
                    <a:pt x="642" y="2010"/>
                  </a:lnTo>
                  <a:lnTo>
                    <a:pt x="576" y="2088"/>
                  </a:lnTo>
                  <a:lnTo>
                    <a:pt x="426" y="2214"/>
                  </a:lnTo>
                  <a:lnTo>
                    <a:pt x="288" y="2250"/>
                  </a:lnTo>
                  <a:lnTo>
                    <a:pt x="216" y="2226"/>
                  </a:lnTo>
                  <a:lnTo>
                    <a:pt x="138" y="2190"/>
                  </a:lnTo>
                  <a:lnTo>
                    <a:pt x="186" y="2106"/>
                  </a:lnTo>
                  <a:lnTo>
                    <a:pt x="192" y="1992"/>
                  </a:lnTo>
                  <a:lnTo>
                    <a:pt x="180" y="1878"/>
                  </a:lnTo>
                  <a:lnTo>
                    <a:pt x="78" y="1800"/>
                  </a:lnTo>
                  <a:lnTo>
                    <a:pt x="24" y="1680"/>
                  </a:lnTo>
                  <a:lnTo>
                    <a:pt x="0" y="1074"/>
                  </a:lnTo>
                  <a:lnTo>
                    <a:pt x="246" y="1080"/>
                  </a:lnTo>
                  <a:lnTo>
                    <a:pt x="264" y="156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128">
              <a:extLst>
                <a:ext uri="{FF2B5EF4-FFF2-40B4-BE49-F238E27FC236}">
                  <a16:creationId xmlns:a16="http://schemas.microsoft.com/office/drawing/2014/main" id="{E506392A-4D8E-5A64-5168-E1E6A641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986338"/>
              <a:ext cx="604838" cy="749300"/>
            </a:xfrm>
            <a:custGeom>
              <a:avLst/>
              <a:gdLst/>
              <a:ahLst/>
              <a:cxnLst>
                <a:cxn ang="0">
                  <a:pos x="9" y="45"/>
                </a:cxn>
                <a:cxn ang="0">
                  <a:pos x="180" y="66"/>
                </a:cxn>
                <a:cxn ang="0">
                  <a:pos x="299" y="0"/>
                </a:cxn>
                <a:cxn ang="0">
                  <a:pos x="420" y="14"/>
                </a:cxn>
                <a:cxn ang="0">
                  <a:pos x="564" y="113"/>
                </a:cxn>
                <a:cxn ang="0">
                  <a:pos x="675" y="89"/>
                </a:cxn>
                <a:cxn ang="0">
                  <a:pos x="1554" y="74"/>
                </a:cxn>
                <a:cxn ang="0">
                  <a:pos x="1670" y="179"/>
                </a:cxn>
                <a:cxn ang="0">
                  <a:pos x="1929" y="197"/>
                </a:cxn>
                <a:cxn ang="0">
                  <a:pos x="2201" y="255"/>
                </a:cxn>
                <a:cxn ang="0">
                  <a:pos x="2184" y="1178"/>
                </a:cxn>
                <a:cxn ang="0">
                  <a:pos x="1937" y="1175"/>
                </a:cxn>
                <a:cxn ang="0">
                  <a:pos x="1961" y="1781"/>
                </a:cxn>
                <a:cxn ang="0">
                  <a:pos x="1962" y="2685"/>
                </a:cxn>
                <a:cxn ang="0">
                  <a:pos x="1923" y="2684"/>
                </a:cxn>
                <a:cxn ang="0">
                  <a:pos x="1473" y="2685"/>
                </a:cxn>
                <a:cxn ang="0">
                  <a:pos x="1352" y="2535"/>
                </a:cxn>
                <a:cxn ang="0">
                  <a:pos x="1176" y="2769"/>
                </a:cxn>
                <a:cxn ang="0">
                  <a:pos x="1074" y="2691"/>
                </a:cxn>
                <a:cxn ang="0">
                  <a:pos x="972" y="2553"/>
                </a:cxn>
                <a:cxn ang="0">
                  <a:pos x="852" y="2355"/>
                </a:cxn>
                <a:cxn ang="0">
                  <a:pos x="852" y="2235"/>
                </a:cxn>
                <a:cxn ang="0">
                  <a:pos x="810" y="2151"/>
                </a:cxn>
                <a:cxn ang="0">
                  <a:pos x="774" y="2031"/>
                </a:cxn>
                <a:cxn ang="0">
                  <a:pos x="780" y="1875"/>
                </a:cxn>
                <a:cxn ang="0">
                  <a:pos x="696" y="1743"/>
                </a:cxn>
                <a:cxn ang="0">
                  <a:pos x="696" y="1587"/>
                </a:cxn>
                <a:cxn ang="0">
                  <a:pos x="660" y="1437"/>
                </a:cxn>
                <a:cxn ang="0">
                  <a:pos x="702" y="1329"/>
                </a:cxn>
                <a:cxn ang="0">
                  <a:pos x="648" y="1251"/>
                </a:cxn>
                <a:cxn ang="0">
                  <a:pos x="564" y="1143"/>
                </a:cxn>
                <a:cxn ang="0">
                  <a:pos x="414" y="939"/>
                </a:cxn>
                <a:cxn ang="0">
                  <a:pos x="402" y="807"/>
                </a:cxn>
                <a:cxn ang="0">
                  <a:pos x="264" y="603"/>
                </a:cxn>
                <a:cxn ang="0">
                  <a:pos x="198" y="441"/>
                </a:cxn>
                <a:cxn ang="0">
                  <a:pos x="96" y="375"/>
                </a:cxn>
                <a:cxn ang="0">
                  <a:pos x="12" y="261"/>
                </a:cxn>
                <a:cxn ang="0">
                  <a:pos x="0" y="171"/>
                </a:cxn>
                <a:cxn ang="0">
                  <a:pos x="9" y="45"/>
                </a:cxn>
              </a:cxnLst>
              <a:rect l="0" t="0" r="r" b="b"/>
              <a:pathLst>
                <a:path w="2201" h="2769">
                  <a:moveTo>
                    <a:pt x="9" y="45"/>
                  </a:moveTo>
                  <a:lnTo>
                    <a:pt x="180" y="66"/>
                  </a:lnTo>
                  <a:lnTo>
                    <a:pt x="299" y="0"/>
                  </a:lnTo>
                  <a:lnTo>
                    <a:pt x="420" y="14"/>
                  </a:lnTo>
                  <a:lnTo>
                    <a:pt x="564" y="113"/>
                  </a:lnTo>
                  <a:lnTo>
                    <a:pt x="675" y="89"/>
                  </a:lnTo>
                  <a:lnTo>
                    <a:pt x="1554" y="74"/>
                  </a:lnTo>
                  <a:lnTo>
                    <a:pt x="1670" y="179"/>
                  </a:lnTo>
                  <a:lnTo>
                    <a:pt x="1929" y="197"/>
                  </a:lnTo>
                  <a:lnTo>
                    <a:pt x="2201" y="255"/>
                  </a:lnTo>
                  <a:lnTo>
                    <a:pt x="2184" y="1178"/>
                  </a:lnTo>
                  <a:lnTo>
                    <a:pt x="1937" y="1175"/>
                  </a:lnTo>
                  <a:lnTo>
                    <a:pt x="1961" y="1781"/>
                  </a:lnTo>
                  <a:lnTo>
                    <a:pt x="1962" y="2685"/>
                  </a:lnTo>
                  <a:lnTo>
                    <a:pt x="1923" y="2684"/>
                  </a:lnTo>
                  <a:lnTo>
                    <a:pt x="1473" y="2685"/>
                  </a:lnTo>
                  <a:lnTo>
                    <a:pt x="1352" y="2535"/>
                  </a:lnTo>
                  <a:lnTo>
                    <a:pt x="1176" y="2769"/>
                  </a:lnTo>
                  <a:lnTo>
                    <a:pt x="1074" y="2691"/>
                  </a:lnTo>
                  <a:lnTo>
                    <a:pt x="972" y="2553"/>
                  </a:lnTo>
                  <a:lnTo>
                    <a:pt x="852" y="2355"/>
                  </a:lnTo>
                  <a:lnTo>
                    <a:pt x="852" y="2235"/>
                  </a:lnTo>
                  <a:lnTo>
                    <a:pt x="810" y="2151"/>
                  </a:lnTo>
                  <a:lnTo>
                    <a:pt x="774" y="2031"/>
                  </a:lnTo>
                  <a:lnTo>
                    <a:pt x="780" y="1875"/>
                  </a:lnTo>
                  <a:lnTo>
                    <a:pt x="696" y="1743"/>
                  </a:lnTo>
                  <a:lnTo>
                    <a:pt x="696" y="1587"/>
                  </a:lnTo>
                  <a:lnTo>
                    <a:pt x="660" y="1437"/>
                  </a:lnTo>
                  <a:lnTo>
                    <a:pt x="702" y="1329"/>
                  </a:lnTo>
                  <a:lnTo>
                    <a:pt x="648" y="1251"/>
                  </a:lnTo>
                  <a:lnTo>
                    <a:pt x="564" y="1143"/>
                  </a:lnTo>
                  <a:lnTo>
                    <a:pt x="414" y="939"/>
                  </a:lnTo>
                  <a:lnTo>
                    <a:pt x="402" y="807"/>
                  </a:lnTo>
                  <a:lnTo>
                    <a:pt x="264" y="603"/>
                  </a:lnTo>
                  <a:lnTo>
                    <a:pt x="198" y="441"/>
                  </a:lnTo>
                  <a:lnTo>
                    <a:pt x="96" y="375"/>
                  </a:lnTo>
                  <a:lnTo>
                    <a:pt x="12" y="261"/>
                  </a:lnTo>
                  <a:lnTo>
                    <a:pt x="0" y="171"/>
                  </a:lnTo>
                  <a:lnTo>
                    <a:pt x="9" y="4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129">
              <a:extLst>
                <a:ext uri="{FF2B5EF4-FFF2-40B4-BE49-F238E27FC236}">
                  <a16:creationId xmlns:a16="http://schemas.microsoft.com/office/drawing/2014/main" id="{63351204-7C0C-8B61-E203-4CB4584FE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5316538"/>
              <a:ext cx="1003300" cy="809625"/>
            </a:xfrm>
            <a:custGeom>
              <a:avLst/>
              <a:gdLst/>
              <a:ahLst/>
              <a:cxnLst>
                <a:cxn ang="0">
                  <a:pos x="174" y="1312"/>
                </a:cxn>
                <a:cxn ang="0">
                  <a:pos x="784" y="1464"/>
                </a:cxn>
                <a:cxn ang="0">
                  <a:pos x="838" y="680"/>
                </a:cxn>
                <a:cxn ang="0">
                  <a:pos x="952" y="866"/>
                </a:cxn>
                <a:cxn ang="0">
                  <a:pos x="898" y="1068"/>
                </a:cxn>
                <a:cxn ang="0">
                  <a:pos x="1048" y="1127"/>
                </a:cxn>
                <a:cxn ang="0">
                  <a:pos x="1341" y="960"/>
                </a:cxn>
                <a:cxn ang="0">
                  <a:pos x="1443" y="768"/>
                </a:cxn>
                <a:cxn ang="0">
                  <a:pos x="1669" y="836"/>
                </a:cxn>
                <a:cxn ang="0">
                  <a:pos x="1942" y="870"/>
                </a:cxn>
                <a:cxn ang="0">
                  <a:pos x="2088" y="710"/>
                </a:cxn>
                <a:cxn ang="0">
                  <a:pos x="2236" y="576"/>
                </a:cxn>
                <a:cxn ang="0">
                  <a:pos x="2358" y="423"/>
                </a:cxn>
                <a:cxn ang="0">
                  <a:pos x="2473" y="308"/>
                </a:cxn>
                <a:cxn ang="0">
                  <a:pos x="2620" y="173"/>
                </a:cxn>
                <a:cxn ang="0">
                  <a:pos x="2847" y="95"/>
                </a:cxn>
                <a:cxn ang="0">
                  <a:pos x="3043" y="0"/>
                </a:cxn>
                <a:cxn ang="0">
                  <a:pos x="3258" y="54"/>
                </a:cxn>
                <a:cxn ang="0">
                  <a:pos x="3384" y="222"/>
                </a:cxn>
                <a:cxn ang="0">
                  <a:pos x="3484" y="480"/>
                </a:cxn>
                <a:cxn ang="0">
                  <a:pos x="3474" y="726"/>
                </a:cxn>
                <a:cxn ang="0">
                  <a:pos x="3480" y="996"/>
                </a:cxn>
                <a:cxn ang="0">
                  <a:pos x="3511" y="1161"/>
                </a:cxn>
                <a:cxn ang="0">
                  <a:pos x="3658" y="1164"/>
                </a:cxn>
                <a:cxn ang="0">
                  <a:pos x="3586" y="1374"/>
                </a:cxn>
                <a:cxn ang="0">
                  <a:pos x="3394" y="1620"/>
                </a:cxn>
                <a:cxn ang="0">
                  <a:pos x="3022" y="2112"/>
                </a:cxn>
                <a:cxn ang="0">
                  <a:pos x="2758" y="2328"/>
                </a:cxn>
                <a:cxn ang="0">
                  <a:pos x="2500" y="2586"/>
                </a:cxn>
                <a:cxn ang="0">
                  <a:pos x="2260" y="2718"/>
                </a:cxn>
                <a:cxn ang="0">
                  <a:pos x="2086" y="2724"/>
                </a:cxn>
                <a:cxn ang="0">
                  <a:pos x="1846" y="2796"/>
                </a:cxn>
                <a:cxn ang="0">
                  <a:pos x="1660" y="2832"/>
                </a:cxn>
                <a:cxn ang="0">
                  <a:pos x="1450" y="2832"/>
                </a:cxn>
                <a:cxn ang="0">
                  <a:pos x="1282" y="2814"/>
                </a:cxn>
                <a:cxn ang="0">
                  <a:pos x="1066" y="2892"/>
                </a:cxn>
                <a:cxn ang="0">
                  <a:pos x="766" y="2988"/>
                </a:cxn>
                <a:cxn ang="0">
                  <a:pos x="622" y="2886"/>
                </a:cxn>
                <a:cxn ang="0">
                  <a:pos x="472" y="2844"/>
                </a:cxn>
                <a:cxn ang="0">
                  <a:pos x="430" y="2724"/>
                </a:cxn>
                <a:cxn ang="0">
                  <a:pos x="334" y="2580"/>
                </a:cxn>
                <a:cxn ang="0">
                  <a:pos x="424" y="2484"/>
                </a:cxn>
                <a:cxn ang="0">
                  <a:pos x="400" y="2280"/>
                </a:cxn>
                <a:cxn ang="0">
                  <a:pos x="238" y="2028"/>
                </a:cxn>
                <a:cxn ang="0">
                  <a:pos x="148" y="1824"/>
                </a:cxn>
                <a:cxn ang="0">
                  <a:pos x="0" y="1548"/>
                </a:cxn>
              </a:cxnLst>
              <a:rect l="0" t="0" r="r" b="b"/>
              <a:pathLst>
                <a:path w="3658" h="2988">
                  <a:moveTo>
                    <a:pt x="0" y="1548"/>
                  </a:moveTo>
                  <a:lnTo>
                    <a:pt x="174" y="1312"/>
                  </a:lnTo>
                  <a:lnTo>
                    <a:pt x="294" y="1464"/>
                  </a:lnTo>
                  <a:lnTo>
                    <a:pt x="784" y="1464"/>
                  </a:lnTo>
                  <a:lnTo>
                    <a:pt x="784" y="560"/>
                  </a:lnTo>
                  <a:lnTo>
                    <a:pt x="838" y="680"/>
                  </a:lnTo>
                  <a:lnTo>
                    <a:pt x="939" y="756"/>
                  </a:lnTo>
                  <a:lnTo>
                    <a:pt x="952" y="866"/>
                  </a:lnTo>
                  <a:lnTo>
                    <a:pt x="946" y="987"/>
                  </a:lnTo>
                  <a:lnTo>
                    <a:pt x="898" y="1068"/>
                  </a:lnTo>
                  <a:lnTo>
                    <a:pt x="973" y="1103"/>
                  </a:lnTo>
                  <a:lnTo>
                    <a:pt x="1048" y="1127"/>
                  </a:lnTo>
                  <a:lnTo>
                    <a:pt x="1188" y="1092"/>
                  </a:lnTo>
                  <a:lnTo>
                    <a:pt x="1341" y="960"/>
                  </a:lnTo>
                  <a:lnTo>
                    <a:pt x="1402" y="887"/>
                  </a:lnTo>
                  <a:lnTo>
                    <a:pt x="1443" y="768"/>
                  </a:lnTo>
                  <a:lnTo>
                    <a:pt x="1534" y="750"/>
                  </a:lnTo>
                  <a:lnTo>
                    <a:pt x="1669" y="836"/>
                  </a:lnTo>
                  <a:lnTo>
                    <a:pt x="1809" y="870"/>
                  </a:lnTo>
                  <a:lnTo>
                    <a:pt x="1942" y="870"/>
                  </a:lnTo>
                  <a:lnTo>
                    <a:pt x="2050" y="809"/>
                  </a:lnTo>
                  <a:lnTo>
                    <a:pt x="2088" y="710"/>
                  </a:lnTo>
                  <a:lnTo>
                    <a:pt x="2110" y="590"/>
                  </a:lnTo>
                  <a:lnTo>
                    <a:pt x="2236" y="576"/>
                  </a:lnTo>
                  <a:lnTo>
                    <a:pt x="2344" y="510"/>
                  </a:lnTo>
                  <a:lnTo>
                    <a:pt x="2358" y="423"/>
                  </a:lnTo>
                  <a:lnTo>
                    <a:pt x="2388" y="348"/>
                  </a:lnTo>
                  <a:lnTo>
                    <a:pt x="2473" y="308"/>
                  </a:lnTo>
                  <a:lnTo>
                    <a:pt x="2556" y="263"/>
                  </a:lnTo>
                  <a:lnTo>
                    <a:pt x="2620" y="173"/>
                  </a:lnTo>
                  <a:lnTo>
                    <a:pt x="2698" y="102"/>
                  </a:lnTo>
                  <a:lnTo>
                    <a:pt x="2847" y="95"/>
                  </a:lnTo>
                  <a:lnTo>
                    <a:pt x="2908" y="0"/>
                  </a:lnTo>
                  <a:lnTo>
                    <a:pt x="3043" y="0"/>
                  </a:lnTo>
                  <a:lnTo>
                    <a:pt x="3162" y="60"/>
                  </a:lnTo>
                  <a:lnTo>
                    <a:pt x="3258" y="54"/>
                  </a:lnTo>
                  <a:lnTo>
                    <a:pt x="3409" y="65"/>
                  </a:lnTo>
                  <a:lnTo>
                    <a:pt x="3384" y="222"/>
                  </a:lnTo>
                  <a:lnTo>
                    <a:pt x="3409" y="377"/>
                  </a:lnTo>
                  <a:lnTo>
                    <a:pt x="3484" y="480"/>
                  </a:lnTo>
                  <a:lnTo>
                    <a:pt x="3511" y="590"/>
                  </a:lnTo>
                  <a:lnTo>
                    <a:pt x="3474" y="726"/>
                  </a:lnTo>
                  <a:lnTo>
                    <a:pt x="3473" y="886"/>
                  </a:lnTo>
                  <a:lnTo>
                    <a:pt x="3480" y="996"/>
                  </a:lnTo>
                  <a:lnTo>
                    <a:pt x="3460" y="1128"/>
                  </a:lnTo>
                  <a:lnTo>
                    <a:pt x="3511" y="1161"/>
                  </a:lnTo>
                  <a:lnTo>
                    <a:pt x="3555" y="1146"/>
                  </a:lnTo>
                  <a:lnTo>
                    <a:pt x="3658" y="1164"/>
                  </a:lnTo>
                  <a:lnTo>
                    <a:pt x="3622" y="1266"/>
                  </a:lnTo>
                  <a:lnTo>
                    <a:pt x="3586" y="1374"/>
                  </a:lnTo>
                  <a:lnTo>
                    <a:pt x="3532" y="1536"/>
                  </a:lnTo>
                  <a:lnTo>
                    <a:pt x="3394" y="1620"/>
                  </a:lnTo>
                  <a:lnTo>
                    <a:pt x="3190" y="1860"/>
                  </a:lnTo>
                  <a:lnTo>
                    <a:pt x="3022" y="2112"/>
                  </a:lnTo>
                  <a:lnTo>
                    <a:pt x="2866" y="2262"/>
                  </a:lnTo>
                  <a:lnTo>
                    <a:pt x="2758" y="2328"/>
                  </a:lnTo>
                  <a:lnTo>
                    <a:pt x="2662" y="2430"/>
                  </a:lnTo>
                  <a:lnTo>
                    <a:pt x="2500" y="2586"/>
                  </a:lnTo>
                  <a:lnTo>
                    <a:pt x="2398" y="2640"/>
                  </a:lnTo>
                  <a:lnTo>
                    <a:pt x="2260" y="2718"/>
                  </a:lnTo>
                  <a:lnTo>
                    <a:pt x="2176" y="2730"/>
                  </a:lnTo>
                  <a:lnTo>
                    <a:pt x="2086" y="2724"/>
                  </a:lnTo>
                  <a:lnTo>
                    <a:pt x="1960" y="2802"/>
                  </a:lnTo>
                  <a:lnTo>
                    <a:pt x="1846" y="2796"/>
                  </a:lnTo>
                  <a:lnTo>
                    <a:pt x="1786" y="2862"/>
                  </a:lnTo>
                  <a:lnTo>
                    <a:pt x="1660" y="2832"/>
                  </a:lnTo>
                  <a:lnTo>
                    <a:pt x="1540" y="2778"/>
                  </a:lnTo>
                  <a:lnTo>
                    <a:pt x="1450" y="2832"/>
                  </a:lnTo>
                  <a:lnTo>
                    <a:pt x="1366" y="2808"/>
                  </a:lnTo>
                  <a:lnTo>
                    <a:pt x="1282" y="2814"/>
                  </a:lnTo>
                  <a:lnTo>
                    <a:pt x="1162" y="2892"/>
                  </a:lnTo>
                  <a:lnTo>
                    <a:pt x="1066" y="2892"/>
                  </a:lnTo>
                  <a:lnTo>
                    <a:pt x="910" y="2898"/>
                  </a:lnTo>
                  <a:lnTo>
                    <a:pt x="766" y="2988"/>
                  </a:lnTo>
                  <a:lnTo>
                    <a:pt x="706" y="2976"/>
                  </a:lnTo>
                  <a:lnTo>
                    <a:pt x="622" y="2886"/>
                  </a:lnTo>
                  <a:lnTo>
                    <a:pt x="568" y="2868"/>
                  </a:lnTo>
                  <a:lnTo>
                    <a:pt x="472" y="2844"/>
                  </a:lnTo>
                  <a:lnTo>
                    <a:pt x="418" y="2802"/>
                  </a:lnTo>
                  <a:lnTo>
                    <a:pt x="430" y="2724"/>
                  </a:lnTo>
                  <a:lnTo>
                    <a:pt x="406" y="2646"/>
                  </a:lnTo>
                  <a:lnTo>
                    <a:pt x="334" y="2580"/>
                  </a:lnTo>
                  <a:lnTo>
                    <a:pt x="334" y="2502"/>
                  </a:lnTo>
                  <a:lnTo>
                    <a:pt x="424" y="2484"/>
                  </a:lnTo>
                  <a:lnTo>
                    <a:pt x="436" y="2382"/>
                  </a:lnTo>
                  <a:lnTo>
                    <a:pt x="400" y="2280"/>
                  </a:lnTo>
                  <a:lnTo>
                    <a:pt x="292" y="2142"/>
                  </a:lnTo>
                  <a:lnTo>
                    <a:pt x="238" y="2028"/>
                  </a:lnTo>
                  <a:lnTo>
                    <a:pt x="160" y="1932"/>
                  </a:lnTo>
                  <a:lnTo>
                    <a:pt x="148" y="1824"/>
                  </a:lnTo>
                  <a:lnTo>
                    <a:pt x="88" y="1662"/>
                  </a:lnTo>
                  <a:lnTo>
                    <a:pt x="0" y="15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 kern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">
              <a:extLst>
                <a:ext uri="{FF2B5EF4-FFF2-40B4-BE49-F238E27FC236}">
                  <a16:creationId xmlns:a16="http://schemas.microsoft.com/office/drawing/2014/main" id="{C55AAD3F-6C5E-6FF6-6D14-06BE14F00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0" y="4679950"/>
              <a:ext cx="512763" cy="903288"/>
            </a:xfrm>
            <a:custGeom>
              <a:avLst/>
              <a:gdLst/>
              <a:ahLst/>
              <a:cxnLst>
                <a:cxn ang="0">
                  <a:pos x="1552" y="128"/>
                </a:cxn>
                <a:cxn ang="0">
                  <a:pos x="1544" y="280"/>
                </a:cxn>
                <a:cxn ang="0">
                  <a:pos x="1480" y="360"/>
                </a:cxn>
                <a:cxn ang="0">
                  <a:pos x="1408" y="400"/>
                </a:cxn>
                <a:cxn ang="0">
                  <a:pos x="1320" y="376"/>
                </a:cxn>
                <a:cxn ang="0">
                  <a:pos x="1280" y="440"/>
                </a:cxn>
                <a:cxn ang="0">
                  <a:pos x="1336" y="560"/>
                </a:cxn>
                <a:cxn ang="0">
                  <a:pos x="1224" y="592"/>
                </a:cxn>
                <a:cxn ang="0">
                  <a:pos x="1256" y="688"/>
                </a:cxn>
                <a:cxn ang="0">
                  <a:pos x="1152" y="760"/>
                </a:cxn>
                <a:cxn ang="0">
                  <a:pos x="1096" y="728"/>
                </a:cxn>
                <a:cxn ang="0">
                  <a:pos x="1013" y="814"/>
                </a:cxn>
                <a:cxn ang="0">
                  <a:pos x="776" y="936"/>
                </a:cxn>
                <a:cxn ang="0">
                  <a:pos x="632" y="976"/>
                </a:cxn>
                <a:cxn ang="0">
                  <a:pos x="576" y="1000"/>
                </a:cxn>
                <a:cxn ang="0">
                  <a:pos x="489" y="997"/>
                </a:cxn>
                <a:cxn ang="0">
                  <a:pos x="424" y="1152"/>
                </a:cxn>
                <a:cxn ang="0">
                  <a:pos x="296" y="1336"/>
                </a:cxn>
                <a:cxn ang="0">
                  <a:pos x="288" y="1536"/>
                </a:cxn>
                <a:cxn ang="0">
                  <a:pos x="336" y="1640"/>
                </a:cxn>
                <a:cxn ang="0">
                  <a:pos x="368" y="1808"/>
                </a:cxn>
                <a:cxn ang="0">
                  <a:pos x="351" y="1943"/>
                </a:cxn>
                <a:cxn ang="0">
                  <a:pos x="232" y="2144"/>
                </a:cxn>
                <a:cxn ang="0">
                  <a:pos x="120" y="2280"/>
                </a:cxn>
                <a:cxn ang="0">
                  <a:pos x="32" y="2408"/>
                </a:cxn>
                <a:cxn ang="0">
                  <a:pos x="0" y="2600"/>
                </a:cxn>
                <a:cxn ang="0">
                  <a:pos x="88" y="2760"/>
                </a:cxn>
                <a:cxn ang="0">
                  <a:pos x="64" y="2880"/>
                </a:cxn>
                <a:cxn ang="0">
                  <a:pos x="48" y="3008"/>
                </a:cxn>
                <a:cxn ang="0">
                  <a:pos x="96" y="3088"/>
                </a:cxn>
                <a:cxn ang="0">
                  <a:pos x="112" y="3184"/>
                </a:cxn>
                <a:cxn ang="0">
                  <a:pos x="256" y="3240"/>
                </a:cxn>
                <a:cxn ang="0">
                  <a:pos x="344" y="3328"/>
                </a:cxn>
                <a:cxn ang="0">
                  <a:pos x="504" y="3264"/>
                </a:cxn>
                <a:cxn ang="0">
                  <a:pos x="654" y="3225"/>
                </a:cxn>
                <a:cxn ang="0">
                  <a:pos x="792" y="3184"/>
                </a:cxn>
                <a:cxn ang="0">
                  <a:pos x="848" y="3040"/>
                </a:cxn>
                <a:cxn ang="0">
                  <a:pos x="952" y="2904"/>
                </a:cxn>
                <a:cxn ang="0">
                  <a:pos x="1068" y="2523"/>
                </a:cxn>
                <a:cxn ang="0">
                  <a:pos x="1272" y="2088"/>
                </a:cxn>
                <a:cxn ang="0">
                  <a:pos x="1416" y="1800"/>
                </a:cxn>
                <a:cxn ang="0">
                  <a:pos x="1536" y="1568"/>
                </a:cxn>
                <a:cxn ang="0">
                  <a:pos x="1544" y="1368"/>
                </a:cxn>
                <a:cxn ang="0">
                  <a:pos x="1584" y="1280"/>
                </a:cxn>
                <a:cxn ang="0">
                  <a:pos x="1656" y="1168"/>
                </a:cxn>
                <a:cxn ang="0">
                  <a:pos x="1688" y="1096"/>
                </a:cxn>
                <a:cxn ang="0">
                  <a:pos x="1620" y="967"/>
                </a:cxn>
                <a:cxn ang="0">
                  <a:pos x="1632" y="896"/>
                </a:cxn>
                <a:cxn ang="0">
                  <a:pos x="1704" y="864"/>
                </a:cxn>
                <a:cxn ang="0">
                  <a:pos x="1736" y="936"/>
                </a:cxn>
                <a:cxn ang="0">
                  <a:pos x="1760" y="984"/>
                </a:cxn>
                <a:cxn ang="0">
                  <a:pos x="1824" y="928"/>
                </a:cxn>
                <a:cxn ang="0">
                  <a:pos x="1864" y="840"/>
                </a:cxn>
                <a:cxn ang="0">
                  <a:pos x="1808" y="736"/>
                </a:cxn>
                <a:cxn ang="0">
                  <a:pos x="1808" y="568"/>
                </a:cxn>
                <a:cxn ang="0">
                  <a:pos x="1784" y="272"/>
                </a:cxn>
                <a:cxn ang="0">
                  <a:pos x="1712" y="144"/>
                </a:cxn>
                <a:cxn ang="0">
                  <a:pos x="1672" y="0"/>
                </a:cxn>
                <a:cxn ang="0">
                  <a:pos x="1600" y="48"/>
                </a:cxn>
                <a:cxn ang="0">
                  <a:pos x="1552" y="128"/>
                </a:cxn>
              </a:cxnLst>
              <a:rect l="0" t="0" r="r" b="b"/>
              <a:pathLst>
                <a:path w="1864" h="3328">
                  <a:moveTo>
                    <a:pt x="1552" y="128"/>
                  </a:moveTo>
                  <a:lnTo>
                    <a:pt x="1544" y="280"/>
                  </a:lnTo>
                  <a:lnTo>
                    <a:pt x="1480" y="360"/>
                  </a:lnTo>
                  <a:lnTo>
                    <a:pt x="1408" y="400"/>
                  </a:lnTo>
                  <a:lnTo>
                    <a:pt x="1320" y="376"/>
                  </a:lnTo>
                  <a:lnTo>
                    <a:pt x="1280" y="440"/>
                  </a:lnTo>
                  <a:lnTo>
                    <a:pt x="1336" y="560"/>
                  </a:lnTo>
                  <a:lnTo>
                    <a:pt x="1224" y="592"/>
                  </a:lnTo>
                  <a:lnTo>
                    <a:pt x="1256" y="688"/>
                  </a:lnTo>
                  <a:lnTo>
                    <a:pt x="1152" y="760"/>
                  </a:lnTo>
                  <a:lnTo>
                    <a:pt x="1096" y="728"/>
                  </a:lnTo>
                  <a:lnTo>
                    <a:pt x="1013" y="814"/>
                  </a:lnTo>
                  <a:lnTo>
                    <a:pt x="776" y="936"/>
                  </a:lnTo>
                  <a:lnTo>
                    <a:pt x="632" y="976"/>
                  </a:lnTo>
                  <a:lnTo>
                    <a:pt x="576" y="1000"/>
                  </a:lnTo>
                  <a:lnTo>
                    <a:pt x="489" y="997"/>
                  </a:lnTo>
                  <a:lnTo>
                    <a:pt x="424" y="1152"/>
                  </a:lnTo>
                  <a:lnTo>
                    <a:pt x="296" y="1336"/>
                  </a:lnTo>
                  <a:lnTo>
                    <a:pt x="288" y="1536"/>
                  </a:lnTo>
                  <a:lnTo>
                    <a:pt x="336" y="1640"/>
                  </a:lnTo>
                  <a:lnTo>
                    <a:pt x="368" y="1808"/>
                  </a:lnTo>
                  <a:lnTo>
                    <a:pt x="351" y="1943"/>
                  </a:lnTo>
                  <a:lnTo>
                    <a:pt x="232" y="2144"/>
                  </a:lnTo>
                  <a:lnTo>
                    <a:pt x="120" y="2280"/>
                  </a:lnTo>
                  <a:lnTo>
                    <a:pt x="32" y="2408"/>
                  </a:lnTo>
                  <a:lnTo>
                    <a:pt x="0" y="2600"/>
                  </a:lnTo>
                  <a:lnTo>
                    <a:pt x="88" y="2760"/>
                  </a:lnTo>
                  <a:lnTo>
                    <a:pt x="64" y="2880"/>
                  </a:lnTo>
                  <a:lnTo>
                    <a:pt x="48" y="3008"/>
                  </a:lnTo>
                  <a:lnTo>
                    <a:pt x="96" y="3088"/>
                  </a:lnTo>
                  <a:lnTo>
                    <a:pt x="112" y="3184"/>
                  </a:lnTo>
                  <a:lnTo>
                    <a:pt x="256" y="3240"/>
                  </a:lnTo>
                  <a:lnTo>
                    <a:pt x="344" y="3328"/>
                  </a:lnTo>
                  <a:lnTo>
                    <a:pt x="504" y="3264"/>
                  </a:lnTo>
                  <a:lnTo>
                    <a:pt x="654" y="3225"/>
                  </a:lnTo>
                  <a:lnTo>
                    <a:pt x="792" y="3184"/>
                  </a:lnTo>
                  <a:lnTo>
                    <a:pt x="848" y="3040"/>
                  </a:lnTo>
                  <a:lnTo>
                    <a:pt x="952" y="2904"/>
                  </a:lnTo>
                  <a:lnTo>
                    <a:pt x="1068" y="2523"/>
                  </a:lnTo>
                  <a:lnTo>
                    <a:pt x="1272" y="2088"/>
                  </a:lnTo>
                  <a:lnTo>
                    <a:pt x="1416" y="1800"/>
                  </a:lnTo>
                  <a:lnTo>
                    <a:pt x="1536" y="1568"/>
                  </a:lnTo>
                  <a:lnTo>
                    <a:pt x="1544" y="1368"/>
                  </a:lnTo>
                  <a:lnTo>
                    <a:pt x="1584" y="1280"/>
                  </a:lnTo>
                  <a:lnTo>
                    <a:pt x="1656" y="1168"/>
                  </a:lnTo>
                  <a:lnTo>
                    <a:pt x="1688" y="1096"/>
                  </a:lnTo>
                  <a:lnTo>
                    <a:pt x="1620" y="967"/>
                  </a:lnTo>
                  <a:lnTo>
                    <a:pt x="1632" y="896"/>
                  </a:lnTo>
                  <a:lnTo>
                    <a:pt x="1704" y="864"/>
                  </a:lnTo>
                  <a:lnTo>
                    <a:pt x="1736" y="936"/>
                  </a:lnTo>
                  <a:lnTo>
                    <a:pt x="1760" y="984"/>
                  </a:lnTo>
                  <a:lnTo>
                    <a:pt x="1824" y="928"/>
                  </a:lnTo>
                  <a:lnTo>
                    <a:pt x="1864" y="840"/>
                  </a:lnTo>
                  <a:lnTo>
                    <a:pt x="1808" y="736"/>
                  </a:lnTo>
                  <a:lnTo>
                    <a:pt x="1808" y="568"/>
                  </a:lnTo>
                  <a:lnTo>
                    <a:pt x="1784" y="272"/>
                  </a:lnTo>
                  <a:lnTo>
                    <a:pt x="1712" y="144"/>
                  </a:lnTo>
                  <a:lnTo>
                    <a:pt x="1672" y="0"/>
                  </a:lnTo>
                  <a:lnTo>
                    <a:pt x="1600" y="48"/>
                  </a:lnTo>
                  <a:lnTo>
                    <a:pt x="1552" y="128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131">
              <a:extLst>
                <a:ext uri="{FF2B5EF4-FFF2-40B4-BE49-F238E27FC236}">
                  <a16:creationId xmlns:a16="http://schemas.microsoft.com/office/drawing/2014/main" id="{970FADF4-EA12-51CD-EFA7-D24988032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5564188"/>
              <a:ext cx="80963" cy="88900"/>
            </a:xfrm>
            <a:custGeom>
              <a:avLst/>
              <a:gdLst/>
              <a:ahLst/>
              <a:cxnLst>
                <a:cxn ang="0">
                  <a:pos x="263" y="82"/>
                </a:cxn>
                <a:cxn ang="0">
                  <a:pos x="242" y="217"/>
                </a:cxn>
                <a:cxn ang="0">
                  <a:pos x="296" y="256"/>
                </a:cxn>
                <a:cxn ang="0">
                  <a:pos x="240" y="328"/>
                </a:cxn>
                <a:cxn ang="0">
                  <a:pos x="56" y="328"/>
                </a:cxn>
                <a:cxn ang="0">
                  <a:pos x="0" y="232"/>
                </a:cxn>
                <a:cxn ang="0">
                  <a:pos x="24" y="96"/>
                </a:cxn>
                <a:cxn ang="0">
                  <a:pos x="72" y="0"/>
                </a:cxn>
                <a:cxn ang="0">
                  <a:pos x="216" y="16"/>
                </a:cxn>
                <a:cxn ang="0">
                  <a:pos x="263" y="82"/>
                </a:cxn>
              </a:cxnLst>
              <a:rect l="0" t="0" r="r" b="b"/>
              <a:pathLst>
                <a:path w="296" h="328">
                  <a:moveTo>
                    <a:pt x="263" y="82"/>
                  </a:moveTo>
                  <a:lnTo>
                    <a:pt x="242" y="217"/>
                  </a:lnTo>
                  <a:lnTo>
                    <a:pt x="296" y="256"/>
                  </a:lnTo>
                  <a:lnTo>
                    <a:pt x="240" y="328"/>
                  </a:lnTo>
                  <a:lnTo>
                    <a:pt x="56" y="328"/>
                  </a:lnTo>
                  <a:lnTo>
                    <a:pt x="0" y="232"/>
                  </a:lnTo>
                  <a:lnTo>
                    <a:pt x="24" y="96"/>
                  </a:lnTo>
                  <a:lnTo>
                    <a:pt x="72" y="0"/>
                  </a:lnTo>
                  <a:lnTo>
                    <a:pt x="216" y="16"/>
                  </a:lnTo>
                  <a:lnTo>
                    <a:pt x="263" y="82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132">
              <a:extLst>
                <a:ext uri="{FF2B5EF4-FFF2-40B4-BE49-F238E27FC236}">
                  <a16:creationId xmlns:a16="http://schemas.microsoft.com/office/drawing/2014/main" id="{EB189DCE-D3E5-526B-C31F-677255E7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5735638"/>
              <a:ext cx="152400" cy="136525"/>
            </a:xfrm>
            <a:custGeom>
              <a:avLst/>
              <a:gdLst/>
              <a:ahLst/>
              <a:cxnLst>
                <a:cxn ang="0">
                  <a:pos x="432" y="344"/>
                </a:cxn>
                <a:cxn ang="0">
                  <a:pos x="288" y="408"/>
                </a:cxn>
                <a:cxn ang="0">
                  <a:pos x="168" y="504"/>
                </a:cxn>
                <a:cxn ang="0">
                  <a:pos x="96" y="456"/>
                </a:cxn>
                <a:cxn ang="0">
                  <a:pos x="56" y="360"/>
                </a:cxn>
                <a:cxn ang="0">
                  <a:pos x="0" y="304"/>
                </a:cxn>
                <a:cxn ang="0">
                  <a:pos x="96" y="160"/>
                </a:cxn>
                <a:cxn ang="0">
                  <a:pos x="216" y="40"/>
                </a:cxn>
                <a:cxn ang="0">
                  <a:pos x="392" y="0"/>
                </a:cxn>
                <a:cxn ang="0">
                  <a:pos x="496" y="96"/>
                </a:cxn>
                <a:cxn ang="0">
                  <a:pos x="560" y="192"/>
                </a:cxn>
                <a:cxn ang="0">
                  <a:pos x="488" y="272"/>
                </a:cxn>
                <a:cxn ang="0">
                  <a:pos x="432" y="344"/>
                </a:cxn>
              </a:cxnLst>
              <a:rect l="0" t="0" r="r" b="b"/>
              <a:pathLst>
                <a:path w="560" h="504">
                  <a:moveTo>
                    <a:pt x="432" y="344"/>
                  </a:moveTo>
                  <a:lnTo>
                    <a:pt x="288" y="408"/>
                  </a:lnTo>
                  <a:lnTo>
                    <a:pt x="168" y="504"/>
                  </a:lnTo>
                  <a:lnTo>
                    <a:pt x="96" y="456"/>
                  </a:lnTo>
                  <a:lnTo>
                    <a:pt x="56" y="360"/>
                  </a:lnTo>
                  <a:lnTo>
                    <a:pt x="0" y="304"/>
                  </a:lnTo>
                  <a:lnTo>
                    <a:pt x="96" y="160"/>
                  </a:lnTo>
                  <a:lnTo>
                    <a:pt x="216" y="40"/>
                  </a:lnTo>
                  <a:lnTo>
                    <a:pt x="392" y="0"/>
                  </a:lnTo>
                  <a:lnTo>
                    <a:pt x="496" y="96"/>
                  </a:lnTo>
                  <a:lnTo>
                    <a:pt x="560" y="192"/>
                  </a:lnTo>
                  <a:lnTo>
                    <a:pt x="488" y="272"/>
                  </a:lnTo>
                  <a:lnTo>
                    <a:pt x="432" y="344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133">
              <a:extLst>
                <a:ext uri="{FF2B5EF4-FFF2-40B4-BE49-F238E27FC236}">
                  <a16:creationId xmlns:a16="http://schemas.microsoft.com/office/drawing/2014/main" id="{DFAF59AF-7C05-68FF-F383-9C8075BF6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650" y="3714750"/>
              <a:ext cx="371475" cy="406400"/>
            </a:xfrm>
            <a:custGeom>
              <a:avLst/>
              <a:gdLst/>
              <a:ahLst/>
              <a:cxnLst>
                <a:cxn ang="0">
                  <a:pos x="1354" y="350"/>
                </a:cxn>
                <a:cxn ang="0">
                  <a:pos x="1302" y="258"/>
                </a:cxn>
                <a:cxn ang="0">
                  <a:pos x="1204" y="216"/>
                </a:cxn>
                <a:cxn ang="0">
                  <a:pos x="1100" y="262"/>
                </a:cxn>
                <a:cxn ang="0">
                  <a:pos x="1030" y="202"/>
                </a:cxn>
                <a:cxn ang="0">
                  <a:pos x="1020" y="128"/>
                </a:cxn>
                <a:cxn ang="0">
                  <a:pos x="1084" y="22"/>
                </a:cxn>
                <a:cxn ang="0">
                  <a:pos x="656" y="0"/>
                </a:cxn>
                <a:cxn ang="0">
                  <a:pos x="572" y="46"/>
                </a:cxn>
                <a:cxn ang="0">
                  <a:pos x="582" y="178"/>
                </a:cxn>
                <a:cxn ang="0">
                  <a:pos x="576" y="328"/>
                </a:cxn>
                <a:cxn ang="0">
                  <a:pos x="360" y="310"/>
                </a:cxn>
                <a:cxn ang="0">
                  <a:pos x="180" y="334"/>
                </a:cxn>
                <a:cxn ang="0">
                  <a:pos x="150" y="406"/>
                </a:cxn>
                <a:cxn ang="0">
                  <a:pos x="192" y="466"/>
                </a:cxn>
                <a:cxn ang="0">
                  <a:pos x="198" y="556"/>
                </a:cxn>
                <a:cxn ang="0">
                  <a:pos x="120" y="556"/>
                </a:cxn>
                <a:cxn ang="0">
                  <a:pos x="72" y="670"/>
                </a:cxn>
                <a:cxn ang="0">
                  <a:pos x="0" y="760"/>
                </a:cxn>
                <a:cxn ang="0">
                  <a:pos x="30" y="904"/>
                </a:cxn>
                <a:cxn ang="0">
                  <a:pos x="78" y="988"/>
                </a:cxn>
                <a:cxn ang="0">
                  <a:pos x="198" y="1156"/>
                </a:cxn>
                <a:cxn ang="0">
                  <a:pos x="300" y="1198"/>
                </a:cxn>
                <a:cxn ang="0">
                  <a:pos x="378" y="1300"/>
                </a:cxn>
                <a:cxn ang="0">
                  <a:pos x="414" y="1378"/>
                </a:cxn>
                <a:cxn ang="0">
                  <a:pos x="468" y="1450"/>
                </a:cxn>
                <a:cxn ang="0">
                  <a:pos x="536" y="1498"/>
                </a:cxn>
                <a:cxn ang="0">
                  <a:pos x="596" y="1434"/>
                </a:cxn>
                <a:cxn ang="0">
                  <a:pos x="690" y="1480"/>
                </a:cxn>
                <a:cxn ang="0">
                  <a:pos x="732" y="1402"/>
                </a:cxn>
                <a:cxn ang="0">
                  <a:pos x="674" y="1312"/>
                </a:cxn>
                <a:cxn ang="0">
                  <a:pos x="652" y="1138"/>
                </a:cxn>
                <a:cxn ang="0">
                  <a:pos x="786" y="1142"/>
                </a:cxn>
                <a:cxn ang="0">
                  <a:pos x="890" y="1128"/>
                </a:cxn>
                <a:cxn ang="0">
                  <a:pos x="846" y="1048"/>
                </a:cxn>
                <a:cxn ang="0">
                  <a:pos x="878" y="988"/>
                </a:cxn>
                <a:cxn ang="0">
                  <a:pos x="980" y="1026"/>
                </a:cxn>
                <a:cxn ang="0">
                  <a:pos x="1014" y="1120"/>
                </a:cxn>
                <a:cxn ang="0">
                  <a:pos x="1108" y="1176"/>
                </a:cxn>
                <a:cxn ang="0">
                  <a:pos x="1216" y="1158"/>
                </a:cxn>
                <a:cxn ang="0">
                  <a:pos x="1302" y="1126"/>
                </a:cxn>
                <a:cxn ang="0">
                  <a:pos x="1338" y="1018"/>
                </a:cxn>
                <a:cxn ang="0">
                  <a:pos x="1350" y="880"/>
                </a:cxn>
                <a:cxn ang="0">
                  <a:pos x="1338" y="716"/>
                </a:cxn>
                <a:cxn ang="0">
                  <a:pos x="1222" y="610"/>
                </a:cxn>
                <a:cxn ang="0">
                  <a:pos x="1204" y="504"/>
                </a:cxn>
                <a:cxn ang="0">
                  <a:pos x="1222" y="440"/>
                </a:cxn>
                <a:cxn ang="0">
                  <a:pos x="1318" y="432"/>
                </a:cxn>
                <a:cxn ang="0">
                  <a:pos x="1354" y="350"/>
                </a:cxn>
              </a:cxnLst>
              <a:rect l="0" t="0" r="r" b="b"/>
              <a:pathLst>
                <a:path w="1354" h="1498">
                  <a:moveTo>
                    <a:pt x="1354" y="350"/>
                  </a:moveTo>
                  <a:lnTo>
                    <a:pt x="1302" y="258"/>
                  </a:lnTo>
                  <a:lnTo>
                    <a:pt x="1204" y="216"/>
                  </a:lnTo>
                  <a:lnTo>
                    <a:pt x="1100" y="262"/>
                  </a:lnTo>
                  <a:lnTo>
                    <a:pt x="1030" y="202"/>
                  </a:lnTo>
                  <a:lnTo>
                    <a:pt x="1020" y="128"/>
                  </a:lnTo>
                  <a:lnTo>
                    <a:pt x="1084" y="22"/>
                  </a:lnTo>
                  <a:lnTo>
                    <a:pt x="656" y="0"/>
                  </a:lnTo>
                  <a:lnTo>
                    <a:pt x="572" y="46"/>
                  </a:lnTo>
                  <a:lnTo>
                    <a:pt x="582" y="178"/>
                  </a:lnTo>
                  <a:lnTo>
                    <a:pt x="576" y="328"/>
                  </a:lnTo>
                  <a:lnTo>
                    <a:pt x="360" y="310"/>
                  </a:lnTo>
                  <a:lnTo>
                    <a:pt x="180" y="334"/>
                  </a:lnTo>
                  <a:lnTo>
                    <a:pt x="150" y="406"/>
                  </a:lnTo>
                  <a:lnTo>
                    <a:pt x="192" y="466"/>
                  </a:lnTo>
                  <a:lnTo>
                    <a:pt x="198" y="556"/>
                  </a:lnTo>
                  <a:lnTo>
                    <a:pt x="120" y="556"/>
                  </a:lnTo>
                  <a:lnTo>
                    <a:pt x="72" y="670"/>
                  </a:lnTo>
                  <a:lnTo>
                    <a:pt x="0" y="760"/>
                  </a:lnTo>
                  <a:lnTo>
                    <a:pt x="30" y="904"/>
                  </a:lnTo>
                  <a:lnTo>
                    <a:pt x="78" y="988"/>
                  </a:lnTo>
                  <a:lnTo>
                    <a:pt x="198" y="1156"/>
                  </a:lnTo>
                  <a:lnTo>
                    <a:pt x="300" y="1198"/>
                  </a:lnTo>
                  <a:lnTo>
                    <a:pt x="378" y="1300"/>
                  </a:lnTo>
                  <a:lnTo>
                    <a:pt x="414" y="1378"/>
                  </a:lnTo>
                  <a:lnTo>
                    <a:pt x="468" y="1450"/>
                  </a:lnTo>
                  <a:lnTo>
                    <a:pt x="536" y="1498"/>
                  </a:lnTo>
                  <a:lnTo>
                    <a:pt x="596" y="1434"/>
                  </a:lnTo>
                  <a:lnTo>
                    <a:pt x="690" y="1480"/>
                  </a:lnTo>
                  <a:lnTo>
                    <a:pt x="732" y="1402"/>
                  </a:lnTo>
                  <a:lnTo>
                    <a:pt x="674" y="1312"/>
                  </a:lnTo>
                  <a:lnTo>
                    <a:pt x="652" y="1138"/>
                  </a:lnTo>
                  <a:lnTo>
                    <a:pt x="786" y="1142"/>
                  </a:lnTo>
                  <a:lnTo>
                    <a:pt x="890" y="1128"/>
                  </a:lnTo>
                  <a:lnTo>
                    <a:pt x="846" y="1048"/>
                  </a:lnTo>
                  <a:lnTo>
                    <a:pt x="878" y="988"/>
                  </a:lnTo>
                  <a:lnTo>
                    <a:pt x="980" y="1026"/>
                  </a:lnTo>
                  <a:lnTo>
                    <a:pt x="1014" y="1120"/>
                  </a:lnTo>
                  <a:lnTo>
                    <a:pt x="1108" y="1176"/>
                  </a:lnTo>
                  <a:lnTo>
                    <a:pt x="1216" y="1158"/>
                  </a:lnTo>
                  <a:lnTo>
                    <a:pt x="1302" y="1126"/>
                  </a:lnTo>
                  <a:lnTo>
                    <a:pt x="1338" y="1018"/>
                  </a:lnTo>
                  <a:lnTo>
                    <a:pt x="1350" y="880"/>
                  </a:lnTo>
                  <a:lnTo>
                    <a:pt x="1338" y="716"/>
                  </a:lnTo>
                  <a:lnTo>
                    <a:pt x="1222" y="610"/>
                  </a:lnTo>
                  <a:lnTo>
                    <a:pt x="1204" y="504"/>
                  </a:lnTo>
                  <a:lnTo>
                    <a:pt x="1222" y="440"/>
                  </a:lnTo>
                  <a:lnTo>
                    <a:pt x="1318" y="432"/>
                  </a:lnTo>
                  <a:lnTo>
                    <a:pt x="1354" y="350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134">
              <a:extLst>
                <a:ext uri="{FF2B5EF4-FFF2-40B4-BE49-F238E27FC236}">
                  <a16:creationId xmlns:a16="http://schemas.microsoft.com/office/drawing/2014/main" id="{39494811-26DF-4A48-BCFA-A0FC789CC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225" y="3717925"/>
              <a:ext cx="131763" cy="88900"/>
            </a:xfrm>
            <a:custGeom>
              <a:avLst/>
              <a:gdLst/>
              <a:ahLst/>
              <a:cxnLst>
                <a:cxn ang="0">
                  <a:pos x="130" y="2"/>
                </a:cxn>
                <a:cxn ang="0">
                  <a:pos x="240" y="42"/>
                </a:cxn>
                <a:cxn ang="0">
                  <a:pos x="356" y="0"/>
                </a:cxn>
                <a:cxn ang="0">
                  <a:pos x="472" y="36"/>
                </a:cxn>
                <a:cxn ang="0">
                  <a:pos x="482" y="164"/>
                </a:cxn>
                <a:cxn ang="0">
                  <a:pos x="476" y="322"/>
                </a:cxn>
                <a:cxn ang="0">
                  <a:pos x="264" y="302"/>
                </a:cxn>
                <a:cxn ang="0">
                  <a:pos x="79" y="328"/>
                </a:cxn>
                <a:cxn ang="0">
                  <a:pos x="0" y="296"/>
                </a:cxn>
                <a:cxn ang="0">
                  <a:pos x="40" y="232"/>
                </a:cxn>
                <a:cxn ang="0">
                  <a:pos x="120" y="160"/>
                </a:cxn>
                <a:cxn ang="0">
                  <a:pos x="104" y="80"/>
                </a:cxn>
                <a:cxn ang="0">
                  <a:pos x="130" y="2"/>
                </a:cxn>
              </a:cxnLst>
              <a:rect l="0" t="0" r="r" b="b"/>
              <a:pathLst>
                <a:path w="482" h="328">
                  <a:moveTo>
                    <a:pt x="130" y="2"/>
                  </a:moveTo>
                  <a:lnTo>
                    <a:pt x="240" y="42"/>
                  </a:lnTo>
                  <a:lnTo>
                    <a:pt x="356" y="0"/>
                  </a:lnTo>
                  <a:lnTo>
                    <a:pt x="472" y="36"/>
                  </a:lnTo>
                  <a:lnTo>
                    <a:pt x="482" y="164"/>
                  </a:lnTo>
                  <a:lnTo>
                    <a:pt x="476" y="322"/>
                  </a:lnTo>
                  <a:lnTo>
                    <a:pt x="264" y="302"/>
                  </a:lnTo>
                  <a:lnTo>
                    <a:pt x="79" y="328"/>
                  </a:lnTo>
                  <a:lnTo>
                    <a:pt x="0" y="296"/>
                  </a:lnTo>
                  <a:lnTo>
                    <a:pt x="40" y="232"/>
                  </a:lnTo>
                  <a:lnTo>
                    <a:pt x="120" y="160"/>
                  </a:lnTo>
                  <a:lnTo>
                    <a:pt x="104" y="80"/>
                  </a:lnTo>
                  <a:lnTo>
                    <a:pt x="130" y="2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135">
              <a:extLst>
                <a:ext uri="{FF2B5EF4-FFF2-40B4-BE49-F238E27FC236}">
                  <a16:creationId xmlns:a16="http://schemas.microsoft.com/office/drawing/2014/main" id="{436BF581-6062-0BDB-BF39-E8A97ED5F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738" y="2862263"/>
              <a:ext cx="533400" cy="349250"/>
            </a:xfrm>
            <a:custGeom>
              <a:avLst/>
              <a:gdLst/>
              <a:ahLst/>
              <a:cxnLst>
                <a:cxn ang="0">
                  <a:pos x="1475" y="38"/>
                </a:cxn>
                <a:cxn ang="0">
                  <a:pos x="1380" y="11"/>
                </a:cxn>
                <a:cxn ang="0">
                  <a:pos x="1254" y="0"/>
                </a:cxn>
                <a:cxn ang="0">
                  <a:pos x="1155" y="90"/>
                </a:cxn>
                <a:cxn ang="0">
                  <a:pos x="963" y="92"/>
                </a:cxn>
                <a:cxn ang="0">
                  <a:pos x="827" y="179"/>
                </a:cxn>
                <a:cxn ang="0">
                  <a:pos x="786" y="266"/>
                </a:cxn>
                <a:cxn ang="0">
                  <a:pos x="713" y="293"/>
                </a:cxn>
                <a:cxn ang="0">
                  <a:pos x="621" y="320"/>
                </a:cxn>
                <a:cxn ang="0">
                  <a:pos x="644" y="420"/>
                </a:cxn>
                <a:cxn ang="0">
                  <a:pos x="557" y="455"/>
                </a:cxn>
                <a:cxn ang="0">
                  <a:pos x="479" y="359"/>
                </a:cxn>
                <a:cxn ang="0">
                  <a:pos x="384" y="470"/>
                </a:cxn>
                <a:cxn ang="0">
                  <a:pos x="353" y="623"/>
                </a:cxn>
                <a:cxn ang="0">
                  <a:pos x="288" y="690"/>
                </a:cxn>
                <a:cxn ang="0">
                  <a:pos x="155" y="750"/>
                </a:cxn>
                <a:cxn ang="0">
                  <a:pos x="137" y="882"/>
                </a:cxn>
                <a:cxn ang="0">
                  <a:pos x="57" y="942"/>
                </a:cxn>
                <a:cxn ang="0">
                  <a:pos x="0" y="1113"/>
                </a:cxn>
                <a:cxn ang="0">
                  <a:pos x="203" y="1220"/>
                </a:cxn>
                <a:cxn ang="0">
                  <a:pos x="342" y="1289"/>
                </a:cxn>
                <a:cxn ang="0">
                  <a:pos x="566" y="1227"/>
                </a:cxn>
                <a:cxn ang="0">
                  <a:pos x="681" y="1283"/>
                </a:cxn>
                <a:cxn ang="0">
                  <a:pos x="644" y="1162"/>
                </a:cxn>
                <a:cxn ang="0">
                  <a:pos x="662" y="1006"/>
                </a:cxn>
                <a:cxn ang="0">
                  <a:pos x="836" y="986"/>
                </a:cxn>
                <a:cxn ang="0">
                  <a:pos x="1180" y="1026"/>
                </a:cxn>
                <a:cxn ang="0">
                  <a:pos x="1364" y="978"/>
                </a:cxn>
                <a:cxn ang="0">
                  <a:pos x="1372" y="1106"/>
                </a:cxn>
                <a:cxn ang="0">
                  <a:pos x="1460" y="1170"/>
                </a:cxn>
                <a:cxn ang="0">
                  <a:pos x="1556" y="1136"/>
                </a:cxn>
                <a:cxn ang="0">
                  <a:pos x="1586" y="1058"/>
                </a:cxn>
                <a:cxn ang="0">
                  <a:pos x="1700" y="942"/>
                </a:cxn>
                <a:cxn ang="0">
                  <a:pos x="1871" y="944"/>
                </a:cxn>
                <a:cxn ang="0">
                  <a:pos x="1934" y="818"/>
                </a:cxn>
                <a:cxn ang="0">
                  <a:pos x="1929" y="717"/>
                </a:cxn>
                <a:cxn ang="0">
                  <a:pos x="1871" y="717"/>
                </a:cxn>
                <a:cxn ang="0">
                  <a:pos x="1928" y="602"/>
                </a:cxn>
                <a:cxn ang="0">
                  <a:pos x="1760" y="603"/>
                </a:cxn>
                <a:cxn ang="0">
                  <a:pos x="1587" y="488"/>
                </a:cxn>
                <a:cxn ang="0">
                  <a:pos x="1700" y="434"/>
                </a:cxn>
                <a:cxn ang="0">
                  <a:pos x="1529" y="317"/>
                </a:cxn>
                <a:cxn ang="0">
                  <a:pos x="1473" y="149"/>
                </a:cxn>
                <a:cxn ang="0">
                  <a:pos x="1475" y="38"/>
                </a:cxn>
              </a:cxnLst>
              <a:rect l="0" t="0" r="r" b="b"/>
              <a:pathLst>
                <a:path w="1934" h="1289">
                  <a:moveTo>
                    <a:pt x="1475" y="38"/>
                  </a:moveTo>
                  <a:lnTo>
                    <a:pt x="1380" y="11"/>
                  </a:lnTo>
                  <a:lnTo>
                    <a:pt x="1254" y="0"/>
                  </a:lnTo>
                  <a:lnTo>
                    <a:pt x="1155" y="90"/>
                  </a:lnTo>
                  <a:lnTo>
                    <a:pt x="963" y="92"/>
                  </a:lnTo>
                  <a:lnTo>
                    <a:pt x="827" y="179"/>
                  </a:lnTo>
                  <a:lnTo>
                    <a:pt x="786" y="266"/>
                  </a:lnTo>
                  <a:lnTo>
                    <a:pt x="713" y="293"/>
                  </a:lnTo>
                  <a:lnTo>
                    <a:pt x="621" y="320"/>
                  </a:lnTo>
                  <a:lnTo>
                    <a:pt x="644" y="420"/>
                  </a:lnTo>
                  <a:lnTo>
                    <a:pt x="557" y="455"/>
                  </a:lnTo>
                  <a:lnTo>
                    <a:pt x="479" y="359"/>
                  </a:lnTo>
                  <a:lnTo>
                    <a:pt x="384" y="470"/>
                  </a:lnTo>
                  <a:lnTo>
                    <a:pt x="353" y="623"/>
                  </a:lnTo>
                  <a:lnTo>
                    <a:pt x="288" y="690"/>
                  </a:lnTo>
                  <a:lnTo>
                    <a:pt x="155" y="750"/>
                  </a:lnTo>
                  <a:lnTo>
                    <a:pt x="137" y="882"/>
                  </a:lnTo>
                  <a:lnTo>
                    <a:pt x="57" y="942"/>
                  </a:lnTo>
                  <a:lnTo>
                    <a:pt x="0" y="1113"/>
                  </a:lnTo>
                  <a:lnTo>
                    <a:pt x="203" y="1220"/>
                  </a:lnTo>
                  <a:lnTo>
                    <a:pt x="342" y="1289"/>
                  </a:lnTo>
                  <a:lnTo>
                    <a:pt x="566" y="1227"/>
                  </a:lnTo>
                  <a:lnTo>
                    <a:pt x="681" y="1283"/>
                  </a:lnTo>
                  <a:lnTo>
                    <a:pt x="644" y="1162"/>
                  </a:lnTo>
                  <a:lnTo>
                    <a:pt x="662" y="1006"/>
                  </a:lnTo>
                  <a:lnTo>
                    <a:pt x="836" y="986"/>
                  </a:lnTo>
                  <a:lnTo>
                    <a:pt x="1180" y="1026"/>
                  </a:lnTo>
                  <a:lnTo>
                    <a:pt x="1364" y="978"/>
                  </a:lnTo>
                  <a:lnTo>
                    <a:pt x="1372" y="1106"/>
                  </a:lnTo>
                  <a:lnTo>
                    <a:pt x="1460" y="1170"/>
                  </a:lnTo>
                  <a:lnTo>
                    <a:pt x="1556" y="1136"/>
                  </a:lnTo>
                  <a:lnTo>
                    <a:pt x="1586" y="1058"/>
                  </a:lnTo>
                  <a:lnTo>
                    <a:pt x="1700" y="942"/>
                  </a:lnTo>
                  <a:lnTo>
                    <a:pt x="1871" y="944"/>
                  </a:lnTo>
                  <a:lnTo>
                    <a:pt x="1934" y="818"/>
                  </a:lnTo>
                  <a:lnTo>
                    <a:pt x="1929" y="717"/>
                  </a:lnTo>
                  <a:lnTo>
                    <a:pt x="1871" y="717"/>
                  </a:lnTo>
                  <a:lnTo>
                    <a:pt x="1928" y="602"/>
                  </a:lnTo>
                  <a:lnTo>
                    <a:pt x="1760" y="603"/>
                  </a:lnTo>
                  <a:lnTo>
                    <a:pt x="1587" y="488"/>
                  </a:lnTo>
                  <a:lnTo>
                    <a:pt x="1700" y="434"/>
                  </a:lnTo>
                  <a:lnTo>
                    <a:pt x="1529" y="317"/>
                  </a:lnTo>
                  <a:lnTo>
                    <a:pt x="1473" y="149"/>
                  </a:lnTo>
                  <a:lnTo>
                    <a:pt x="1475" y="38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136">
              <a:extLst>
                <a:ext uri="{FF2B5EF4-FFF2-40B4-BE49-F238E27FC236}">
                  <a16:creationId xmlns:a16="http://schemas.microsoft.com/office/drawing/2014/main" id="{157068D7-D2C0-E35E-7B9C-B74AB7336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075" y="3127375"/>
              <a:ext cx="257175" cy="414338"/>
            </a:xfrm>
            <a:custGeom>
              <a:avLst/>
              <a:gdLst/>
              <a:ahLst/>
              <a:cxnLst>
                <a:cxn ang="0">
                  <a:pos x="601" y="48"/>
                </a:cxn>
                <a:cxn ang="0">
                  <a:pos x="259" y="8"/>
                </a:cxn>
                <a:cxn ang="0">
                  <a:pos x="82" y="27"/>
                </a:cxn>
                <a:cxn ang="0">
                  <a:pos x="63" y="182"/>
                </a:cxn>
                <a:cxn ang="0">
                  <a:pos x="99" y="306"/>
                </a:cxn>
                <a:cxn ang="0">
                  <a:pos x="148" y="540"/>
                </a:cxn>
                <a:cxn ang="0">
                  <a:pos x="100" y="756"/>
                </a:cxn>
                <a:cxn ang="0">
                  <a:pos x="0" y="1010"/>
                </a:cxn>
                <a:cxn ang="0">
                  <a:pos x="28" y="1251"/>
                </a:cxn>
                <a:cxn ang="0">
                  <a:pos x="99" y="1430"/>
                </a:cxn>
                <a:cxn ang="0">
                  <a:pos x="132" y="1478"/>
                </a:cxn>
                <a:cxn ang="0">
                  <a:pos x="213" y="1517"/>
                </a:cxn>
                <a:cxn ang="0">
                  <a:pos x="286" y="1530"/>
                </a:cxn>
                <a:cxn ang="0">
                  <a:pos x="425" y="1435"/>
                </a:cxn>
                <a:cxn ang="0">
                  <a:pos x="569" y="1411"/>
                </a:cxn>
                <a:cxn ang="0">
                  <a:pos x="705" y="1318"/>
                </a:cxn>
                <a:cxn ang="0">
                  <a:pos x="828" y="1277"/>
                </a:cxn>
                <a:cxn ang="0">
                  <a:pos x="924" y="1238"/>
                </a:cxn>
                <a:cxn ang="0">
                  <a:pos x="933" y="1162"/>
                </a:cxn>
                <a:cxn ang="0">
                  <a:pos x="876" y="1066"/>
                </a:cxn>
                <a:cxn ang="0">
                  <a:pos x="905" y="970"/>
                </a:cxn>
                <a:cxn ang="0">
                  <a:pos x="909" y="907"/>
                </a:cxn>
                <a:cxn ang="0">
                  <a:pos x="866" y="850"/>
                </a:cxn>
                <a:cxn ang="0">
                  <a:pos x="885" y="744"/>
                </a:cxn>
                <a:cxn ang="0">
                  <a:pos x="933" y="682"/>
                </a:cxn>
                <a:cxn ang="0">
                  <a:pos x="905" y="643"/>
                </a:cxn>
                <a:cxn ang="0">
                  <a:pos x="837" y="590"/>
                </a:cxn>
                <a:cxn ang="0">
                  <a:pos x="929" y="552"/>
                </a:cxn>
                <a:cxn ang="0">
                  <a:pos x="909" y="480"/>
                </a:cxn>
                <a:cxn ang="0">
                  <a:pos x="905" y="394"/>
                </a:cxn>
                <a:cxn ang="0">
                  <a:pos x="857" y="350"/>
                </a:cxn>
                <a:cxn ang="0">
                  <a:pos x="879" y="191"/>
                </a:cxn>
                <a:cxn ang="0">
                  <a:pos x="790" y="125"/>
                </a:cxn>
                <a:cxn ang="0">
                  <a:pos x="783" y="0"/>
                </a:cxn>
                <a:cxn ang="0">
                  <a:pos x="601" y="48"/>
                </a:cxn>
              </a:cxnLst>
              <a:rect l="0" t="0" r="r" b="b"/>
              <a:pathLst>
                <a:path w="933" h="1530">
                  <a:moveTo>
                    <a:pt x="601" y="48"/>
                  </a:moveTo>
                  <a:lnTo>
                    <a:pt x="259" y="8"/>
                  </a:lnTo>
                  <a:lnTo>
                    <a:pt x="82" y="27"/>
                  </a:lnTo>
                  <a:lnTo>
                    <a:pt x="63" y="182"/>
                  </a:lnTo>
                  <a:lnTo>
                    <a:pt x="99" y="306"/>
                  </a:lnTo>
                  <a:lnTo>
                    <a:pt x="148" y="540"/>
                  </a:lnTo>
                  <a:lnTo>
                    <a:pt x="100" y="756"/>
                  </a:lnTo>
                  <a:lnTo>
                    <a:pt x="0" y="1010"/>
                  </a:lnTo>
                  <a:lnTo>
                    <a:pt x="28" y="1251"/>
                  </a:lnTo>
                  <a:lnTo>
                    <a:pt x="99" y="1430"/>
                  </a:lnTo>
                  <a:lnTo>
                    <a:pt x="132" y="1478"/>
                  </a:lnTo>
                  <a:lnTo>
                    <a:pt x="213" y="1517"/>
                  </a:lnTo>
                  <a:lnTo>
                    <a:pt x="286" y="1530"/>
                  </a:lnTo>
                  <a:lnTo>
                    <a:pt x="425" y="1435"/>
                  </a:lnTo>
                  <a:lnTo>
                    <a:pt x="569" y="1411"/>
                  </a:lnTo>
                  <a:lnTo>
                    <a:pt x="705" y="1318"/>
                  </a:lnTo>
                  <a:lnTo>
                    <a:pt x="828" y="1277"/>
                  </a:lnTo>
                  <a:lnTo>
                    <a:pt x="924" y="1238"/>
                  </a:lnTo>
                  <a:lnTo>
                    <a:pt x="933" y="1162"/>
                  </a:lnTo>
                  <a:lnTo>
                    <a:pt x="876" y="1066"/>
                  </a:lnTo>
                  <a:lnTo>
                    <a:pt x="905" y="970"/>
                  </a:lnTo>
                  <a:lnTo>
                    <a:pt x="909" y="907"/>
                  </a:lnTo>
                  <a:lnTo>
                    <a:pt x="866" y="850"/>
                  </a:lnTo>
                  <a:lnTo>
                    <a:pt x="885" y="744"/>
                  </a:lnTo>
                  <a:lnTo>
                    <a:pt x="933" y="682"/>
                  </a:lnTo>
                  <a:lnTo>
                    <a:pt x="905" y="643"/>
                  </a:lnTo>
                  <a:lnTo>
                    <a:pt x="837" y="590"/>
                  </a:lnTo>
                  <a:lnTo>
                    <a:pt x="929" y="552"/>
                  </a:lnTo>
                  <a:lnTo>
                    <a:pt x="909" y="480"/>
                  </a:lnTo>
                  <a:lnTo>
                    <a:pt x="905" y="394"/>
                  </a:lnTo>
                  <a:lnTo>
                    <a:pt x="857" y="350"/>
                  </a:lnTo>
                  <a:lnTo>
                    <a:pt x="879" y="191"/>
                  </a:lnTo>
                  <a:lnTo>
                    <a:pt x="790" y="125"/>
                  </a:lnTo>
                  <a:lnTo>
                    <a:pt x="783" y="0"/>
                  </a:lnTo>
                  <a:lnTo>
                    <a:pt x="601" y="48"/>
                  </a:lnTo>
                  <a:close/>
                </a:path>
              </a:pathLst>
            </a:custGeom>
            <a:solidFill>
              <a:srgbClr val="98C12F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137">
              <a:extLst>
                <a:ext uri="{FF2B5EF4-FFF2-40B4-BE49-F238E27FC236}">
                  <a16:creationId xmlns:a16="http://schemas.microsoft.com/office/drawing/2014/main" id="{9E4E51BA-039F-9FD2-0D51-A26CB853B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675" y="3170238"/>
              <a:ext cx="88900" cy="292100"/>
            </a:xfrm>
            <a:custGeom>
              <a:avLst/>
              <a:gdLst/>
              <a:ahLst/>
              <a:cxnLst>
                <a:cxn ang="0">
                  <a:pos x="43" y="33"/>
                </a:cxn>
                <a:cxn ang="0">
                  <a:pos x="19" y="190"/>
                </a:cxn>
                <a:cxn ang="0">
                  <a:pos x="67" y="234"/>
                </a:cxn>
                <a:cxn ang="0">
                  <a:pos x="72" y="321"/>
                </a:cxn>
                <a:cxn ang="0">
                  <a:pos x="91" y="393"/>
                </a:cxn>
                <a:cxn ang="0">
                  <a:pos x="0" y="430"/>
                </a:cxn>
                <a:cxn ang="0">
                  <a:pos x="70" y="486"/>
                </a:cxn>
                <a:cxn ang="0">
                  <a:pos x="96" y="523"/>
                </a:cxn>
                <a:cxn ang="0">
                  <a:pos x="48" y="589"/>
                </a:cxn>
                <a:cxn ang="0">
                  <a:pos x="30" y="693"/>
                </a:cxn>
                <a:cxn ang="0">
                  <a:pos x="72" y="748"/>
                </a:cxn>
                <a:cxn ang="0">
                  <a:pos x="67" y="816"/>
                </a:cxn>
                <a:cxn ang="0">
                  <a:pos x="39" y="907"/>
                </a:cxn>
                <a:cxn ang="0">
                  <a:pos x="96" y="1006"/>
                </a:cxn>
                <a:cxn ang="0">
                  <a:pos x="88" y="1078"/>
                </a:cxn>
                <a:cxn ang="0">
                  <a:pos x="168" y="1066"/>
                </a:cxn>
                <a:cxn ang="0">
                  <a:pos x="260" y="1061"/>
                </a:cxn>
                <a:cxn ang="0">
                  <a:pos x="308" y="1032"/>
                </a:cxn>
                <a:cxn ang="0">
                  <a:pos x="312" y="991"/>
                </a:cxn>
                <a:cxn ang="0">
                  <a:pos x="288" y="873"/>
                </a:cxn>
                <a:cxn ang="0">
                  <a:pos x="313" y="343"/>
                </a:cxn>
                <a:cxn ang="0">
                  <a:pos x="256" y="234"/>
                </a:cxn>
                <a:cxn ang="0">
                  <a:pos x="256" y="130"/>
                </a:cxn>
                <a:cxn ang="0">
                  <a:pos x="138" y="0"/>
                </a:cxn>
                <a:cxn ang="0">
                  <a:pos x="43" y="33"/>
                </a:cxn>
              </a:cxnLst>
              <a:rect l="0" t="0" r="r" b="b"/>
              <a:pathLst>
                <a:path w="313" h="1078">
                  <a:moveTo>
                    <a:pt x="43" y="33"/>
                  </a:moveTo>
                  <a:lnTo>
                    <a:pt x="19" y="190"/>
                  </a:lnTo>
                  <a:lnTo>
                    <a:pt x="67" y="234"/>
                  </a:lnTo>
                  <a:lnTo>
                    <a:pt x="72" y="321"/>
                  </a:lnTo>
                  <a:lnTo>
                    <a:pt x="91" y="393"/>
                  </a:lnTo>
                  <a:lnTo>
                    <a:pt x="0" y="430"/>
                  </a:lnTo>
                  <a:lnTo>
                    <a:pt x="70" y="486"/>
                  </a:lnTo>
                  <a:lnTo>
                    <a:pt x="96" y="523"/>
                  </a:lnTo>
                  <a:lnTo>
                    <a:pt x="48" y="589"/>
                  </a:lnTo>
                  <a:lnTo>
                    <a:pt x="30" y="693"/>
                  </a:lnTo>
                  <a:lnTo>
                    <a:pt x="72" y="748"/>
                  </a:lnTo>
                  <a:lnTo>
                    <a:pt x="67" y="816"/>
                  </a:lnTo>
                  <a:lnTo>
                    <a:pt x="39" y="907"/>
                  </a:lnTo>
                  <a:lnTo>
                    <a:pt x="96" y="1006"/>
                  </a:lnTo>
                  <a:lnTo>
                    <a:pt x="88" y="1078"/>
                  </a:lnTo>
                  <a:lnTo>
                    <a:pt x="168" y="1066"/>
                  </a:lnTo>
                  <a:lnTo>
                    <a:pt x="260" y="1061"/>
                  </a:lnTo>
                  <a:lnTo>
                    <a:pt x="308" y="1032"/>
                  </a:lnTo>
                  <a:lnTo>
                    <a:pt x="312" y="991"/>
                  </a:lnTo>
                  <a:lnTo>
                    <a:pt x="288" y="873"/>
                  </a:lnTo>
                  <a:lnTo>
                    <a:pt x="313" y="343"/>
                  </a:lnTo>
                  <a:lnTo>
                    <a:pt x="256" y="234"/>
                  </a:lnTo>
                  <a:lnTo>
                    <a:pt x="256" y="130"/>
                  </a:lnTo>
                  <a:lnTo>
                    <a:pt x="138" y="0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138">
              <a:extLst>
                <a:ext uri="{FF2B5EF4-FFF2-40B4-BE49-F238E27FC236}">
                  <a16:creationId xmlns:a16="http://schemas.microsoft.com/office/drawing/2014/main" id="{F1546E5B-3280-413E-07B1-D16206B16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" y="3284538"/>
              <a:ext cx="261938" cy="288925"/>
            </a:xfrm>
            <a:custGeom>
              <a:avLst/>
              <a:gdLst/>
              <a:ahLst/>
              <a:cxnLst>
                <a:cxn ang="0">
                  <a:pos x="899" y="1067"/>
                </a:cxn>
                <a:cxn ang="0">
                  <a:pos x="909" y="875"/>
                </a:cxn>
                <a:cxn ang="0">
                  <a:pos x="957" y="744"/>
                </a:cxn>
                <a:cxn ang="0">
                  <a:pos x="668" y="545"/>
                </a:cxn>
                <a:cxn ang="0">
                  <a:pos x="758" y="432"/>
                </a:cxn>
                <a:cxn ang="0">
                  <a:pos x="720" y="285"/>
                </a:cxn>
                <a:cxn ang="0">
                  <a:pos x="660" y="288"/>
                </a:cxn>
                <a:cxn ang="0">
                  <a:pos x="582" y="330"/>
                </a:cxn>
                <a:cxn ang="0">
                  <a:pos x="540" y="294"/>
                </a:cxn>
                <a:cxn ang="0">
                  <a:pos x="510" y="234"/>
                </a:cxn>
                <a:cxn ang="0">
                  <a:pos x="510" y="144"/>
                </a:cxn>
                <a:cxn ang="0">
                  <a:pos x="510" y="102"/>
                </a:cxn>
                <a:cxn ang="0">
                  <a:pos x="474" y="36"/>
                </a:cxn>
                <a:cxn ang="0">
                  <a:pos x="426" y="0"/>
                </a:cxn>
                <a:cxn ang="0">
                  <a:pos x="336" y="42"/>
                </a:cxn>
                <a:cxn ang="0">
                  <a:pos x="264" y="90"/>
                </a:cxn>
                <a:cxn ang="0">
                  <a:pos x="222" y="144"/>
                </a:cxn>
                <a:cxn ang="0">
                  <a:pos x="228" y="222"/>
                </a:cxn>
                <a:cxn ang="0">
                  <a:pos x="144" y="246"/>
                </a:cxn>
                <a:cxn ang="0">
                  <a:pos x="84" y="318"/>
                </a:cxn>
                <a:cxn ang="0">
                  <a:pos x="0" y="390"/>
                </a:cxn>
                <a:cxn ang="0">
                  <a:pos x="36" y="480"/>
                </a:cxn>
                <a:cxn ang="0">
                  <a:pos x="126" y="498"/>
                </a:cxn>
                <a:cxn ang="0">
                  <a:pos x="192" y="540"/>
                </a:cxn>
                <a:cxn ang="0">
                  <a:pos x="288" y="648"/>
                </a:cxn>
                <a:cxn ang="0">
                  <a:pos x="354" y="672"/>
                </a:cxn>
                <a:cxn ang="0">
                  <a:pos x="414" y="762"/>
                </a:cxn>
                <a:cxn ang="0">
                  <a:pos x="474" y="852"/>
                </a:cxn>
                <a:cxn ang="0">
                  <a:pos x="552" y="906"/>
                </a:cxn>
                <a:cxn ang="0">
                  <a:pos x="604" y="919"/>
                </a:cxn>
                <a:cxn ang="0">
                  <a:pos x="672" y="972"/>
                </a:cxn>
                <a:cxn ang="0">
                  <a:pos x="756" y="1002"/>
                </a:cxn>
                <a:cxn ang="0">
                  <a:pos x="828" y="1026"/>
                </a:cxn>
                <a:cxn ang="0">
                  <a:pos x="899" y="1067"/>
                </a:cxn>
              </a:cxnLst>
              <a:rect l="0" t="0" r="r" b="b"/>
              <a:pathLst>
                <a:path w="957" h="1067">
                  <a:moveTo>
                    <a:pt x="899" y="1067"/>
                  </a:moveTo>
                  <a:lnTo>
                    <a:pt x="909" y="875"/>
                  </a:lnTo>
                  <a:lnTo>
                    <a:pt x="957" y="744"/>
                  </a:lnTo>
                  <a:lnTo>
                    <a:pt x="668" y="545"/>
                  </a:lnTo>
                  <a:lnTo>
                    <a:pt x="758" y="432"/>
                  </a:lnTo>
                  <a:lnTo>
                    <a:pt x="720" y="285"/>
                  </a:lnTo>
                  <a:lnTo>
                    <a:pt x="660" y="288"/>
                  </a:lnTo>
                  <a:lnTo>
                    <a:pt x="582" y="330"/>
                  </a:lnTo>
                  <a:lnTo>
                    <a:pt x="540" y="294"/>
                  </a:lnTo>
                  <a:lnTo>
                    <a:pt x="510" y="234"/>
                  </a:lnTo>
                  <a:lnTo>
                    <a:pt x="510" y="144"/>
                  </a:lnTo>
                  <a:lnTo>
                    <a:pt x="510" y="102"/>
                  </a:lnTo>
                  <a:lnTo>
                    <a:pt x="474" y="36"/>
                  </a:lnTo>
                  <a:lnTo>
                    <a:pt x="426" y="0"/>
                  </a:lnTo>
                  <a:lnTo>
                    <a:pt x="336" y="42"/>
                  </a:lnTo>
                  <a:lnTo>
                    <a:pt x="264" y="90"/>
                  </a:lnTo>
                  <a:lnTo>
                    <a:pt x="222" y="144"/>
                  </a:lnTo>
                  <a:lnTo>
                    <a:pt x="228" y="222"/>
                  </a:lnTo>
                  <a:lnTo>
                    <a:pt x="144" y="246"/>
                  </a:lnTo>
                  <a:lnTo>
                    <a:pt x="84" y="318"/>
                  </a:lnTo>
                  <a:lnTo>
                    <a:pt x="0" y="390"/>
                  </a:lnTo>
                  <a:lnTo>
                    <a:pt x="36" y="480"/>
                  </a:lnTo>
                  <a:lnTo>
                    <a:pt x="126" y="498"/>
                  </a:lnTo>
                  <a:lnTo>
                    <a:pt x="192" y="540"/>
                  </a:lnTo>
                  <a:lnTo>
                    <a:pt x="288" y="648"/>
                  </a:lnTo>
                  <a:lnTo>
                    <a:pt x="354" y="672"/>
                  </a:lnTo>
                  <a:lnTo>
                    <a:pt x="414" y="762"/>
                  </a:lnTo>
                  <a:lnTo>
                    <a:pt x="474" y="852"/>
                  </a:lnTo>
                  <a:lnTo>
                    <a:pt x="552" y="906"/>
                  </a:lnTo>
                  <a:lnTo>
                    <a:pt x="604" y="919"/>
                  </a:lnTo>
                  <a:lnTo>
                    <a:pt x="672" y="972"/>
                  </a:lnTo>
                  <a:lnTo>
                    <a:pt x="756" y="1002"/>
                  </a:lnTo>
                  <a:lnTo>
                    <a:pt x="828" y="1026"/>
                  </a:lnTo>
                  <a:lnTo>
                    <a:pt x="899" y="1067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39">
              <a:extLst>
                <a:ext uri="{FF2B5EF4-FFF2-40B4-BE49-F238E27FC236}">
                  <a16:creationId xmlns:a16="http://schemas.microsoft.com/office/drawing/2014/main" id="{654758E8-DAE4-492C-FC7D-FF9DCC63E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3184525"/>
              <a:ext cx="169863" cy="206375"/>
            </a:xfrm>
            <a:custGeom>
              <a:avLst/>
              <a:gdLst/>
              <a:ahLst/>
              <a:cxnLst>
                <a:cxn ang="0">
                  <a:pos x="88" y="305"/>
                </a:cxn>
                <a:cxn ang="0">
                  <a:pos x="38" y="209"/>
                </a:cxn>
                <a:cxn ang="0">
                  <a:pos x="113" y="192"/>
                </a:cxn>
                <a:cxn ang="0">
                  <a:pos x="175" y="65"/>
                </a:cxn>
                <a:cxn ang="0">
                  <a:pos x="329" y="8"/>
                </a:cxn>
                <a:cxn ang="0">
                  <a:pos x="457" y="0"/>
                </a:cxn>
                <a:cxn ang="0">
                  <a:pos x="523" y="48"/>
                </a:cxn>
                <a:cxn ang="0">
                  <a:pos x="583" y="155"/>
                </a:cxn>
                <a:cxn ang="0">
                  <a:pos x="616" y="294"/>
                </a:cxn>
                <a:cxn ang="0">
                  <a:pos x="584" y="390"/>
                </a:cxn>
                <a:cxn ang="0">
                  <a:pos x="598" y="513"/>
                </a:cxn>
                <a:cxn ang="0">
                  <a:pos x="601" y="591"/>
                </a:cxn>
                <a:cxn ang="0">
                  <a:pos x="520" y="614"/>
                </a:cxn>
                <a:cxn ang="0">
                  <a:pos x="457" y="687"/>
                </a:cxn>
                <a:cxn ang="0">
                  <a:pos x="376" y="759"/>
                </a:cxn>
                <a:cxn ang="0">
                  <a:pos x="320" y="761"/>
                </a:cxn>
                <a:cxn ang="0">
                  <a:pos x="256" y="705"/>
                </a:cxn>
                <a:cxn ang="0">
                  <a:pos x="176" y="625"/>
                </a:cxn>
                <a:cxn ang="0">
                  <a:pos x="80" y="553"/>
                </a:cxn>
                <a:cxn ang="0">
                  <a:pos x="40" y="465"/>
                </a:cxn>
                <a:cxn ang="0">
                  <a:pos x="0" y="369"/>
                </a:cxn>
                <a:cxn ang="0">
                  <a:pos x="88" y="305"/>
                </a:cxn>
              </a:cxnLst>
              <a:rect l="0" t="0" r="r" b="b"/>
              <a:pathLst>
                <a:path w="616" h="761">
                  <a:moveTo>
                    <a:pt x="88" y="305"/>
                  </a:moveTo>
                  <a:lnTo>
                    <a:pt x="38" y="209"/>
                  </a:lnTo>
                  <a:lnTo>
                    <a:pt x="113" y="192"/>
                  </a:lnTo>
                  <a:lnTo>
                    <a:pt x="175" y="65"/>
                  </a:lnTo>
                  <a:lnTo>
                    <a:pt x="329" y="8"/>
                  </a:lnTo>
                  <a:lnTo>
                    <a:pt x="457" y="0"/>
                  </a:lnTo>
                  <a:lnTo>
                    <a:pt x="523" y="48"/>
                  </a:lnTo>
                  <a:lnTo>
                    <a:pt x="583" y="155"/>
                  </a:lnTo>
                  <a:lnTo>
                    <a:pt x="616" y="294"/>
                  </a:lnTo>
                  <a:lnTo>
                    <a:pt x="584" y="390"/>
                  </a:lnTo>
                  <a:lnTo>
                    <a:pt x="598" y="513"/>
                  </a:lnTo>
                  <a:lnTo>
                    <a:pt x="601" y="591"/>
                  </a:lnTo>
                  <a:lnTo>
                    <a:pt x="520" y="614"/>
                  </a:lnTo>
                  <a:lnTo>
                    <a:pt x="457" y="687"/>
                  </a:lnTo>
                  <a:lnTo>
                    <a:pt x="376" y="759"/>
                  </a:lnTo>
                  <a:lnTo>
                    <a:pt x="320" y="761"/>
                  </a:lnTo>
                  <a:lnTo>
                    <a:pt x="256" y="705"/>
                  </a:lnTo>
                  <a:lnTo>
                    <a:pt x="176" y="625"/>
                  </a:lnTo>
                  <a:lnTo>
                    <a:pt x="80" y="553"/>
                  </a:lnTo>
                  <a:lnTo>
                    <a:pt x="40" y="465"/>
                  </a:lnTo>
                  <a:lnTo>
                    <a:pt x="0" y="369"/>
                  </a:lnTo>
                  <a:lnTo>
                    <a:pt x="88" y="305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140">
              <a:extLst>
                <a:ext uri="{FF2B5EF4-FFF2-40B4-BE49-F238E27FC236}">
                  <a16:creationId xmlns:a16="http://schemas.microsoft.com/office/drawing/2014/main" id="{BD003452-C55D-37E6-A424-07727278F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" y="2039938"/>
              <a:ext cx="782638" cy="815975"/>
            </a:xfrm>
            <a:custGeom>
              <a:avLst/>
              <a:gdLst/>
              <a:ahLst/>
              <a:cxnLst>
                <a:cxn ang="0">
                  <a:pos x="76" y="1146"/>
                </a:cxn>
                <a:cxn ang="0">
                  <a:pos x="93" y="1282"/>
                </a:cxn>
                <a:cxn ang="0">
                  <a:pos x="172" y="1362"/>
                </a:cxn>
                <a:cxn ang="0">
                  <a:pos x="163" y="1453"/>
                </a:cxn>
                <a:cxn ang="0">
                  <a:pos x="76" y="1538"/>
                </a:cxn>
                <a:cxn ang="0">
                  <a:pos x="128" y="1657"/>
                </a:cxn>
                <a:cxn ang="0">
                  <a:pos x="124" y="1749"/>
                </a:cxn>
                <a:cxn ang="0">
                  <a:pos x="85" y="1939"/>
                </a:cxn>
                <a:cxn ang="0">
                  <a:pos x="0" y="2181"/>
                </a:cxn>
                <a:cxn ang="0">
                  <a:pos x="84" y="2186"/>
                </a:cxn>
                <a:cxn ang="0">
                  <a:pos x="99" y="2165"/>
                </a:cxn>
                <a:cxn ang="0">
                  <a:pos x="123" y="2171"/>
                </a:cxn>
                <a:cxn ang="0">
                  <a:pos x="146" y="2171"/>
                </a:cxn>
                <a:cxn ang="0">
                  <a:pos x="182" y="2147"/>
                </a:cxn>
                <a:cxn ang="0">
                  <a:pos x="230" y="2154"/>
                </a:cxn>
                <a:cxn ang="0">
                  <a:pos x="309" y="2154"/>
                </a:cxn>
                <a:cxn ang="0">
                  <a:pos x="332" y="2168"/>
                </a:cxn>
                <a:cxn ang="0">
                  <a:pos x="377" y="2199"/>
                </a:cxn>
                <a:cxn ang="0">
                  <a:pos x="410" y="2258"/>
                </a:cxn>
                <a:cxn ang="0">
                  <a:pos x="483" y="2264"/>
                </a:cxn>
                <a:cxn ang="0">
                  <a:pos x="510" y="2282"/>
                </a:cxn>
                <a:cxn ang="0">
                  <a:pos x="519" y="2327"/>
                </a:cxn>
                <a:cxn ang="0">
                  <a:pos x="545" y="2373"/>
                </a:cxn>
                <a:cxn ang="0">
                  <a:pos x="585" y="2405"/>
                </a:cxn>
                <a:cxn ang="0">
                  <a:pos x="603" y="2429"/>
                </a:cxn>
                <a:cxn ang="0">
                  <a:pos x="617" y="2460"/>
                </a:cxn>
                <a:cxn ang="0">
                  <a:pos x="653" y="2489"/>
                </a:cxn>
                <a:cxn ang="0">
                  <a:pos x="692" y="2498"/>
                </a:cxn>
                <a:cxn ang="0">
                  <a:pos x="699" y="2535"/>
                </a:cxn>
                <a:cxn ang="0">
                  <a:pos x="759" y="2570"/>
                </a:cxn>
                <a:cxn ang="0">
                  <a:pos x="851" y="2562"/>
                </a:cxn>
                <a:cxn ang="0">
                  <a:pos x="853" y="2481"/>
                </a:cxn>
                <a:cxn ang="0">
                  <a:pos x="892" y="2411"/>
                </a:cxn>
                <a:cxn ang="0">
                  <a:pos x="972" y="2430"/>
                </a:cxn>
                <a:cxn ang="0">
                  <a:pos x="1027" y="2516"/>
                </a:cxn>
                <a:cxn ang="0">
                  <a:pos x="1066" y="2457"/>
                </a:cxn>
                <a:cxn ang="0">
                  <a:pos x="1251" y="2481"/>
                </a:cxn>
                <a:cxn ang="0">
                  <a:pos x="1373" y="2456"/>
                </a:cxn>
                <a:cxn ang="0">
                  <a:pos x="2133" y="2475"/>
                </a:cxn>
                <a:cxn ang="0">
                  <a:pos x="2178" y="2318"/>
                </a:cxn>
                <a:cxn ang="0">
                  <a:pos x="2111" y="2226"/>
                </a:cxn>
                <a:cxn ang="0">
                  <a:pos x="2146" y="476"/>
                </a:cxn>
                <a:cxn ang="0">
                  <a:pos x="2463" y="490"/>
                </a:cxn>
                <a:cxn ang="0">
                  <a:pos x="1841" y="0"/>
                </a:cxn>
                <a:cxn ang="0">
                  <a:pos x="1790" y="250"/>
                </a:cxn>
                <a:cxn ang="0">
                  <a:pos x="1170" y="212"/>
                </a:cxn>
                <a:cxn ang="0">
                  <a:pos x="1056" y="734"/>
                </a:cxn>
                <a:cxn ang="0">
                  <a:pos x="810" y="879"/>
                </a:cxn>
                <a:cxn ang="0">
                  <a:pos x="810" y="1168"/>
                </a:cxn>
                <a:cxn ang="0">
                  <a:pos x="76" y="1146"/>
                </a:cxn>
              </a:cxnLst>
              <a:rect l="0" t="0" r="r" b="b"/>
              <a:pathLst>
                <a:path w="2463" h="2570">
                  <a:moveTo>
                    <a:pt x="76" y="1146"/>
                  </a:moveTo>
                  <a:lnTo>
                    <a:pt x="93" y="1282"/>
                  </a:lnTo>
                  <a:lnTo>
                    <a:pt x="172" y="1362"/>
                  </a:lnTo>
                  <a:lnTo>
                    <a:pt x="163" y="1453"/>
                  </a:lnTo>
                  <a:lnTo>
                    <a:pt x="76" y="1538"/>
                  </a:lnTo>
                  <a:lnTo>
                    <a:pt x="128" y="1657"/>
                  </a:lnTo>
                  <a:lnTo>
                    <a:pt x="124" y="1749"/>
                  </a:lnTo>
                  <a:lnTo>
                    <a:pt x="85" y="1939"/>
                  </a:lnTo>
                  <a:lnTo>
                    <a:pt x="0" y="2181"/>
                  </a:lnTo>
                  <a:lnTo>
                    <a:pt x="84" y="2186"/>
                  </a:lnTo>
                  <a:lnTo>
                    <a:pt x="99" y="2165"/>
                  </a:lnTo>
                  <a:lnTo>
                    <a:pt x="123" y="2171"/>
                  </a:lnTo>
                  <a:lnTo>
                    <a:pt x="146" y="2171"/>
                  </a:lnTo>
                  <a:lnTo>
                    <a:pt x="182" y="2147"/>
                  </a:lnTo>
                  <a:lnTo>
                    <a:pt x="230" y="2154"/>
                  </a:lnTo>
                  <a:lnTo>
                    <a:pt x="309" y="2154"/>
                  </a:lnTo>
                  <a:lnTo>
                    <a:pt x="332" y="2168"/>
                  </a:lnTo>
                  <a:lnTo>
                    <a:pt x="377" y="2199"/>
                  </a:lnTo>
                  <a:lnTo>
                    <a:pt x="410" y="2258"/>
                  </a:lnTo>
                  <a:lnTo>
                    <a:pt x="483" y="2264"/>
                  </a:lnTo>
                  <a:lnTo>
                    <a:pt x="510" y="2282"/>
                  </a:lnTo>
                  <a:lnTo>
                    <a:pt x="519" y="2327"/>
                  </a:lnTo>
                  <a:lnTo>
                    <a:pt x="545" y="2373"/>
                  </a:lnTo>
                  <a:lnTo>
                    <a:pt x="585" y="2405"/>
                  </a:lnTo>
                  <a:lnTo>
                    <a:pt x="603" y="2429"/>
                  </a:lnTo>
                  <a:lnTo>
                    <a:pt x="617" y="2460"/>
                  </a:lnTo>
                  <a:lnTo>
                    <a:pt x="653" y="2489"/>
                  </a:lnTo>
                  <a:lnTo>
                    <a:pt x="692" y="2498"/>
                  </a:lnTo>
                  <a:lnTo>
                    <a:pt x="699" y="2535"/>
                  </a:lnTo>
                  <a:lnTo>
                    <a:pt x="759" y="2570"/>
                  </a:lnTo>
                  <a:lnTo>
                    <a:pt x="851" y="2562"/>
                  </a:lnTo>
                  <a:lnTo>
                    <a:pt x="853" y="2481"/>
                  </a:lnTo>
                  <a:lnTo>
                    <a:pt x="892" y="2411"/>
                  </a:lnTo>
                  <a:lnTo>
                    <a:pt x="972" y="2430"/>
                  </a:lnTo>
                  <a:lnTo>
                    <a:pt x="1027" y="2516"/>
                  </a:lnTo>
                  <a:lnTo>
                    <a:pt x="1066" y="2457"/>
                  </a:lnTo>
                  <a:lnTo>
                    <a:pt x="1251" y="2481"/>
                  </a:lnTo>
                  <a:lnTo>
                    <a:pt x="1373" y="2456"/>
                  </a:lnTo>
                  <a:lnTo>
                    <a:pt x="2133" y="2475"/>
                  </a:lnTo>
                  <a:lnTo>
                    <a:pt x="2178" y="2318"/>
                  </a:lnTo>
                  <a:lnTo>
                    <a:pt x="2111" y="2226"/>
                  </a:lnTo>
                  <a:lnTo>
                    <a:pt x="2146" y="476"/>
                  </a:lnTo>
                  <a:lnTo>
                    <a:pt x="2463" y="490"/>
                  </a:lnTo>
                  <a:lnTo>
                    <a:pt x="1841" y="0"/>
                  </a:lnTo>
                  <a:lnTo>
                    <a:pt x="1790" y="250"/>
                  </a:lnTo>
                  <a:lnTo>
                    <a:pt x="1170" y="212"/>
                  </a:lnTo>
                  <a:lnTo>
                    <a:pt x="1056" y="734"/>
                  </a:lnTo>
                  <a:lnTo>
                    <a:pt x="810" y="879"/>
                  </a:lnTo>
                  <a:lnTo>
                    <a:pt x="810" y="1168"/>
                  </a:lnTo>
                  <a:lnTo>
                    <a:pt x="76" y="1146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141">
              <a:extLst>
                <a:ext uri="{FF2B5EF4-FFF2-40B4-BE49-F238E27FC236}">
                  <a16:creationId xmlns:a16="http://schemas.microsoft.com/office/drawing/2014/main" id="{B9DA7454-88FE-478B-EE6B-AC7C12BE9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3184525"/>
              <a:ext cx="169863" cy="206375"/>
            </a:xfrm>
            <a:custGeom>
              <a:avLst/>
              <a:gdLst/>
              <a:ahLst/>
              <a:cxnLst>
                <a:cxn ang="0">
                  <a:pos x="88" y="305"/>
                </a:cxn>
                <a:cxn ang="0">
                  <a:pos x="38" y="209"/>
                </a:cxn>
                <a:cxn ang="0">
                  <a:pos x="113" y="192"/>
                </a:cxn>
                <a:cxn ang="0">
                  <a:pos x="175" y="65"/>
                </a:cxn>
                <a:cxn ang="0">
                  <a:pos x="329" y="8"/>
                </a:cxn>
                <a:cxn ang="0">
                  <a:pos x="457" y="0"/>
                </a:cxn>
                <a:cxn ang="0">
                  <a:pos x="523" y="48"/>
                </a:cxn>
                <a:cxn ang="0">
                  <a:pos x="583" y="155"/>
                </a:cxn>
                <a:cxn ang="0">
                  <a:pos x="616" y="294"/>
                </a:cxn>
                <a:cxn ang="0">
                  <a:pos x="584" y="390"/>
                </a:cxn>
                <a:cxn ang="0">
                  <a:pos x="598" y="513"/>
                </a:cxn>
                <a:cxn ang="0">
                  <a:pos x="601" y="591"/>
                </a:cxn>
                <a:cxn ang="0">
                  <a:pos x="520" y="614"/>
                </a:cxn>
                <a:cxn ang="0">
                  <a:pos x="457" y="687"/>
                </a:cxn>
                <a:cxn ang="0">
                  <a:pos x="376" y="759"/>
                </a:cxn>
                <a:cxn ang="0">
                  <a:pos x="320" y="761"/>
                </a:cxn>
                <a:cxn ang="0">
                  <a:pos x="256" y="705"/>
                </a:cxn>
                <a:cxn ang="0">
                  <a:pos x="176" y="625"/>
                </a:cxn>
                <a:cxn ang="0">
                  <a:pos x="80" y="553"/>
                </a:cxn>
                <a:cxn ang="0">
                  <a:pos x="40" y="465"/>
                </a:cxn>
                <a:cxn ang="0">
                  <a:pos x="0" y="369"/>
                </a:cxn>
                <a:cxn ang="0">
                  <a:pos x="88" y="305"/>
                </a:cxn>
              </a:cxnLst>
              <a:rect l="0" t="0" r="r" b="b"/>
              <a:pathLst>
                <a:path w="616" h="761">
                  <a:moveTo>
                    <a:pt x="88" y="305"/>
                  </a:moveTo>
                  <a:lnTo>
                    <a:pt x="38" y="209"/>
                  </a:lnTo>
                  <a:lnTo>
                    <a:pt x="113" y="192"/>
                  </a:lnTo>
                  <a:lnTo>
                    <a:pt x="175" y="65"/>
                  </a:lnTo>
                  <a:lnTo>
                    <a:pt x="329" y="8"/>
                  </a:lnTo>
                  <a:lnTo>
                    <a:pt x="457" y="0"/>
                  </a:lnTo>
                  <a:lnTo>
                    <a:pt x="523" y="48"/>
                  </a:lnTo>
                  <a:lnTo>
                    <a:pt x="583" y="155"/>
                  </a:lnTo>
                  <a:lnTo>
                    <a:pt x="616" y="294"/>
                  </a:lnTo>
                  <a:lnTo>
                    <a:pt x="584" y="390"/>
                  </a:lnTo>
                  <a:lnTo>
                    <a:pt x="598" y="513"/>
                  </a:lnTo>
                  <a:lnTo>
                    <a:pt x="601" y="591"/>
                  </a:lnTo>
                  <a:lnTo>
                    <a:pt x="520" y="614"/>
                  </a:lnTo>
                  <a:lnTo>
                    <a:pt x="457" y="687"/>
                  </a:lnTo>
                  <a:lnTo>
                    <a:pt x="376" y="759"/>
                  </a:lnTo>
                  <a:lnTo>
                    <a:pt x="320" y="761"/>
                  </a:lnTo>
                  <a:lnTo>
                    <a:pt x="256" y="705"/>
                  </a:lnTo>
                  <a:lnTo>
                    <a:pt x="176" y="625"/>
                  </a:lnTo>
                  <a:lnTo>
                    <a:pt x="80" y="553"/>
                  </a:lnTo>
                  <a:lnTo>
                    <a:pt x="40" y="465"/>
                  </a:lnTo>
                  <a:lnTo>
                    <a:pt x="0" y="369"/>
                  </a:lnTo>
                  <a:lnTo>
                    <a:pt x="88" y="30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142">
              <a:extLst>
                <a:ext uri="{FF2B5EF4-FFF2-40B4-BE49-F238E27FC236}">
                  <a16:creationId xmlns:a16="http://schemas.microsoft.com/office/drawing/2014/main" id="{C76515EE-F5B7-EB7A-B792-D4074591A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" y="2722563"/>
              <a:ext cx="358775" cy="293688"/>
            </a:xfrm>
            <a:custGeom>
              <a:avLst/>
              <a:gdLst/>
              <a:ahLst/>
              <a:cxnLst>
                <a:cxn ang="0">
                  <a:pos x="420" y="6"/>
                </a:cxn>
                <a:cxn ang="0">
                  <a:pos x="345" y="24"/>
                </a:cxn>
                <a:cxn ang="0">
                  <a:pos x="299" y="15"/>
                </a:cxn>
                <a:cxn ang="0">
                  <a:pos x="204" y="30"/>
                </a:cxn>
                <a:cxn ang="0">
                  <a:pos x="135" y="113"/>
                </a:cxn>
                <a:cxn ang="0">
                  <a:pos x="65" y="296"/>
                </a:cxn>
                <a:cxn ang="0">
                  <a:pos x="24" y="487"/>
                </a:cxn>
                <a:cxn ang="0">
                  <a:pos x="100" y="582"/>
                </a:cxn>
                <a:cxn ang="0">
                  <a:pos x="134" y="656"/>
                </a:cxn>
                <a:cxn ang="0">
                  <a:pos x="291" y="660"/>
                </a:cxn>
                <a:cxn ang="0">
                  <a:pos x="321" y="621"/>
                </a:cxn>
                <a:cxn ang="0">
                  <a:pos x="377" y="609"/>
                </a:cxn>
                <a:cxn ang="0">
                  <a:pos x="429" y="635"/>
                </a:cxn>
                <a:cxn ang="0">
                  <a:pos x="449" y="657"/>
                </a:cxn>
                <a:cxn ang="0">
                  <a:pos x="488" y="656"/>
                </a:cxn>
                <a:cxn ang="0">
                  <a:pos x="524" y="687"/>
                </a:cxn>
                <a:cxn ang="0">
                  <a:pos x="572" y="671"/>
                </a:cxn>
                <a:cxn ang="0">
                  <a:pos x="626" y="683"/>
                </a:cxn>
                <a:cxn ang="0">
                  <a:pos x="617" y="717"/>
                </a:cxn>
                <a:cxn ang="0">
                  <a:pos x="569" y="728"/>
                </a:cxn>
                <a:cxn ang="0">
                  <a:pos x="534" y="741"/>
                </a:cxn>
                <a:cxn ang="0">
                  <a:pos x="486" y="726"/>
                </a:cxn>
                <a:cxn ang="0">
                  <a:pos x="440" y="705"/>
                </a:cxn>
                <a:cxn ang="0">
                  <a:pos x="387" y="683"/>
                </a:cxn>
                <a:cxn ang="0">
                  <a:pos x="353" y="672"/>
                </a:cxn>
                <a:cxn ang="0">
                  <a:pos x="339" y="705"/>
                </a:cxn>
                <a:cxn ang="0">
                  <a:pos x="285" y="705"/>
                </a:cxn>
                <a:cxn ang="0">
                  <a:pos x="224" y="716"/>
                </a:cxn>
                <a:cxn ang="0">
                  <a:pos x="44" y="749"/>
                </a:cxn>
                <a:cxn ang="0">
                  <a:pos x="18" y="759"/>
                </a:cxn>
                <a:cxn ang="0">
                  <a:pos x="0" y="809"/>
                </a:cxn>
                <a:cxn ang="0">
                  <a:pos x="27" y="870"/>
                </a:cxn>
                <a:cxn ang="0">
                  <a:pos x="50" y="873"/>
                </a:cxn>
                <a:cxn ang="0">
                  <a:pos x="30" y="905"/>
                </a:cxn>
                <a:cxn ang="0">
                  <a:pos x="96" y="924"/>
                </a:cxn>
                <a:cxn ang="0">
                  <a:pos x="186" y="903"/>
                </a:cxn>
                <a:cxn ang="0">
                  <a:pos x="291" y="879"/>
                </a:cxn>
                <a:cxn ang="0">
                  <a:pos x="612" y="857"/>
                </a:cxn>
                <a:cxn ang="0">
                  <a:pos x="773" y="870"/>
                </a:cxn>
                <a:cxn ang="0">
                  <a:pos x="816" y="882"/>
                </a:cxn>
                <a:cxn ang="0">
                  <a:pos x="905" y="912"/>
                </a:cxn>
                <a:cxn ang="0">
                  <a:pos x="977" y="905"/>
                </a:cxn>
                <a:cxn ang="0">
                  <a:pos x="1053" y="905"/>
                </a:cxn>
                <a:cxn ang="0">
                  <a:pos x="1122" y="896"/>
                </a:cxn>
                <a:cxn ang="0">
                  <a:pos x="1116" y="869"/>
                </a:cxn>
                <a:cxn ang="0">
                  <a:pos x="1115" y="804"/>
                </a:cxn>
                <a:cxn ang="0">
                  <a:pos x="1110" y="764"/>
                </a:cxn>
                <a:cxn ang="0">
                  <a:pos x="1071" y="696"/>
                </a:cxn>
                <a:cxn ang="0">
                  <a:pos x="1025" y="710"/>
                </a:cxn>
                <a:cxn ang="0">
                  <a:pos x="977" y="626"/>
                </a:cxn>
                <a:cxn ang="0">
                  <a:pos x="1001" y="581"/>
                </a:cxn>
                <a:cxn ang="0">
                  <a:pos x="986" y="510"/>
                </a:cxn>
                <a:cxn ang="0">
                  <a:pos x="944" y="467"/>
                </a:cxn>
                <a:cxn ang="0">
                  <a:pos x="903" y="387"/>
                </a:cxn>
                <a:cxn ang="0">
                  <a:pos x="848" y="338"/>
                </a:cxn>
                <a:cxn ang="0">
                  <a:pos x="804" y="281"/>
                </a:cxn>
                <a:cxn ang="0">
                  <a:pos x="743" y="219"/>
                </a:cxn>
                <a:cxn ang="0">
                  <a:pos x="708" y="132"/>
                </a:cxn>
                <a:cxn ang="0">
                  <a:pos x="653" y="113"/>
                </a:cxn>
                <a:cxn ang="0">
                  <a:pos x="576" y="54"/>
                </a:cxn>
                <a:cxn ang="0">
                  <a:pos x="506" y="8"/>
                </a:cxn>
              </a:cxnLst>
              <a:rect l="0" t="0" r="r" b="b"/>
              <a:pathLst>
                <a:path w="1131" h="927">
                  <a:moveTo>
                    <a:pt x="464" y="8"/>
                  </a:moveTo>
                  <a:lnTo>
                    <a:pt x="420" y="6"/>
                  </a:lnTo>
                  <a:lnTo>
                    <a:pt x="383" y="0"/>
                  </a:lnTo>
                  <a:lnTo>
                    <a:pt x="345" y="24"/>
                  </a:lnTo>
                  <a:lnTo>
                    <a:pt x="318" y="23"/>
                  </a:lnTo>
                  <a:lnTo>
                    <a:pt x="299" y="15"/>
                  </a:lnTo>
                  <a:lnTo>
                    <a:pt x="281" y="36"/>
                  </a:lnTo>
                  <a:lnTo>
                    <a:pt x="204" y="30"/>
                  </a:lnTo>
                  <a:lnTo>
                    <a:pt x="197" y="58"/>
                  </a:lnTo>
                  <a:lnTo>
                    <a:pt x="135" y="113"/>
                  </a:lnTo>
                  <a:lnTo>
                    <a:pt x="100" y="201"/>
                  </a:lnTo>
                  <a:lnTo>
                    <a:pt x="65" y="296"/>
                  </a:lnTo>
                  <a:lnTo>
                    <a:pt x="3" y="351"/>
                  </a:lnTo>
                  <a:lnTo>
                    <a:pt x="24" y="487"/>
                  </a:lnTo>
                  <a:lnTo>
                    <a:pt x="86" y="514"/>
                  </a:lnTo>
                  <a:lnTo>
                    <a:pt x="100" y="582"/>
                  </a:lnTo>
                  <a:lnTo>
                    <a:pt x="72" y="657"/>
                  </a:lnTo>
                  <a:lnTo>
                    <a:pt x="134" y="656"/>
                  </a:lnTo>
                  <a:lnTo>
                    <a:pt x="239" y="659"/>
                  </a:lnTo>
                  <a:lnTo>
                    <a:pt x="291" y="660"/>
                  </a:lnTo>
                  <a:lnTo>
                    <a:pt x="300" y="632"/>
                  </a:lnTo>
                  <a:lnTo>
                    <a:pt x="321" y="621"/>
                  </a:lnTo>
                  <a:lnTo>
                    <a:pt x="341" y="626"/>
                  </a:lnTo>
                  <a:lnTo>
                    <a:pt x="377" y="609"/>
                  </a:lnTo>
                  <a:lnTo>
                    <a:pt x="407" y="618"/>
                  </a:lnTo>
                  <a:lnTo>
                    <a:pt x="429" y="635"/>
                  </a:lnTo>
                  <a:lnTo>
                    <a:pt x="432" y="650"/>
                  </a:lnTo>
                  <a:lnTo>
                    <a:pt x="449" y="657"/>
                  </a:lnTo>
                  <a:lnTo>
                    <a:pt x="473" y="648"/>
                  </a:lnTo>
                  <a:lnTo>
                    <a:pt x="488" y="656"/>
                  </a:lnTo>
                  <a:lnTo>
                    <a:pt x="500" y="675"/>
                  </a:lnTo>
                  <a:lnTo>
                    <a:pt x="524" y="687"/>
                  </a:lnTo>
                  <a:lnTo>
                    <a:pt x="554" y="681"/>
                  </a:lnTo>
                  <a:lnTo>
                    <a:pt x="572" y="671"/>
                  </a:lnTo>
                  <a:lnTo>
                    <a:pt x="599" y="663"/>
                  </a:lnTo>
                  <a:lnTo>
                    <a:pt x="626" y="683"/>
                  </a:lnTo>
                  <a:lnTo>
                    <a:pt x="629" y="702"/>
                  </a:lnTo>
                  <a:lnTo>
                    <a:pt x="617" y="717"/>
                  </a:lnTo>
                  <a:lnTo>
                    <a:pt x="600" y="722"/>
                  </a:lnTo>
                  <a:lnTo>
                    <a:pt x="569" y="728"/>
                  </a:lnTo>
                  <a:lnTo>
                    <a:pt x="560" y="744"/>
                  </a:lnTo>
                  <a:lnTo>
                    <a:pt x="534" y="741"/>
                  </a:lnTo>
                  <a:lnTo>
                    <a:pt x="510" y="738"/>
                  </a:lnTo>
                  <a:lnTo>
                    <a:pt x="486" y="726"/>
                  </a:lnTo>
                  <a:lnTo>
                    <a:pt x="461" y="717"/>
                  </a:lnTo>
                  <a:lnTo>
                    <a:pt x="440" y="705"/>
                  </a:lnTo>
                  <a:lnTo>
                    <a:pt x="413" y="698"/>
                  </a:lnTo>
                  <a:lnTo>
                    <a:pt x="387" y="683"/>
                  </a:lnTo>
                  <a:lnTo>
                    <a:pt x="363" y="665"/>
                  </a:lnTo>
                  <a:lnTo>
                    <a:pt x="353" y="672"/>
                  </a:lnTo>
                  <a:lnTo>
                    <a:pt x="344" y="686"/>
                  </a:lnTo>
                  <a:lnTo>
                    <a:pt x="339" y="705"/>
                  </a:lnTo>
                  <a:lnTo>
                    <a:pt x="315" y="710"/>
                  </a:lnTo>
                  <a:lnTo>
                    <a:pt x="285" y="705"/>
                  </a:lnTo>
                  <a:lnTo>
                    <a:pt x="254" y="714"/>
                  </a:lnTo>
                  <a:lnTo>
                    <a:pt x="224" y="716"/>
                  </a:lnTo>
                  <a:lnTo>
                    <a:pt x="222" y="750"/>
                  </a:lnTo>
                  <a:lnTo>
                    <a:pt x="44" y="749"/>
                  </a:lnTo>
                  <a:lnTo>
                    <a:pt x="27" y="770"/>
                  </a:lnTo>
                  <a:lnTo>
                    <a:pt x="18" y="759"/>
                  </a:lnTo>
                  <a:lnTo>
                    <a:pt x="11" y="773"/>
                  </a:lnTo>
                  <a:lnTo>
                    <a:pt x="0" y="809"/>
                  </a:lnTo>
                  <a:lnTo>
                    <a:pt x="18" y="875"/>
                  </a:lnTo>
                  <a:lnTo>
                    <a:pt x="27" y="870"/>
                  </a:lnTo>
                  <a:lnTo>
                    <a:pt x="63" y="857"/>
                  </a:lnTo>
                  <a:lnTo>
                    <a:pt x="50" y="873"/>
                  </a:lnTo>
                  <a:lnTo>
                    <a:pt x="24" y="881"/>
                  </a:lnTo>
                  <a:lnTo>
                    <a:pt x="30" y="905"/>
                  </a:lnTo>
                  <a:lnTo>
                    <a:pt x="36" y="924"/>
                  </a:lnTo>
                  <a:lnTo>
                    <a:pt x="96" y="924"/>
                  </a:lnTo>
                  <a:lnTo>
                    <a:pt x="132" y="902"/>
                  </a:lnTo>
                  <a:lnTo>
                    <a:pt x="186" y="903"/>
                  </a:lnTo>
                  <a:lnTo>
                    <a:pt x="246" y="909"/>
                  </a:lnTo>
                  <a:lnTo>
                    <a:pt x="291" y="879"/>
                  </a:lnTo>
                  <a:lnTo>
                    <a:pt x="326" y="851"/>
                  </a:lnTo>
                  <a:lnTo>
                    <a:pt x="612" y="857"/>
                  </a:lnTo>
                  <a:lnTo>
                    <a:pt x="720" y="860"/>
                  </a:lnTo>
                  <a:lnTo>
                    <a:pt x="773" y="870"/>
                  </a:lnTo>
                  <a:lnTo>
                    <a:pt x="785" y="897"/>
                  </a:lnTo>
                  <a:lnTo>
                    <a:pt x="816" y="882"/>
                  </a:lnTo>
                  <a:lnTo>
                    <a:pt x="849" y="903"/>
                  </a:lnTo>
                  <a:lnTo>
                    <a:pt x="905" y="912"/>
                  </a:lnTo>
                  <a:lnTo>
                    <a:pt x="932" y="927"/>
                  </a:lnTo>
                  <a:lnTo>
                    <a:pt x="977" y="905"/>
                  </a:lnTo>
                  <a:lnTo>
                    <a:pt x="1020" y="900"/>
                  </a:lnTo>
                  <a:lnTo>
                    <a:pt x="1053" y="905"/>
                  </a:lnTo>
                  <a:lnTo>
                    <a:pt x="1091" y="899"/>
                  </a:lnTo>
                  <a:lnTo>
                    <a:pt x="1122" y="896"/>
                  </a:lnTo>
                  <a:lnTo>
                    <a:pt x="1131" y="888"/>
                  </a:lnTo>
                  <a:lnTo>
                    <a:pt x="1116" y="869"/>
                  </a:lnTo>
                  <a:lnTo>
                    <a:pt x="1122" y="833"/>
                  </a:lnTo>
                  <a:lnTo>
                    <a:pt x="1115" y="804"/>
                  </a:lnTo>
                  <a:lnTo>
                    <a:pt x="1127" y="783"/>
                  </a:lnTo>
                  <a:lnTo>
                    <a:pt x="1110" y="764"/>
                  </a:lnTo>
                  <a:lnTo>
                    <a:pt x="1089" y="731"/>
                  </a:lnTo>
                  <a:lnTo>
                    <a:pt x="1071" y="696"/>
                  </a:lnTo>
                  <a:lnTo>
                    <a:pt x="1047" y="693"/>
                  </a:lnTo>
                  <a:lnTo>
                    <a:pt x="1025" y="710"/>
                  </a:lnTo>
                  <a:lnTo>
                    <a:pt x="1017" y="681"/>
                  </a:lnTo>
                  <a:lnTo>
                    <a:pt x="977" y="626"/>
                  </a:lnTo>
                  <a:lnTo>
                    <a:pt x="1005" y="609"/>
                  </a:lnTo>
                  <a:lnTo>
                    <a:pt x="1001" y="581"/>
                  </a:lnTo>
                  <a:lnTo>
                    <a:pt x="989" y="557"/>
                  </a:lnTo>
                  <a:lnTo>
                    <a:pt x="986" y="510"/>
                  </a:lnTo>
                  <a:lnTo>
                    <a:pt x="971" y="495"/>
                  </a:lnTo>
                  <a:lnTo>
                    <a:pt x="944" y="467"/>
                  </a:lnTo>
                  <a:lnTo>
                    <a:pt x="961" y="425"/>
                  </a:lnTo>
                  <a:lnTo>
                    <a:pt x="903" y="387"/>
                  </a:lnTo>
                  <a:lnTo>
                    <a:pt x="890" y="351"/>
                  </a:lnTo>
                  <a:lnTo>
                    <a:pt x="848" y="338"/>
                  </a:lnTo>
                  <a:lnTo>
                    <a:pt x="815" y="308"/>
                  </a:lnTo>
                  <a:lnTo>
                    <a:pt x="804" y="281"/>
                  </a:lnTo>
                  <a:lnTo>
                    <a:pt x="782" y="254"/>
                  </a:lnTo>
                  <a:lnTo>
                    <a:pt x="743" y="219"/>
                  </a:lnTo>
                  <a:lnTo>
                    <a:pt x="720" y="174"/>
                  </a:lnTo>
                  <a:lnTo>
                    <a:pt x="708" y="132"/>
                  </a:lnTo>
                  <a:lnTo>
                    <a:pt x="686" y="116"/>
                  </a:lnTo>
                  <a:lnTo>
                    <a:pt x="653" y="113"/>
                  </a:lnTo>
                  <a:lnTo>
                    <a:pt x="612" y="110"/>
                  </a:lnTo>
                  <a:lnTo>
                    <a:pt x="576" y="54"/>
                  </a:lnTo>
                  <a:lnTo>
                    <a:pt x="527" y="17"/>
                  </a:lnTo>
                  <a:lnTo>
                    <a:pt x="506" y="8"/>
                  </a:lnTo>
                  <a:lnTo>
                    <a:pt x="464" y="8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143">
              <a:extLst>
                <a:ext uri="{FF2B5EF4-FFF2-40B4-BE49-F238E27FC236}">
                  <a16:creationId xmlns:a16="http://schemas.microsoft.com/office/drawing/2014/main" id="{188467E4-A7FC-9D4D-B62A-8DA40A257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" y="2916238"/>
              <a:ext cx="193675" cy="49213"/>
            </a:xfrm>
            <a:custGeom>
              <a:avLst/>
              <a:gdLst/>
              <a:ahLst/>
              <a:cxnLst>
                <a:cxn ang="0">
                  <a:pos x="57" y="72"/>
                </a:cxn>
                <a:cxn ang="0">
                  <a:pos x="68" y="98"/>
                </a:cxn>
                <a:cxn ang="0">
                  <a:pos x="113" y="95"/>
                </a:cxn>
                <a:cxn ang="0">
                  <a:pos x="167" y="80"/>
                </a:cxn>
                <a:cxn ang="0">
                  <a:pos x="231" y="71"/>
                </a:cxn>
                <a:cxn ang="0">
                  <a:pos x="255" y="68"/>
                </a:cxn>
                <a:cxn ang="0">
                  <a:pos x="246" y="84"/>
                </a:cxn>
                <a:cxn ang="0">
                  <a:pos x="219" y="81"/>
                </a:cxn>
                <a:cxn ang="0">
                  <a:pos x="167" y="89"/>
                </a:cxn>
                <a:cxn ang="0">
                  <a:pos x="113" y="107"/>
                </a:cxn>
                <a:cxn ang="0">
                  <a:pos x="62" y="110"/>
                </a:cxn>
                <a:cxn ang="0">
                  <a:pos x="47" y="74"/>
                </a:cxn>
                <a:cxn ang="0">
                  <a:pos x="26" y="102"/>
                </a:cxn>
                <a:cxn ang="0">
                  <a:pos x="0" y="150"/>
                </a:cxn>
                <a:cxn ang="0">
                  <a:pos x="27" y="141"/>
                </a:cxn>
                <a:cxn ang="0">
                  <a:pos x="204" y="107"/>
                </a:cxn>
                <a:cxn ang="0">
                  <a:pos x="264" y="98"/>
                </a:cxn>
                <a:cxn ang="0">
                  <a:pos x="320" y="95"/>
                </a:cxn>
                <a:cxn ang="0">
                  <a:pos x="348" y="57"/>
                </a:cxn>
                <a:cxn ang="0">
                  <a:pos x="398" y="89"/>
                </a:cxn>
                <a:cxn ang="0">
                  <a:pos x="465" y="114"/>
                </a:cxn>
                <a:cxn ang="0">
                  <a:pos x="542" y="135"/>
                </a:cxn>
                <a:cxn ang="0">
                  <a:pos x="600" y="108"/>
                </a:cxn>
                <a:cxn ang="0">
                  <a:pos x="608" y="74"/>
                </a:cxn>
                <a:cxn ang="0">
                  <a:pos x="554" y="62"/>
                </a:cxn>
                <a:cxn ang="0">
                  <a:pos x="498" y="77"/>
                </a:cxn>
                <a:cxn ang="0">
                  <a:pos x="470" y="44"/>
                </a:cxn>
                <a:cxn ang="0">
                  <a:pos x="432" y="47"/>
                </a:cxn>
                <a:cxn ang="0">
                  <a:pos x="413" y="26"/>
                </a:cxn>
                <a:cxn ang="0">
                  <a:pos x="357" y="0"/>
                </a:cxn>
                <a:cxn ang="0">
                  <a:pos x="308" y="11"/>
                </a:cxn>
                <a:cxn ang="0">
                  <a:pos x="281" y="27"/>
                </a:cxn>
                <a:cxn ang="0">
                  <a:pos x="54" y="48"/>
                </a:cxn>
              </a:cxnLst>
              <a:rect l="0" t="0" r="r" b="b"/>
              <a:pathLst>
                <a:path w="612" h="158">
                  <a:moveTo>
                    <a:pt x="54" y="48"/>
                  </a:moveTo>
                  <a:lnTo>
                    <a:pt x="57" y="72"/>
                  </a:lnTo>
                  <a:lnTo>
                    <a:pt x="68" y="84"/>
                  </a:lnTo>
                  <a:lnTo>
                    <a:pt x="68" y="98"/>
                  </a:lnTo>
                  <a:lnTo>
                    <a:pt x="93" y="102"/>
                  </a:lnTo>
                  <a:lnTo>
                    <a:pt x="113" y="95"/>
                  </a:lnTo>
                  <a:lnTo>
                    <a:pt x="131" y="80"/>
                  </a:lnTo>
                  <a:lnTo>
                    <a:pt x="167" y="80"/>
                  </a:lnTo>
                  <a:lnTo>
                    <a:pt x="195" y="80"/>
                  </a:lnTo>
                  <a:lnTo>
                    <a:pt x="231" y="71"/>
                  </a:lnTo>
                  <a:lnTo>
                    <a:pt x="246" y="74"/>
                  </a:lnTo>
                  <a:lnTo>
                    <a:pt x="255" y="68"/>
                  </a:lnTo>
                  <a:lnTo>
                    <a:pt x="269" y="72"/>
                  </a:lnTo>
                  <a:lnTo>
                    <a:pt x="246" y="84"/>
                  </a:lnTo>
                  <a:lnTo>
                    <a:pt x="233" y="80"/>
                  </a:lnTo>
                  <a:lnTo>
                    <a:pt x="219" y="81"/>
                  </a:lnTo>
                  <a:lnTo>
                    <a:pt x="188" y="87"/>
                  </a:lnTo>
                  <a:lnTo>
                    <a:pt x="167" y="89"/>
                  </a:lnTo>
                  <a:lnTo>
                    <a:pt x="134" y="89"/>
                  </a:lnTo>
                  <a:lnTo>
                    <a:pt x="113" y="107"/>
                  </a:lnTo>
                  <a:lnTo>
                    <a:pt x="80" y="119"/>
                  </a:lnTo>
                  <a:lnTo>
                    <a:pt x="62" y="110"/>
                  </a:lnTo>
                  <a:lnTo>
                    <a:pt x="45" y="95"/>
                  </a:lnTo>
                  <a:lnTo>
                    <a:pt x="47" y="74"/>
                  </a:lnTo>
                  <a:lnTo>
                    <a:pt x="35" y="87"/>
                  </a:lnTo>
                  <a:lnTo>
                    <a:pt x="26" y="102"/>
                  </a:lnTo>
                  <a:lnTo>
                    <a:pt x="9" y="129"/>
                  </a:lnTo>
                  <a:lnTo>
                    <a:pt x="0" y="150"/>
                  </a:lnTo>
                  <a:lnTo>
                    <a:pt x="12" y="158"/>
                  </a:lnTo>
                  <a:lnTo>
                    <a:pt x="27" y="141"/>
                  </a:lnTo>
                  <a:lnTo>
                    <a:pt x="206" y="143"/>
                  </a:lnTo>
                  <a:lnTo>
                    <a:pt x="204" y="107"/>
                  </a:lnTo>
                  <a:lnTo>
                    <a:pt x="231" y="108"/>
                  </a:lnTo>
                  <a:lnTo>
                    <a:pt x="264" y="98"/>
                  </a:lnTo>
                  <a:lnTo>
                    <a:pt x="302" y="102"/>
                  </a:lnTo>
                  <a:lnTo>
                    <a:pt x="320" y="95"/>
                  </a:lnTo>
                  <a:lnTo>
                    <a:pt x="333" y="65"/>
                  </a:lnTo>
                  <a:lnTo>
                    <a:pt x="348" y="57"/>
                  </a:lnTo>
                  <a:lnTo>
                    <a:pt x="368" y="74"/>
                  </a:lnTo>
                  <a:lnTo>
                    <a:pt x="398" y="89"/>
                  </a:lnTo>
                  <a:lnTo>
                    <a:pt x="431" y="101"/>
                  </a:lnTo>
                  <a:lnTo>
                    <a:pt x="465" y="114"/>
                  </a:lnTo>
                  <a:lnTo>
                    <a:pt x="491" y="129"/>
                  </a:lnTo>
                  <a:lnTo>
                    <a:pt x="542" y="135"/>
                  </a:lnTo>
                  <a:lnTo>
                    <a:pt x="551" y="119"/>
                  </a:lnTo>
                  <a:lnTo>
                    <a:pt x="600" y="108"/>
                  </a:lnTo>
                  <a:lnTo>
                    <a:pt x="612" y="90"/>
                  </a:lnTo>
                  <a:lnTo>
                    <a:pt x="608" y="74"/>
                  </a:lnTo>
                  <a:lnTo>
                    <a:pt x="579" y="54"/>
                  </a:lnTo>
                  <a:lnTo>
                    <a:pt x="554" y="62"/>
                  </a:lnTo>
                  <a:lnTo>
                    <a:pt x="530" y="72"/>
                  </a:lnTo>
                  <a:lnTo>
                    <a:pt x="498" y="77"/>
                  </a:lnTo>
                  <a:lnTo>
                    <a:pt x="479" y="66"/>
                  </a:lnTo>
                  <a:lnTo>
                    <a:pt x="470" y="44"/>
                  </a:lnTo>
                  <a:lnTo>
                    <a:pt x="449" y="38"/>
                  </a:lnTo>
                  <a:lnTo>
                    <a:pt x="432" y="47"/>
                  </a:lnTo>
                  <a:lnTo>
                    <a:pt x="413" y="41"/>
                  </a:lnTo>
                  <a:lnTo>
                    <a:pt x="413" y="26"/>
                  </a:lnTo>
                  <a:lnTo>
                    <a:pt x="390" y="12"/>
                  </a:lnTo>
                  <a:lnTo>
                    <a:pt x="357" y="0"/>
                  </a:lnTo>
                  <a:lnTo>
                    <a:pt x="324" y="17"/>
                  </a:lnTo>
                  <a:lnTo>
                    <a:pt x="308" y="11"/>
                  </a:lnTo>
                  <a:lnTo>
                    <a:pt x="293" y="17"/>
                  </a:lnTo>
                  <a:lnTo>
                    <a:pt x="281" y="27"/>
                  </a:lnTo>
                  <a:lnTo>
                    <a:pt x="275" y="50"/>
                  </a:lnTo>
                  <a:lnTo>
                    <a:pt x="54" y="48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144">
              <a:extLst>
                <a:ext uri="{FF2B5EF4-FFF2-40B4-BE49-F238E27FC236}">
                  <a16:creationId xmlns:a16="http://schemas.microsoft.com/office/drawing/2014/main" id="{F4B1AE9C-EE2E-A044-6D8C-FCC95A8E9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38" y="2995613"/>
              <a:ext cx="461963" cy="377825"/>
            </a:xfrm>
            <a:custGeom>
              <a:avLst/>
              <a:gdLst/>
              <a:ahLst/>
              <a:cxnLst>
                <a:cxn ang="0">
                  <a:pos x="1337" y="1118"/>
                </a:cxn>
                <a:cxn ang="0">
                  <a:pos x="1303" y="956"/>
                </a:cxn>
                <a:cxn ang="0">
                  <a:pos x="1355" y="776"/>
                </a:cxn>
                <a:cxn ang="0">
                  <a:pos x="1322" y="509"/>
                </a:cxn>
                <a:cxn ang="0">
                  <a:pos x="1306" y="292"/>
                </a:cxn>
                <a:cxn ang="0">
                  <a:pos x="1229" y="125"/>
                </a:cxn>
                <a:cxn ang="0">
                  <a:pos x="1055" y="167"/>
                </a:cxn>
                <a:cxn ang="0">
                  <a:pos x="865" y="182"/>
                </a:cxn>
                <a:cxn ang="0">
                  <a:pos x="787" y="172"/>
                </a:cxn>
                <a:cxn ang="0">
                  <a:pos x="770" y="36"/>
                </a:cxn>
                <a:cxn ang="0">
                  <a:pos x="680" y="39"/>
                </a:cxn>
                <a:cxn ang="0">
                  <a:pos x="590" y="69"/>
                </a:cxn>
                <a:cxn ang="0">
                  <a:pos x="504" y="46"/>
                </a:cxn>
                <a:cxn ang="0">
                  <a:pos x="441" y="36"/>
                </a:cxn>
                <a:cxn ang="0">
                  <a:pos x="371" y="0"/>
                </a:cxn>
                <a:cxn ang="0">
                  <a:pos x="273" y="0"/>
                </a:cxn>
                <a:cxn ang="0">
                  <a:pos x="284" y="40"/>
                </a:cxn>
                <a:cxn ang="0">
                  <a:pos x="278" y="79"/>
                </a:cxn>
                <a:cxn ang="0">
                  <a:pos x="245" y="84"/>
                </a:cxn>
                <a:cxn ang="0">
                  <a:pos x="222" y="108"/>
                </a:cxn>
                <a:cxn ang="0">
                  <a:pos x="250" y="131"/>
                </a:cxn>
                <a:cxn ang="0">
                  <a:pos x="267" y="171"/>
                </a:cxn>
                <a:cxn ang="0">
                  <a:pos x="251" y="211"/>
                </a:cxn>
                <a:cxn ang="0">
                  <a:pos x="234" y="216"/>
                </a:cxn>
                <a:cxn ang="0">
                  <a:pos x="188" y="219"/>
                </a:cxn>
                <a:cxn ang="0">
                  <a:pos x="147" y="231"/>
                </a:cxn>
                <a:cxn ang="0">
                  <a:pos x="80" y="249"/>
                </a:cxn>
                <a:cxn ang="0">
                  <a:pos x="47" y="303"/>
                </a:cxn>
                <a:cxn ang="0">
                  <a:pos x="0" y="376"/>
                </a:cxn>
                <a:cxn ang="0">
                  <a:pos x="56" y="500"/>
                </a:cxn>
                <a:cxn ang="0">
                  <a:pos x="216" y="630"/>
                </a:cxn>
                <a:cxn ang="0">
                  <a:pos x="347" y="773"/>
                </a:cxn>
                <a:cxn ang="0">
                  <a:pos x="465" y="650"/>
                </a:cxn>
                <a:cxn ang="0">
                  <a:pos x="708" y="596"/>
                </a:cxn>
                <a:cxn ang="0">
                  <a:pos x="818" y="726"/>
                </a:cxn>
                <a:cxn ang="0">
                  <a:pos x="818" y="931"/>
                </a:cxn>
                <a:cxn ang="0">
                  <a:pos x="865" y="987"/>
                </a:cxn>
                <a:cxn ang="0">
                  <a:pos x="1005" y="912"/>
                </a:cxn>
                <a:cxn ang="0">
                  <a:pos x="1078" y="999"/>
                </a:cxn>
                <a:cxn ang="0">
                  <a:pos x="1106" y="1164"/>
                </a:cxn>
                <a:cxn ang="0">
                  <a:pos x="1208" y="1156"/>
                </a:cxn>
              </a:cxnLst>
              <a:rect l="0" t="0" r="r" b="b"/>
              <a:pathLst>
                <a:path w="1454" h="1192">
                  <a:moveTo>
                    <a:pt x="1257" y="1153"/>
                  </a:moveTo>
                  <a:lnTo>
                    <a:pt x="1337" y="1118"/>
                  </a:lnTo>
                  <a:lnTo>
                    <a:pt x="1345" y="1033"/>
                  </a:lnTo>
                  <a:lnTo>
                    <a:pt x="1303" y="956"/>
                  </a:lnTo>
                  <a:lnTo>
                    <a:pt x="1454" y="920"/>
                  </a:lnTo>
                  <a:lnTo>
                    <a:pt x="1355" y="776"/>
                  </a:lnTo>
                  <a:lnTo>
                    <a:pt x="1402" y="562"/>
                  </a:lnTo>
                  <a:lnTo>
                    <a:pt x="1322" y="509"/>
                  </a:lnTo>
                  <a:lnTo>
                    <a:pt x="1286" y="403"/>
                  </a:lnTo>
                  <a:lnTo>
                    <a:pt x="1306" y="292"/>
                  </a:lnTo>
                  <a:lnTo>
                    <a:pt x="1238" y="228"/>
                  </a:lnTo>
                  <a:lnTo>
                    <a:pt x="1229" y="125"/>
                  </a:lnTo>
                  <a:lnTo>
                    <a:pt x="1159" y="100"/>
                  </a:lnTo>
                  <a:lnTo>
                    <a:pt x="1055" y="167"/>
                  </a:lnTo>
                  <a:lnTo>
                    <a:pt x="955" y="135"/>
                  </a:lnTo>
                  <a:lnTo>
                    <a:pt x="865" y="182"/>
                  </a:lnTo>
                  <a:lnTo>
                    <a:pt x="841" y="136"/>
                  </a:lnTo>
                  <a:lnTo>
                    <a:pt x="787" y="172"/>
                  </a:lnTo>
                  <a:lnTo>
                    <a:pt x="717" y="146"/>
                  </a:lnTo>
                  <a:lnTo>
                    <a:pt x="770" y="36"/>
                  </a:lnTo>
                  <a:lnTo>
                    <a:pt x="713" y="45"/>
                  </a:lnTo>
                  <a:lnTo>
                    <a:pt x="680" y="39"/>
                  </a:lnTo>
                  <a:lnTo>
                    <a:pt x="632" y="43"/>
                  </a:lnTo>
                  <a:lnTo>
                    <a:pt x="590" y="69"/>
                  </a:lnTo>
                  <a:lnTo>
                    <a:pt x="555" y="52"/>
                  </a:lnTo>
                  <a:lnTo>
                    <a:pt x="504" y="46"/>
                  </a:lnTo>
                  <a:lnTo>
                    <a:pt x="473" y="22"/>
                  </a:lnTo>
                  <a:lnTo>
                    <a:pt x="441" y="36"/>
                  </a:lnTo>
                  <a:lnTo>
                    <a:pt x="426" y="12"/>
                  </a:lnTo>
                  <a:lnTo>
                    <a:pt x="371" y="0"/>
                  </a:lnTo>
                  <a:lnTo>
                    <a:pt x="323" y="1"/>
                  </a:lnTo>
                  <a:lnTo>
                    <a:pt x="273" y="0"/>
                  </a:lnTo>
                  <a:lnTo>
                    <a:pt x="275" y="21"/>
                  </a:lnTo>
                  <a:lnTo>
                    <a:pt x="284" y="40"/>
                  </a:lnTo>
                  <a:lnTo>
                    <a:pt x="278" y="58"/>
                  </a:lnTo>
                  <a:lnTo>
                    <a:pt x="278" y="79"/>
                  </a:lnTo>
                  <a:lnTo>
                    <a:pt x="263" y="90"/>
                  </a:lnTo>
                  <a:lnTo>
                    <a:pt x="245" y="84"/>
                  </a:lnTo>
                  <a:lnTo>
                    <a:pt x="228" y="91"/>
                  </a:lnTo>
                  <a:lnTo>
                    <a:pt x="222" y="108"/>
                  </a:lnTo>
                  <a:lnTo>
                    <a:pt x="237" y="115"/>
                  </a:lnTo>
                  <a:lnTo>
                    <a:pt x="250" y="131"/>
                  </a:lnTo>
                  <a:lnTo>
                    <a:pt x="269" y="138"/>
                  </a:lnTo>
                  <a:lnTo>
                    <a:pt x="267" y="171"/>
                  </a:lnTo>
                  <a:lnTo>
                    <a:pt x="266" y="202"/>
                  </a:lnTo>
                  <a:lnTo>
                    <a:pt x="251" y="211"/>
                  </a:lnTo>
                  <a:lnTo>
                    <a:pt x="237" y="198"/>
                  </a:lnTo>
                  <a:lnTo>
                    <a:pt x="234" y="216"/>
                  </a:lnTo>
                  <a:lnTo>
                    <a:pt x="215" y="217"/>
                  </a:lnTo>
                  <a:lnTo>
                    <a:pt x="188" y="219"/>
                  </a:lnTo>
                  <a:lnTo>
                    <a:pt x="162" y="213"/>
                  </a:lnTo>
                  <a:lnTo>
                    <a:pt x="147" y="231"/>
                  </a:lnTo>
                  <a:lnTo>
                    <a:pt x="110" y="252"/>
                  </a:lnTo>
                  <a:lnTo>
                    <a:pt x="80" y="249"/>
                  </a:lnTo>
                  <a:lnTo>
                    <a:pt x="68" y="270"/>
                  </a:lnTo>
                  <a:lnTo>
                    <a:pt x="47" y="303"/>
                  </a:lnTo>
                  <a:lnTo>
                    <a:pt x="24" y="361"/>
                  </a:lnTo>
                  <a:lnTo>
                    <a:pt x="0" y="376"/>
                  </a:lnTo>
                  <a:lnTo>
                    <a:pt x="56" y="418"/>
                  </a:lnTo>
                  <a:lnTo>
                    <a:pt x="56" y="500"/>
                  </a:lnTo>
                  <a:lnTo>
                    <a:pt x="147" y="562"/>
                  </a:lnTo>
                  <a:lnTo>
                    <a:pt x="216" y="630"/>
                  </a:lnTo>
                  <a:lnTo>
                    <a:pt x="299" y="685"/>
                  </a:lnTo>
                  <a:lnTo>
                    <a:pt x="347" y="773"/>
                  </a:lnTo>
                  <a:lnTo>
                    <a:pt x="410" y="760"/>
                  </a:lnTo>
                  <a:lnTo>
                    <a:pt x="465" y="650"/>
                  </a:lnTo>
                  <a:lnTo>
                    <a:pt x="597" y="603"/>
                  </a:lnTo>
                  <a:lnTo>
                    <a:pt x="708" y="596"/>
                  </a:lnTo>
                  <a:lnTo>
                    <a:pt x="764" y="636"/>
                  </a:lnTo>
                  <a:lnTo>
                    <a:pt x="818" y="726"/>
                  </a:lnTo>
                  <a:lnTo>
                    <a:pt x="846" y="849"/>
                  </a:lnTo>
                  <a:lnTo>
                    <a:pt x="818" y="931"/>
                  </a:lnTo>
                  <a:lnTo>
                    <a:pt x="831" y="1033"/>
                  </a:lnTo>
                  <a:lnTo>
                    <a:pt x="865" y="987"/>
                  </a:lnTo>
                  <a:lnTo>
                    <a:pt x="929" y="943"/>
                  </a:lnTo>
                  <a:lnTo>
                    <a:pt x="1005" y="912"/>
                  </a:lnTo>
                  <a:lnTo>
                    <a:pt x="1047" y="940"/>
                  </a:lnTo>
                  <a:lnTo>
                    <a:pt x="1078" y="999"/>
                  </a:lnTo>
                  <a:lnTo>
                    <a:pt x="1078" y="1107"/>
                  </a:lnTo>
                  <a:lnTo>
                    <a:pt x="1106" y="1164"/>
                  </a:lnTo>
                  <a:lnTo>
                    <a:pt x="1140" y="1192"/>
                  </a:lnTo>
                  <a:lnTo>
                    <a:pt x="1208" y="1156"/>
                  </a:lnTo>
                  <a:lnTo>
                    <a:pt x="1257" y="1153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45">
              <a:extLst>
                <a:ext uri="{FF2B5EF4-FFF2-40B4-BE49-F238E27FC236}">
                  <a16:creationId xmlns:a16="http://schemas.microsoft.com/office/drawing/2014/main" id="{F6240962-8CE2-9B8D-E4C5-F7FE060AB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" y="2992438"/>
              <a:ext cx="187325" cy="12382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37" y="159"/>
                </a:cxn>
                <a:cxn ang="0">
                  <a:pos x="157" y="159"/>
                </a:cxn>
                <a:cxn ang="0">
                  <a:pos x="207" y="217"/>
                </a:cxn>
                <a:cxn ang="0">
                  <a:pos x="211" y="305"/>
                </a:cxn>
                <a:cxn ang="0">
                  <a:pos x="301" y="387"/>
                </a:cxn>
                <a:cxn ang="0">
                  <a:pos x="331" y="373"/>
                </a:cxn>
                <a:cxn ang="0">
                  <a:pos x="354" y="315"/>
                </a:cxn>
                <a:cxn ang="0">
                  <a:pos x="384" y="259"/>
                </a:cxn>
                <a:cxn ang="0">
                  <a:pos x="417" y="259"/>
                </a:cxn>
                <a:cxn ang="0">
                  <a:pos x="453" y="241"/>
                </a:cxn>
                <a:cxn ang="0">
                  <a:pos x="469" y="225"/>
                </a:cxn>
                <a:cxn ang="0">
                  <a:pos x="498" y="229"/>
                </a:cxn>
                <a:cxn ang="0">
                  <a:pos x="538" y="226"/>
                </a:cxn>
                <a:cxn ang="0">
                  <a:pos x="546" y="210"/>
                </a:cxn>
                <a:cxn ang="0">
                  <a:pos x="561" y="222"/>
                </a:cxn>
                <a:cxn ang="0">
                  <a:pos x="575" y="213"/>
                </a:cxn>
                <a:cxn ang="0">
                  <a:pos x="574" y="147"/>
                </a:cxn>
                <a:cxn ang="0">
                  <a:pos x="561" y="144"/>
                </a:cxn>
                <a:cxn ang="0">
                  <a:pos x="546" y="127"/>
                </a:cxn>
                <a:cxn ang="0">
                  <a:pos x="531" y="115"/>
                </a:cxn>
                <a:cxn ang="0">
                  <a:pos x="537" y="102"/>
                </a:cxn>
                <a:cxn ang="0">
                  <a:pos x="550" y="91"/>
                </a:cxn>
                <a:cxn ang="0">
                  <a:pos x="567" y="96"/>
                </a:cxn>
                <a:cxn ang="0">
                  <a:pos x="583" y="93"/>
                </a:cxn>
                <a:cxn ang="0">
                  <a:pos x="588" y="66"/>
                </a:cxn>
                <a:cxn ang="0">
                  <a:pos x="594" y="49"/>
                </a:cxn>
                <a:cxn ang="0">
                  <a:pos x="580" y="31"/>
                </a:cxn>
                <a:cxn ang="0">
                  <a:pos x="579" y="5"/>
                </a:cxn>
                <a:cxn ang="0">
                  <a:pos x="439" y="3"/>
                </a:cxn>
                <a:cxn ang="0">
                  <a:pos x="340" y="0"/>
                </a:cxn>
                <a:cxn ang="0">
                  <a:pos x="285" y="0"/>
                </a:cxn>
                <a:cxn ang="0">
                  <a:pos x="210" y="58"/>
                </a:cxn>
                <a:cxn ang="0">
                  <a:pos x="154" y="52"/>
                </a:cxn>
                <a:cxn ang="0">
                  <a:pos x="90" y="52"/>
                </a:cxn>
                <a:cxn ang="0">
                  <a:pos x="60" y="73"/>
                </a:cxn>
                <a:cxn ang="0">
                  <a:pos x="0" y="75"/>
                </a:cxn>
              </a:cxnLst>
              <a:rect l="0" t="0" r="r" b="b"/>
              <a:pathLst>
                <a:path w="594" h="387">
                  <a:moveTo>
                    <a:pt x="0" y="75"/>
                  </a:moveTo>
                  <a:lnTo>
                    <a:pt x="37" y="159"/>
                  </a:lnTo>
                  <a:lnTo>
                    <a:pt x="157" y="159"/>
                  </a:lnTo>
                  <a:lnTo>
                    <a:pt x="207" y="217"/>
                  </a:lnTo>
                  <a:lnTo>
                    <a:pt x="211" y="305"/>
                  </a:lnTo>
                  <a:lnTo>
                    <a:pt x="301" y="387"/>
                  </a:lnTo>
                  <a:lnTo>
                    <a:pt x="331" y="373"/>
                  </a:lnTo>
                  <a:lnTo>
                    <a:pt x="354" y="315"/>
                  </a:lnTo>
                  <a:lnTo>
                    <a:pt x="384" y="259"/>
                  </a:lnTo>
                  <a:lnTo>
                    <a:pt x="417" y="259"/>
                  </a:lnTo>
                  <a:lnTo>
                    <a:pt x="453" y="241"/>
                  </a:lnTo>
                  <a:lnTo>
                    <a:pt x="469" y="225"/>
                  </a:lnTo>
                  <a:lnTo>
                    <a:pt x="498" y="229"/>
                  </a:lnTo>
                  <a:lnTo>
                    <a:pt x="538" y="226"/>
                  </a:lnTo>
                  <a:lnTo>
                    <a:pt x="546" y="210"/>
                  </a:lnTo>
                  <a:lnTo>
                    <a:pt x="561" y="222"/>
                  </a:lnTo>
                  <a:lnTo>
                    <a:pt x="575" y="213"/>
                  </a:lnTo>
                  <a:lnTo>
                    <a:pt x="574" y="147"/>
                  </a:lnTo>
                  <a:lnTo>
                    <a:pt x="561" y="144"/>
                  </a:lnTo>
                  <a:lnTo>
                    <a:pt x="546" y="127"/>
                  </a:lnTo>
                  <a:lnTo>
                    <a:pt x="531" y="115"/>
                  </a:lnTo>
                  <a:lnTo>
                    <a:pt x="537" y="102"/>
                  </a:lnTo>
                  <a:lnTo>
                    <a:pt x="550" y="91"/>
                  </a:lnTo>
                  <a:lnTo>
                    <a:pt x="567" y="96"/>
                  </a:lnTo>
                  <a:lnTo>
                    <a:pt x="583" y="93"/>
                  </a:lnTo>
                  <a:lnTo>
                    <a:pt x="588" y="66"/>
                  </a:lnTo>
                  <a:lnTo>
                    <a:pt x="594" y="49"/>
                  </a:lnTo>
                  <a:lnTo>
                    <a:pt x="580" y="31"/>
                  </a:lnTo>
                  <a:lnTo>
                    <a:pt x="579" y="5"/>
                  </a:lnTo>
                  <a:lnTo>
                    <a:pt x="439" y="3"/>
                  </a:lnTo>
                  <a:lnTo>
                    <a:pt x="340" y="0"/>
                  </a:lnTo>
                  <a:lnTo>
                    <a:pt x="285" y="0"/>
                  </a:lnTo>
                  <a:lnTo>
                    <a:pt x="210" y="58"/>
                  </a:lnTo>
                  <a:lnTo>
                    <a:pt x="154" y="52"/>
                  </a:lnTo>
                  <a:lnTo>
                    <a:pt x="90" y="52"/>
                  </a:lnTo>
                  <a:lnTo>
                    <a:pt x="60" y="73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146">
              <a:extLst>
                <a:ext uri="{FF2B5EF4-FFF2-40B4-BE49-F238E27FC236}">
                  <a16:creationId xmlns:a16="http://schemas.microsoft.com/office/drawing/2014/main" id="{7D938A6F-4249-C6BB-8DB8-741BCEE73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038" y="2190750"/>
              <a:ext cx="1076325" cy="989013"/>
            </a:xfrm>
            <a:custGeom>
              <a:avLst/>
              <a:gdLst/>
              <a:ahLst/>
              <a:cxnLst>
                <a:cxn ang="0">
                  <a:pos x="1403" y="0"/>
                </a:cxn>
                <a:cxn ang="0">
                  <a:pos x="1434" y="1844"/>
                </a:cxn>
                <a:cxn ang="0">
                  <a:pos x="629" y="1983"/>
                </a:cxn>
                <a:cxn ang="0">
                  <a:pos x="322" y="1983"/>
                </a:cxn>
                <a:cxn ang="0">
                  <a:pos x="223" y="1957"/>
                </a:cxn>
                <a:cxn ang="0">
                  <a:pos x="104" y="2008"/>
                </a:cxn>
                <a:cxn ang="0">
                  <a:pos x="15" y="2098"/>
                </a:cxn>
                <a:cxn ang="0">
                  <a:pos x="42" y="2183"/>
                </a:cxn>
                <a:cxn ang="0">
                  <a:pos x="57" y="2258"/>
                </a:cxn>
                <a:cxn ang="0">
                  <a:pos x="31" y="2299"/>
                </a:cxn>
                <a:cxn ang="0">
                  <a:pos x="75" y="2383"/>
                </a:cxn>
                <a:cxn ang="0">
                  <a:pos x="126" y="2372"/>
                </a:cxn>
                <a:cxn ang="0">
                  <a:pos x="165" y="2440"/>
                </a:cxn>
                <a:cxn ang="0">
                  <a:pos x="168" y="2477"/>
                </a:cxn>
                <a:cxn ang="0">
                  <a:pos x="172" y="2539"/>
                </a:cxn>
                <a:cxn ang="0">
                  <a:pos x="165" y="2572"/>
                </a:cxn>
                <a:cxn ang="0">
                  <a:pos x="182" y="2705"/>
                </a:cxn>
                <a:cxn ang="0">
                  <a:pos x="260" y="2715"/>
                </a:cxn>
                <a:cxn ang="0">
                  <a:pos x="452" y="2700"/>
                </a:cxn>
                <a:cxn ang="0">
                  <a:pos x="624" y="2658"/>
                </a:cxn>
                <a:cxn ang="0">
                  <a:pos x="700" y="2825"/>
                </a:cxn>
                <a:cxn ang="0">
                  <a:pos x="717" y="3042"/>
                </a:cxn>
                <a:cxn ang="0">
                  <a:pos x="878" y="3058"/>
                </a:cxn>
                <a:cxn ang="0">
                  <a:pos x="1060" y="3033"/>
                </a:cxn>
                <a:cxn ang="0">
                  <a:pos x="1164" y="3115"/>
                </a:cxn>
                <a:cxn ang="0">
                  <a:pos x="1290" y="2921"/>
                </a:cxn>
                <a:cxn ang="0">
                  <a:pos x="1377" y="2756"/>
                </a:cxn>
                <a:cxn ang="0">
                  <a:pos x="1548" y="2649"/>
                </a:cxn>
                <a:cxn ang="0">
                  <a:pos x="1657" y="2423"/>
                </a:cxn>
                <a:cxn ang="0">
                  <a:pos x="1798" y="2475"/>
                </a:cxn>
                <a:cxn ang="0">
                  <a:pos x="1854" y="2367"/>
                </a:cxn>
                <a:cxn ang="0">
                  <a:pos x="1958" y="2270"/>
                </a:cxn>
                <a:cxn ang="0">
                  <a:pos x="2239" y="2193"/>
                </a:cxn>
                <a:cxn ang="0">
                  <a:pos x="2436" y="2126"/>
                </a:cxn>
                <a:cxn ang="0">
                  <a:pos x="2613" y="2147"/>
                </a:cxn>
                <a:cxn ang="0">
                  <a:pos x="3149" y="2080"/>
                </a:cxn>
                <a:cxn ang="0">
                  <a:pos x="3335" y="1849"/>
                </a:cxn>
                <a:cxn ang="0">
                  <a:pos x="3228" y="1349"/>
                </a:cxn>
                <a:cxn ang="0">
                  <a:pos x="3211" y="1189"/>
                </a:cxn>
                <a:cxn ang="0">
                  <a:pos x="3066" y="1118"/>
                </a:cxn>
                <a:cxn ang="0">
                  <a:pos x="2915" y="1049"/>
                </a:cxn>
                <a:cxn ang="0">
                  <a:pos x="2811" y="943"/>
                </a:cxn>
                <a:cxn ang="0">
                  <a:pos x="1722" y="17"/>
                </a:cxn>
              </a:cxnLst>
              <a:rect l="0" t="0" r="r" b="b"/>
              <a:pathLst>
                <a:path w="3387" h="3115">
                  <a:moveTo>
                    <a:pt x="1722" y="17"/>
                  </a:moveTo>
                  <a:lnTo>
                    <a:pt x="1403" y="0"/>
                  </a:lnTo>
                  <a:lnTo>
                    <a:pt x="1366" y="1758"/>
                  </a:lnTo>
                  <a:lnTo>
                    <a:pt x="1434" y="1844"/>
                  </a:lnTo>
                  <a:lnTo>
                    <a:pt x="1388" y="2001"/>
                  </a:lnTo>
                  <a:lnTo>
                    <a:pt x="629" y="1983"/>
                  </a:lnTo>
                  <a:lnTo>
                    <a:pt x="504" y="2008"/>
                  </a:lnTo>
                  <a:lnTo>
                    <a:pt x="322" y="1983"/>
                  </a:lnTo>
                  <a:lnTo>
                    <a:pt x="281" y="2044"/>
                  </a:lnTo>
                  <a:lnTo>
                    <a:pt x="223" y="1957"/>
                  </a:lnTo>
                  <a:lnTo>
                    <a:pt x="145" y="1937"/>
                  </a:lnTo>
                  <a:lnTo>
                    <a:pt x="104" y="2008"/>
                  </a:lnTo>
                  <a:lnTo>
                    <a:pt x="105" y="2089"/>
                  </a:lnTo>
                  <a:lnTo>
                    <a:pt x="15" y="2098"/>
                  </a:lnTo>
                  <a:lnTo>
                    <a:pt x="0" y="2140"/>
                  </a:lnTo>
                  <a:lnTo>
                    <a:pt x="42" y="2183"/>
                  </a:lnTo>
                  <a:lnTo>
                    <a:pt x="42" y="2233"/>
                  </a:lnTo>
                  <a:lnTo>
                    <a:pt x="57" y="2258"/>
                  </a:lnTo>
                  <a:lnTo>
                    <a:pt x="57" y="2282"/>
                  </a:lnTo>
                  <a:lnTo>
                    <a:pt x="31" y="2299"/>
                  </a:lnTo>
                  <a:lnTo>
                    <a:pt x="72" y="2354"/>
                  </a:lnTo>
                  <a:lnTo>
                    <a:pt x="75" y="2383"/>
                  </a:lnTo>
                  <a:lnTo>
                    <a:pt x="100" y="2368"/>
                  </a:lnTo>
                  <a:lnTo>
                    <a:pt x="126" y="2372"/>
                  </a:lnTo>
                  <a:lnTo>
                    <a:pt x="145" y="2414"/>
                  </a:lnTo>
                  <a:lnTo>
                    <a:pt x="165" y="2440"/>
                  </a:lnTo>
                  <a:lnTo>
                    <a:pt x="183" y="2458"/>
                  </a:lnTo>
                  <a:lnTo>
                    <a:pt x="168" y="2477"/>
                  </a:lnTo>
                  <a:lnTo>
                    <a:pt x="177" y="2507"/>
                  </a:lnTo>
                  <a:lnTo>
                    <a:pt x="172" y="2539"/>
                  </a:lnTo>
                  <a:lnTo>
                    <a:pt x="184" y="2563"/>
                  </a:lnTo>
                  <a:lnTo>
                    <a:pt x="165" y="2572"/>
                  </a:lnTo>
                  <a:lnTo>
                    <a:pt x="112" y="2679"/>
                  </a:lnTo>
                  <a:lnTo>
                    <a:pt x="182" y="2705"/>
                  </a:lnTo>
                  <a:lnTo>
                    <a:pt x="234" y="2669"/>
                  </a:lnTo>
                  <a:lnTo>
                    <a:pt x="260" y="2715"/>
                  </a:lnTo>
                  <a:lnTo>
                    <a:pt x="348" y="2669"/>
                  </a:lnTo>
                  <a:lnTo>
                    <a:pt x="452" y="2700"/>
                  </a:lnTo>
                  <a:lnTo>
                    <a:pt x="551" y="2633"/>
                  </a:lnTo>
                  <a:lnTo>
                    <a:pt x="624" y="2658"/>
                  </a:lnTo>
                  <a:lnTo>
                    <a:pt x="633" y="2761"/>
                  </a:lnTo>
                  <a:lnTo>
                    <a:pt x="700" y="2825"/>
                  </a:lnTo>
                  <a:lnTo>
                    <a:pt x="681" y="2936"/>
                  </a:lnTo>
                  <a:lnTo>
                    <a:pt x="717" y="3042"/>
                  </a:lnTo>
                  <a:lnTo>
                    <a:pt x="795" y="3094"/>
                  </a:lnTo>
                  <a:lnTo>
                    <a:pt x="878" y="3058"/>
                  </a:lnTo>
                  <a:lnTo>
                    <a:pt x="956" y="3110"/>
                  </a:lnTo>
                  <a:lnTo>
                    <a:pt x="1060" y="3033"/>
                  </a:lnTo>
                  <a:lnTo>
                    <a:pt x="1143" y="3017"/>
                  </a:lnTo>
                  <a:lnTo>
                    <a:pt x="1164" y="3115"/>
                  </a:lnTo>
                  <a:lnTo>
                    <a:pt x="1240" y="3066"/>
                  </a:lnTo>
                  <a:lnTo>
                    <a:pt x="1290" y="2921"/>
                  </a:lnTo>
                  <a:lnTo>
                    <a:pt x="1360" y="2868"/>
                  </a:lnTo>
                  <a:lnTo>
                    <a:pt x="1377" y="2756"/>
                  </a:lnTo>
                  <a:lnTo>
                    <a:pt x="1490" y="2705"/>
                  </a:lnTo>
                  <a:lnTo>
                    <a:pt x="1548" y="2649"/>
                  </a:lnTo>
                  <a:lnTo>
                    <a:pt x="1574" y="2515"/>
                  </a:lnTo>
                  <a:lnTo>
                    <a:pt x="1657" y="2423"/>
                  </a:lnTo>
                  <a:lnTo>
                    <a:pt x="1724" y="2505"/>
                  </a:lnTo>
                  <a:lnTo>
                    <a:pt x="1798" y="2475"/>
                  </a:lnTo>
                  <a:lnTo>
                    <a:pt x="1780" y="2388"/>
                  </a:lnTo>
                  <a:lnTo>
                    <a:pt x="1854" y="2367"/>
                  </a:lnTo>
                  <a:lnTo>
                    <a:pt x="1922" y="2341"/>
                  </a:lnTo>
                  <a:lnTo>
                    <a:pt x="1958" y="2270"/>
                  </a:lnTo>
                  <a:lnTo>
                    <a:pt x="2076" y="2195"/>
                  </a:lnTo>
                  <a:lnTo>
                    <a:pt x="2239" y="2193"/>
                  </a:lnTo>
                  <a:lnTo>
                    <a:pt x="2327" y="2116"/>
                  </a:lnTo>
                  <a:lnTo>
                    <a:pt x="2436" y="2126"/>
                  </a:lnTo>
                  <a:lnTo>
                    <a:pt x="2517" y="2147"/>
                  </a:lnTo>
                  <a:lnTo>
                    <a:pt x="2613" y="2147"/>
                  </a:lnTo>
                  <a:lnTo>
                    <a:pt x="2731" y="2080"/>
                  </a:lnTo>
                  <a:lnTo>
                    <a:pt x="3149" y="2080"/>
                  </a:lnTo>
                  <a:lnTo>
                    <a:pt x="3259" y="1997"/>
                  </a:lnTo>
                  <a:lnTo>
                    <a:pt x="3335" y="1849"/>
                  </a:lnTo>
                  <a:lnTo>
                    <a:pt x="3387" y="1296"/>
                  </a:lnTo>
                  <a:lnTo>
                    <a:pt x="3228" y="1349"/>
                  </a:lnTo>
                  <a:lnTo>
                    <a:pt x="3179" y="1301"/>
                  </a:lnTo>
                  <a:lnTo>
                    <a:pt x="3211" y="1189"/>
                  </a:lnTo>
                  <a:lnTo>
                    <a:pt x="3176" y="1132"/>
                  </a:lnTo>
                  <a:lnTo>
                    <a:pt x="3066" y="1118"/>
                  </a:lnTo>
                  <a:lnTo>
                    <a:pt x="3019" y="1055"/>
                  </a:lnTo>
                  <a:lnTo>
                    <a:pt x="2915" y="1049"/>
                  </a:lnTo>
                  <a:lnTo>
                    <a:pt x="2867" y="979"/>
                  </a:lnTo>
                  <a:lnTo>
                    <a:pt x="2811" y="943"/>
                  </a:lnTo>
                  <a:lnTo>
                    <a:pt x="2793" y="865"/>
                  </a:lnTo>
                  <a:lnTo>
                    <a:pt x="1722" y="17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147">
              <a:extLst>
                <a:ext uri="{FF2B5EF4-FFF2-40B4-BE49-F238E27FC236}">
                  <a16:creationId xmlns:a16="http://schemas.microsoft.com/office/drawing/2014/main" id="{11AB3BB8-C1BB-7BEA-21D3-93D560771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75" y="4249738"/>
              <a:ext cx="833438" cy="804863"/>
            </a:xfrm>
            <a:custGeom>
              <a:avLst/>
              <a:gdLst/>
              <a:ahLst/>
              <a:cxnLst>
                <a:cxn ang="0">
                  <a:pos x="113" y="83"/>
                </a:cxn>
                <a:cxn ang="0">
                  <a:pos x="240" y="263"/>
                </a:cxn>
                <a:cxn ang="0">
                  <a:pos x="263" y="383"/>
                </a:cxn>
                <a:cxn ang="0">
                  <a:pos x="353" y="631"/>
                </a:cxn>
                <a:cxn ang="0">
                  <a:pos x="330" y="788"/>
                </a:cxn>
                <a:cxn ang="0">
                  <a:pos x="330" y="938"/>
                </a:cxn>
                <a:cxn ang="0">
                  <a:pos x="458" y="1148"/>
                </a:cxn>
                <a:cxn ang="0">
                  <a:pos x="488" y="1276"/>
                </a:cxn>
                <a:cxn ang="0">
                  <a:pos x="480" y="1418"/>
                </a:cxn>
                <a:cxn ang="0">
                  <a:pos x="435" y="1591"/>
                </a:cxn>
                <a:cxn ang="0">
                  <a:pos x="293" y="1681"/>
                </a:cxn>
                <a:cxn ang="0">
                  <a:pos x="210" y="1831"/>
                </a:cxn>
                <a:cxn ang="0">
                  <a:pos x="203" y="1936"/>
                </a:cxn>
                <a:cxn ang="0">
                  <a:pos x="113" y="2048"/>
                </a:cxn>
                <a:cxn ang="0">
                  <a:pos x="135" y="2176"/>
                </a:cxn>
                <a:cxn ang="0">
                  <a:pos x="75" y="2266"/>
                </a:cxn>
                <a:cxn ang="0">
                  <a:pos x="90" y="2378"/>
                </a:cxn>
                <a:cxn ang="0">
                  <a:pos x="0" y="2446"/>
                </a:cxn>
                <a:cxn ang="0">
                  <a:pos x="30" y="2588"/>
                </a:cxn>
                <a:cxn ang="0">
                  <a:pos x="23" y="2761"/>
                </a:cxn>
                <a:cxn ang="0">
                  <a:pos x="195" y="2783"/>
                </a:cxn>
                <a:cxn ang="0">
                  <a:pos x="315" y="2716"/>
                </a:cxn>
                <a:cxn ang="0">
                  <a:pos x="435" y="2731"/>
                </a:cxn>
                <a:cxn ang="0">
                  <a:pos x="578" y="2828"/>
                </a:cxn>
                <a:cxn ang="0">
                  <a:pos x="690" y="2806"/>
                </a:cxn>
                <a:cxn ang="0">
                  <a:pos x="974" y="2800"/>
                </a:cxn>
                <a:cxn ang="0">
                  <a:pos x="1568" y="2791"/>
                </a:cxn>
                <a:cxn ang="0">
                  <a:pos x="1688" y="2896"/>
                </a:cxn>
                <a:cxn ang="0">
                  <a:pos x="1938" y="2913"/>
                </a:cxn>
                <a:cxn ang="0">
                  <a:pos x="2221" y="2971"/>
                </a:cxn>
                <a:cxn ang="0">
                  <a:pos x="2792" y="2874"/>
                </a:cxn>
                <a:cxn ang="0">
                  <a:pos x="2678" y="2768"/>
                </a:cxn>
                <a:cxn ang="0">
                  <a:pos x="2448" y="2517"/>
                </a:cxn>
                <a:cxn ang="0">
                  <a:pos x="2453" y="1741"/>
                </a:cxn>
                <a:cxn ang="0">
                  <a:pos x="2910" y="1756"/>
                </a:cxn>
                <a:cxn ang="0">
                  <a:pos x="2933" y="1508"/>
                </a:cxn>
                <a:cxn ang="0">
                  <a:pos x="3030" y="1358"/>
                </a:cxn>
                <a:cxn ang="0">
                  <a:pos x="2960" y="1213"/>
                </a:cxn>
                <a:cxn ang="0">
                  <a:pos x="2873" y="1274"/>
                </a:cxn>
                <a:cxn ang="0">
                  <a:pos x="2774" y="1238"/>
                </a:cxn>
                <a:cxn ang="0">
                  <a:pos x="2505" y="1327"/>
                </a:cxn>
                <a:cxn ang="0">
                  <a:pos x="2513" y="1031"/>
                </a:cxn>
                <a:cxn ang="0">
                  <a:pos x="2391" y="871"/>
                </a:cxn>
                <a:cxn ang="0">
                  <a:pos x="2438" y="682"/>
                </a:cxn>
                <a:cxn ang="0">
                  <a:pos x="2393" y="529"/>
                </a:cxn>
                <a:cxn ang="0">
                  <a:pos x="2406" y="344"/>
                </a:cxn>
                <a:cxn ang="0">
                  <a:pos x="2123" y="368"/>
                </a:cxn>
                <a:cxn ang="0">
                  <a:pos x="2130" y="258"/>
                </a:cxn>
                <a:cxn ang="0">
                  <a:pos x="1950" y="268"/>
                </a:cxn>
                <a:cxn ang="0">
                  <a:pos x="1838" y="336"/>
                </a:cxn>
                <a:cxn ang="0">
                  <a:pos x="1795" y="421"/>
                </a:cxn>
                <a:cxn ang="0">
                  <a:pos x="1768" y="533"/>
                </a:cxn>
                <a:cxn ang="0">
                  <a:pos x="1620" y="518"/>
                </a:cxn>
                <a:cxn ang="0">
                  <a:pos x="1415" y="563"/>
                </a:cxn>
                <a:cxn ang="0">
                  <a:pos x="1318" y="451"/>
                </a:cxn>
                <a:cxn ang="0">
                  <a:pos x="1200" y="248"/>
                </a:cxn>
                <a:cxn ang="0">
                  <a:pos x="1125" y="0"/>
                </a:cxn>
                <a:cxn ang="0">
                  <a:pos x="690" y="21"/>
                </a:cxn>
                <a:cxn ang="0">
                  <a:pos x="290" y="30"/>
                </a:cxn>
                <a:cxn ang="0">
                  <a:pos x="113" y="83"/>
                </a:cxn>
              </a:cxnLst>
              <a:rect l="0" t="0" r="r" b="b"/>
              <a:pathLst>
                <a:path w="3030" h="2971">
                  <a:moveTo>
                    <a:pt x="113" y="83"/>
                  </a:moveTo>
                  <a:lnTo>
                    <a:pt x="240" y="263"/>
                  </a:lnTo>
                  <a:lnTo>
                    <a:pt x="263" y="383"/>
                  </a:lnTo>
                  <a:lnTo>
                    <a:pt x="353" y="631"/>
                  </a:lnTo>
                  <a:lnTo>
                    <a:pt x="330" y="788"/>
                  </a:lnTo>
                  <a:lnTo>
                    <a:pt x="330" y="938"/>
                  </a:lnTo>
                  <a:lnTo>
                    <a:pt x="458" y="1148"/>
                  </a:lnTo>
                  <a:lnTo>
                    <a:pt x="488" y="1276"/>
                  </a:lnTo>
                  <a:lnTo>
                    <a:pt x="480" y="1418"/>
                  </a:lnTo>
                  <a:lnTo>
                    <a:pt x="435" y="1591"/>
                  </a:lnTo>
                  <a:lnTo>
                    <a:pt x="293" y="1681"/>
                  </a:lnTo>
                  <a:lnTo>
                    <a:pt x="210" y="1831"/>
                  </a:lnTo>
                  <a:lnTo>
                    <a:pt x="203" y="1936"/>
                  </a:lnTo>
                  <a:lnTo>
                    <a:pt x="113" y="2048"/>
                  </a:lnTo>
                  <a:lnTo>
                    <a:pt x="135" y="2176"/>
                  </a:lnTo>
                  <a:lnTo>
                    <a:pt x="75" y="2266"/>
                  </a:lnTo>
                  <a:lnTo>
                    <a:pt x="90" y="2378"/>
                  </a:lnTo>
                  <a:lnTo>
                    <a:pt x="0" y="2446"/>
                  </a:lnTo>
                  <a:lnTo>
                    <a:pt x="30" y="2588"/>
                  </a:lnTo>
                  <a:lnTo>
                    <a:pt x="23" y="2761"/>
                  </a:lnTo>
                  <a:lnTo>
                    <a:pt x="195" y="2783"/>
                  </a:lnTo>
                  <a:lnTo>
                    <a:pt x="315" y="2716"/>
                  </a:lnTo>
                  <a:lnTo>
                    <a:pt x="435" y="2731"/>
                  </a:lnTo>
                  <a:lnTo>
                    <a:pt x="578" y="2828"/>
                  </a:lnTo>
                  <a:lnTo>
                    <a:pt x="690" y="2806"/>
                  </a:lnTo>
                  <a:lnTo>
                    <a:pt x="974" y="2800"/>
                  </a:lnTo>
                  <a:lnTo>
                    <a:pt x="1568" y="2791"/>
                  </a:lnTo>
                  <a:lnTo>
                    <a:pt x="1688" y="2896"/>
                  </a:lnTo>
                  <a:lnTo>
                    <a:pt x="1938" y="2913"/>
                  </a:lnTo>
                  <a:lnTo>
                    <a:pt x="2221" y="2971"/>
                  </a:lnTo>
                  <a:lnTo>
                    <a:pt x="2792" y="2874"/>
                  </a:lnTo>
                  <a:lnTo>
                    <a:pt x="2678" y="2768"/>
                  </a:lnTo>
                  <a:lnTo>
                    <a:pt x="2448" y="2517"/>
                  </a:lnTo>
                  <a:lnTo>
                    <a:pt x="2453" y="1741"/>
                  </a:lnTo>
                  <a:lnTo>
                    <a:pt x="2910" y="1756"/>
                  </a:lnTo>
                  <a:lnTo>
                    <a:pt x="2933" y="1508"/>
                  </a:lnTo>
                  <a:lnTo>
                    <a:pt x="3030" y="1358"/>
                  </a:lnTo>
                  <a:lnTo>
                    <a:pt x="2960" y="1213"/>
                  </a:lnTo>
                  <a:lnTo>
                    <a:pt x="2873" y="1274"/>
                  </a:lnTo>
                  <a:lnTo>
                    <a:pt x="2774" y="1238"/>
                  </a:lnTo>
                  <a:lnTo>
                    <a:pt x="2505" y="1327"/>
                  </a:lnTo>
                  <a:lnTo>
                    <a:pt x="2513" y="1031"/>
                  </a:lnTo>
                  <a:lnTo>
                    <a:pt x="2391" y="871"/>
                  </a:lnTo>
                  <a:lnTo>
                    <a:pt x="2438" y="682"/>
                  </a:lnTo>
                  <a:lnTo>
                    <a:pt x="2393" y="529"/>
                  </a:lnTo>
                  <a:lnTo>
                    <a:pt x="2406" y="344"/>
                  </a:lnTo>
                  <a:lnTo>
                    <a:pt x="2123" y="368"/>
                  </a:lnTo>
                  <a:lnTo>
                    <a:pt x="2130" y="258"/>
                  </a:lnTo>
                  <a:lnTo>
                    <a:pt x="1950" y="268"/>
                  </a:lnTo>
                  <a:lnTo>
                    <a:pt x="1838" y="336"/>
                  </a:lnTo>
                  <a:lnTo>
                    <a:pt x="1795" y="421"/>
                  </a:lnTo>
                  <a:lnTo>
                    <a:pt x="1768" y="533"/>
                  </a:lnTo>
                  <a:lnTo>
                    <a:pt x="1620" y="518"/>
                  </a:lnTo>
                  <a:lnTo>
                    <a:pt x="1415" y="563"/>
                  </a:lnTo>
                  <a:lnTo>
                    <a:pt x="1318" y="451"/>
                  </a:lnTo>
                  <a:lnTo>
                    <a:pt x="1200" y="248"/>
                  </a:lnTo>
                  <a:lnTo>
                    <a:pt x="1125" y="0"/>
                  </a:lnTo>
                  <a:lnTo>
                    <a:pt x="690" y="21"/>
                  </a:lnTo>
                  <a:lnTo>
                    <a:pt x="290" y="30"/>
                  </a:lnTo>
                  <a:lnTo>
                    <a:pt x="113" y="83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148">
              <a:extLst>
                <a:ext uri="{FF2B5EF4-FFF2-40B4-BE49-F238E27FC236}">
                  <a16:creationId xmlns:a16="http://schemas.microsoft.com/office/drawing/2014/main" id="{28CC03E6-2CB9-8E0B-8D85-DBA584CE5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4154488"/>
              <a:ext cx="73025" cy="98425"/>
            </a:xfrm>
            <a:custGeom>
              <a:avLst/>
              <a:gdLst/>
              <a:ahLst/>
              <a:cxnLst>
                <a:cxn ang="0">
                  <a:pos x="14" y="122"/>
                </a:cxn>
                <a:cxn ang="0">
                  <a:pos x="0" y="143"/>
                </a:cxn>
                <a:cxn ang="0">
                  <a:pos x="19" y="161"/>
                </a:cxn>
                <a:cxn ang="0">
                  <a:pos x="35" y="176"/>
                </a:cxn>
                <a:cxn ang="0">
                  <a:pos x="41" y="190"/>
                </a:cxn>
                <a:cxn ang="0">
                  <a:pos x="41" y="211"/>
                </a:cxn>
                <a:cxn ang="0">
                  <a:pos x="37" y="240"/>
                </a:cxn>
                <a:cxn ang="0">
                  <a:pos x="33" y="263"/>
                </a:cxn>
                <a:cxn ang="0">
                  <a:pos x="37" y="285"/>
                </a:cxn>
                <a:cxn ang="0">
                  <a:pos x="35" y="309"/>
                </a:cxn>
                <a:cxn ang="0">
                  <a:pos x="68" y="294"/>
                </a:cxn>
                <a:cxn ang="0">
                  <a:pos x="89" y="294"/>
                </a:cxn>
                <a:cxn ang="0">
                  <a:pos x="114" y="277"/>
                </a:cxn>
                <a:cxn ang="0">
                  <a:pos x="120" y="254"/>
                </a:cxn>
                <a:cxn ang="0">
                  <a:pos x="120" y="232"/>
                </a:cxn>
                <a:cxn ang="0">
                  <a:pos x="120" y="217"/>
                </a:cxn>
                <a:cxn ang="0">
                  <a:pos x="120" y="192"/>
                </a:cxn>
                <a:cxn ang="0">
                  <a:pos x="122" y="163"/>
                </a:cxn>
                <a:cxn ang="0">
                  <a:pos x="110" y="153"/>
                </a:cxn>
                <a:cxn ang="0">
                  <a:pos x="114" y="137"/>
                </a:cxn>
                <a:cxn ang="0">
                  <a:pos x="130" y="120"/>
                </a:cxn>
                <a:cxn ang="0">
                  <a:pos x="147" y="112"/>
                </a:cxn>
                <a:cxn ang="0">
                  <a:pos x="159" y="97"/>
                </a:cxn>
                <a:cxn ang="0">
                  <a:pos x="165" y="83"/>
                </a:cxn>
                <a:cxn ang="0">
                  <a:pos x="178" y="66"/>
                </a:cxn>
                <a:cxn ang="0">
                  <a:pos x="192" y="64"/>
                </a:cxn>
                <a:cxn ang="0">
                  <a:pos x="207" y="64"/>
                </a:cxn>
                <a:cxn ang="0">
                  <a:pos x="230" y="56"/>
                </a:cxn>
                <a:cxn ang="0">
                  <a:pos x="200" y="35"/>
                </a:cxn>
                <a:cxn ang="0">
                  <a:pos x="186" y="17"/>
                </a:cxn>
                <a:cxn ang="0">
                  <a:pos x="171" y="0"/>
                </a:cxn>
                <a:cxn ang="0">
                  <a:pos x="153" y="12"/>
                </a:cxn>
                <a:cxn ang="0">
                  <a:pos x="136" y="23"/>
                </a:cxn>
                <a:cxn ang="0">
                  <a:pos x="122" y="39"/>
                </a:cxn>
                <a:cxn ang="0">
                  <a:pos x="101" y="41"/>
                </a:cxn>
                <a:cxn ang="0">
                  <a:pos x="85" y="54"/>
                </a:cxn>
                <a:cxn ang="0">
                  <a:pos x="79" y="70"/>
                </a:cxn>
                <a:cxn ang="0">
                  <a:pos x="60" y="83"/>
                </a:cxn>
                <a:cxn ang="0">
                  <a:pos x="35" y="85"/>
                </a:cxn>
                <a:cxn ang="0">
                  <a:pos x="31" y="99"/>
                </a:cxn>
                <a:cxn ang="0">
                  <a:pos x="27" y="112"/>
                </a:cxn>
                <a:cxn ang="0">
                  <a:pos x="14" y="122"/>
                </a:cxn>
              </a:cxnLst>
              <a:rect l="0" t="0" r="r" b="b"/>
              <a:pathLst>
                <a:path w="230" h="309">
                  <a:moveTo>
                    <a:pt x="14" y="122"/>
                  </a:moveTo>
                  <a:lnTo>
                    <a:pt x="0" y="143"/>
                  </a:lnTo>
                  <a:lnTo>
                    <a:pt x="19" y="161"/>
                  </a:lnTo>
                  <a:lnTo>
                    <a:pt x="35" y="176"/>
                  </a:lnTo>
                  <a:lnTo>
                    <a:pt x="41" y="190"/>
                  </a:lnTo>
                  <a:lnTo>
                    <a:pt x="41" y="211"/>
                  </a:lnTo>
                  <a:lnTo>
                    <a:pt x="37" y="240"/>
                  </a:lnTo>
                  <a:lnTo>
                    <a:pt x="33" y="263"/>
                  </a:lnTo>
                  <a:lnTo>
                    <a:pt x="37" y="285"/>
                  </a:lnTo>
                  <a:lnTo>
                    <a:pt x="35" y="309"/>
                  </a:lnTo>
                  <a:lnTo>
                    <a:pt x="68" y="294"/>
                  </a:lnTo>
                  <a:lnTo>
                    <a:pt x="89" y="294"/>
                  </a:lnTo>
                  <a:lnTo>
                    <a:pt x="114" y="277"/>
                  </a:lnTo>
                  <a:lnTo>
                    <a:pt x="120" y="254"/>
                  </a:lnTo>
                  <a:lnTo>
                    <a:pt x="120" y="232"/>
                  </a:lnTo>
                  <a:lnTo>
                    <a:pt x="120" y="217"/>
                  </a:lnTo>
                  <a:lnTo>
                    <a:pt x="120" y="192"/>
                  </a:lnTo>
                  <a:lnTo>
                    <a:pt x="122" y="163"/>
                  </a:lnTo>
                  <a:lnTo>
                    <a:pt x="110" y="153"/>
                  </a:lnTo>
                  <a:lnTo>
                    <a:pt x="114" y="137"/>
                  </a:lnTo>
                  <a:lnTo>
                    <a:pt x="130" y="120"/>
                  </a:lnTo>
                  <a:lnTo>
                    <a:pt x="147" y="112"/>
                  </a:lnTo>
                  <a:lnTo>
                    <a:pt x="159" y="97"/>
                  </a:lnTo>
                  <a:lnTo>
                    <a:pt x="165" y="83"/>
                  </a:lnTo>
                  <a:lnTo>
                    <a:pt x="178" y="66"/>
                  </a:lnTo>
                  <a:lnTo>
                    <a:pt x="192" y="64"/>
                  </a:lnTo>
                  <a:lnTo>
                    <a:pt x="207" y="64"/>
                  </a:lnTo>
                  <a:lnTo>
                    <a:pt x="230" y="56"/>
                  </a:lnTo>
                  <a:lnTo>
                    <a:pt x="200" y="35"/>
                  </a:lnTo>
                  <a:lnTo>
                    <a:pt x="186" y="17"/>
                  </a:lnTo>
                  <a:lnTo>
                    <a:pt x="171" y="0"/>
                  </a:lnTo>
                  <a:lnTo>
                    <a:pt x="153" y="12"/>
                  </a:lnTo>
                  <a:lnTo>
                    <a:pt x="136" y="23"/>
                  </a:lnTo>
                  <a:lnTo>
                    <a:pt x="122" y="39"/>
                  </a:lnTo>
                  <a:lnTo>
                    <a:pt x="101" y="41"/>
                  </a:lnTo>
                  <a:lnTo>
                    <a:pt x="85" y="54"/>
                  </a:lnTo>
                  <a:lnTo>
                    <a:pt x="79" y="70"/>
                  </a:lnTo>
                  <a:lnTo>
                    <a:pt x="60" y="83"/>
                  </a:lnTo>
                  <a:lnTo>
                    <a:pt x="35" y="85"/>
                  </a:lnTo>
                  <a:lnTo>
                    <a:pt x="31" y="99"/>
                  </a:lnTo>
                  <a:lnTo>
                    <a:pt x="27" y="112"/>
                  </a:lnTo>
                  <a:lnTo>
                    <a:pt x="14" y="122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149">
              <a:extLst>
                <a:ext uri="{FF2B5EF4-FFF2-40B4-BE49-F238E27FC236}">
                  <a16:creationId xmlns:a16="http://schemas.microsoft.com/office/drawing/2014/main" id="{D6A1615A-6A6B-AFE1-DEAA-92D4403D2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725" y="3516313"/>
              <a:ext cx="1270000" cy="1233488"/>
            </a:xfrm>
            <a:custGeom>
              <a:avLst/>
              <a:gdLst/>
              <a:ahLst/>
              <a:cxnLst>
                <a:cxn ang="0">
                  <a:pos x="54" y="2303"/>
                </a:cxn>
                <a:cxn ang="0">
                  <a:pos x="86" y="2173"/>
                </a:cxn>
                <a:cxn ang="0">
                  <a:pos x="95" y="2134"/>
                </a:cxn>
                <a:cxn ang="0">
                  <a:pos x="131" y="2093"/>
                </a:cxn>
                <a:cxn ang="0">
                  <a:pos x="192" y="2068"/>
                </a:cxn>
                <a:cxn ang="0">
                  <a:pos x="476" y="1996"/>
                </a:cxn>
                <a:cxn ang="0">
                  <a:pos x="615" y="2073"/>
                </a:cxn>
                <a:cxn ang="0">
                  <a:pos x="842" y="1748"/>
                </a:cxn>
                <a:cxn ang="0">
                  <a:pos x="1011" y="1325"/>
                </a:cxn>
                <a:cxn ang="0">
                  <a:pos x="1226" y="1024"/>
                </a:cxn>
                <a:cxn ang="0">
                  <a:pos x="1232" y="704"/>
                </a:cxn>
                <a:cxn ang="0">
                  <a:pos x="1335" y="358"/>
                </a:cxn>
                <a:cxn ang="0">
                  <a:pos x="1518" y="55"/>
                </a:cxn>
                <a:cxn ang="0">
                  <a:pos x="1759" y="191"/>
                </a:cxn>
                <a:cxn ang="0">
                  <a:pos x="2069" y="223"/>
                </a:cxn>
                <a:cxn ang="0">
                  <a:pos x="2369" y="166"/>
                </a:cxn>
                <a:cxn ang="0">
                  <a:pos x="2712" y="90"/>
                </a:cxn>
                <a:cxn ang="0">
                  <a:pos x="3138" y="9"/>
                </a:cxn>
                <a:cxn ang="0">
                  <a:pos x="3517" y="173"/>
                </a:cxn>
                <a:cxn ang="0">
                  <a:pos x="3839" y="306"/>
                </a:cxn>
                <a:cxn ang="0">
                  <a:pos x="3921" y="576"/>
                </a:cxn>
                <a:cxn ang="0">
                  <a:pos x="3877" y="829"/>
                </a:cxn>
                <a:cxn ang="0">
                  <a:pos x="3648" y="1203"/>
                </a:cxn>
                <a:cxn ang="0">
                  <a:pos x="3596" y="1459"/>
                </a:cxn>
                <a:cxn ang="0">
                  <a:pos x="3582" y="1893"/>
                </a:cxn>
                <a:cxn ang="0">
                  <a:pos x="3544" y="2183"/>
                </a:cxn>
                <a:cxn ang="0">
                  <a:pos x="3603" y="2470"/>
                </a:cxn>
                <a:cxn ang="0">
                  <a:pos x="3772" y="2707"/>
                </a:cxn>
                <a:cxn ang="0">
                  <a:pos x="3525" y="2861"/>
                </a:cxn>
                <a:cxn ang="0">
                  <a:pos x="3466" y="3143"/>
                </a:cxn>
                <a:cxn ang="0">
                  <a:pos x="3385" y="3490"/>
                </a:cxn>
                <a:cxn ang="0">
                  <a:pos x="3679" y="3635"/>
                </a:cxn>
                <a:cxn ang="0">
                  <a:pos x="3388" y="3680"/>
                </a:cxn>
                <a:cxn ang="0">
                  <a:pos x="3045" y="3565"/>
                </a:cxn>
                <a:cxn ang="0">
                  <a:pos x="2674" y="3450"/>
                </a:cxn>
                <a:cxn ang="0">
                  <a:pos x="2427" y="3399"/>
                </a:cxn>
                <a:cxn ang="0">
                  <a:pos x="2109" y="3441"/>
                </a:cxn>
                <a:cxn ang="0">
                  <a:pos x="2050" y="2887"/>
                </a:cxn>
                <a:cxn ang="0">
                  <a:pos x="1778" y="2624"/>
                </a:cxn>
                <a:cxn ang="0">
                  <a:pos x="1531" y="2598"/>
                </a:cxn>
                <a:cxn ang="0">
                  <a:pos x="1343" y="2752"/>
                </a:cxn>
                <a:cxn ang="0">
                  <a:pos x="980" y="2521"/>
                </a:cxn>
                <a:cxn ang="0">
                  <a:pos x="187" y="2336"/>
                </a:cxn>
              </a:cxnLst>
              <a:rect l="0" t="0" r="r" b="b"/>
              <a:pathLst>
                <a:path w="3999" h="3885">
                  <a:moveTo>
                    <a:pt x="0" y="2318"/>
                  </a:moveTo>
                  <a:lnTo>
                    <a:pt x="30" y="2308"/>
                  </a:lnTo>
                  <a:lnTo>
                    <a:pt x="54" y="2303"/>
                  </a:lnTo>
                  <a:lnTo>
                    <a:pt x="78" y="2293"/>
                  </a:lnTo>
                  <a:lnTo>
                    <a:pt x="83" y="2266"/>
                  </a:lnTo>
                  <a:lnTo>
                    <a:pt x="86" y="2173"/>
                  </a:lnTo>
                  <a:lnTo>
                    <a:pt x="77" y="2167"/>
                  </a:lnTo>
                  <a:lnTo>
                    <a:pt x="78" y="2147"/>
                  </a:lnTo>
                  <a:lnTo>
                    <a:pt x="95" y="2134"/>
                  </a:lnTo>
                  <a:lnTo>
                    <a:pt x="113" y="2122"/>
                  </a:lnTo>
                  <a:lnTo>
                    <a:pt x="123" y="2107"/>
                  </a:lnTo>
                  <a:lnTo>
                    <a:pt x="131" y="2093"/>
                  </a:lnTo>
                  <a:lnTo>
                    <a:pt x="143" y="2078"/>
                  </a:lnTo>
                  <a:lnTo>
                    <a:pt x="168" y="2074"/>
                  </a:lnTo>
                  <a:lnTo>
                    <a:pt x="192" y="2068"/>
                  </a:lnTo>
                  <a:lnTo>
                    <a:pt x="258" y="2112"/>
                  </a:lnTo>
                  <a:lnTo>
                    <a:pt x="362" y="2022"/>
                  </a:lnTo>
                  <a:lnTo>
                    <a:pt x="476" y="1996"/>
                  </a:lnTo>
                  <a:lnTo>
                    <a:pt x="462" y="2117"/>
                  </a:lnTo>
                  <a:lnTo>
                    <a:pt x="546" y="2147"/>
                  </a:lnTo>
                  <a:lnTo>
                    <a:pt x="615" y="2073"/>
                  </a:lnTo>
                  <a:lnTo>
                    <a:pt x="706" y="1971"/>
                  </a:lnTo>
                  <a:lnTo>
                    <a:pt x="803" y="1894"/>
                  </a:lnTo>
                  <a:lnTo>
                    <a:pt x="842" y="1748"/>
                  </a:lnTo>
                  <a:lnTo>
                    <a:pt x="832" y="1602"/>
                  </a:lnTo>
                  <a:lnTo>
                    <a:pt x="907" y="1479"/>
                  </a:lnTo>
                  <a:lnTo>
                    <a:pt x="1011" y="1325"/>
                  </a:lnTo>
                  <a:lnTo>
                    <a:pt x="1122" y="1261"/>
                  </a:lnTo>
                  <a:lnTo>
                    <a:pt x="1161" y="1101"/>
                  </a:lnTo>
                  <a:lnTo>
                    <a:pt x="1226" y="1024"/>
                  </a:lnTo>
                  <a:lnTo>
                    <a:pt x="1193" y="903"/>
                  </a:lnTo>
                  <a:lnTo>
                    <a:pt x="1252" y="806"/>
                  </a:lnTo>
                  <a:lnTo>
                    <a:pt x="1232" y="704"/>
                  </a:lnTo>
                  <a:lnTo>
                    <a:pt x="1289" y="596"/>
                  </a:lnTo>
                  <a:lnTo>
                    <a:pt x="1341" y="496"/>
                  </a:lnTo>
                  <a:lnTo>
                    <a:pt x="1335" y="358"/>
                  </a:lnTo>
                  <a:lnTo>
                    <a:pt x="1387" y="230"/>
                  </a:lnTo>
                  <a:lnTo>
                    <a:pt x="1421" y="120"/>
                  </a:lnTo>
                  <a:lnTo>
                    <a:pt x="1518" y="55"/>
                  </a:lnTo>
                  <a:lnTo>
                    <a:pt x="1634" y="64"/>
                  </a:lnTo>
                  <a:lnTo>
                    <a:pt x="1718" y="114"/>
                  </a:lnTo>
                  <a:lnTo>
                    <a:pt x="1759" y="191"/>
                  </a:lnTo>
                  <a:lnTo>
                    <a:pt x="1850" y="186"/>
                  </a:lnTo>
                  <a:lnTo>
                    <a:pt x="1936" y="218"/>
                  </a:lnTo>
                  <a:lnTo>
                    <a:pt x="2069" y="223"/>
                  </a:lnTo>
                  <a:lnTo>
                    <a:pt x="2158" y="248"/>
                  </a:lnTo>
                  <a:lnTo>
                    <a:pt x="2265" y="122"/>
                  </a:lnTo>
                  <a:lnTo>
                    <a:pt x="2369" y="166"/>
                  </a:lnTo>
                  <a:lnTo>
                    <a:pt x="2475" y="95"/>
                  </a:lnTo>
                  <a:lnTo>
                    <a:pt x="2588" y="38"/>
                  </a:lnTo>
                  <a:lnTo>
                    <a:pt x="2712" y="90"/>
                  </a:lnTo>
                  <a:lnTo>
                    <a:pt x="2798" y="0"/>
                  </a:lnTo>
                  <a:lnTo>
                    <a:pt x="3051" y="69"/>
                  </a:lnTo>
                  <a:lnTo>
                    <a:pt x="3138" y="9"/>
                  </a:lnTo>
                  <a:lnTo>
                    <a:pt x="3336" y="201"/>
                  </a:lnTo>
                  <a:lnTo>
                    <a:pt x="3437" y="230"/>
                  </a:lnTo>
                  <a:lnTo>
                    <a:pt x="3517" y="173"/>
                  </a:lnTo>
                  <a:lnTo>
                    <a:pt x="3601" y="218"/>
                  </a:lnTo>
                  <a:lnTo>
                    <a:pt x="3677" y="150"/>
                  </a:lnTo>
                  <a:lnTo>
                    <a:pt x="3839" y="306"/>
                  </a:lnTo>
                  <a:lnTo>
                    <a:pt x="3908" y="380"/>
                  </a:lnTo>
                  <a:lnTo>
                    <a:pt x="3928" y="480"/>
                  </a:lnTo>
                  <a:lnTo>
                    <a:pt x="3921" y="576"/>
                  </a:lnTo>
                  <a:lnTo>
                    <a:pt x="3974" y="635"/>
                  </a:lnTo>
                  <a:lnTo>
                    <a:pt x="3999" y="698"/>
                  </a:lnTo>
                  <a:lnTo>
                    <a:pt x="3877" y="829"/>
                  </a:lnTo>
                  <a:lnTo>
                    <a:pt x="3687" y="973"/>
                  </a:lnTo>
                  <a:lnTo>
                    <a:pt x="3681" y="1095"/>
                  </a:lnTo>
                  <a:lnTo>
                    <a:pt x="3648" y="1203"/>
                  </a:lnTo>
                  <a:lnTo>
                    <a:pt x="3622" y="1325"/>
                  </a:lnTo>
                  <a:lnTo>
                    <a:pt x="3679" y="1361"/>
                  </a:lnTo>
                  <a:lnTo>
                    <a:pt x="3596" y="1459"/>
                  </a:lnTo>
                  <a:lnTo>
                    <a:pt x="3551" y="1587"/>
                  </a:lnTo>
                  <a:lnTo>
                    <a:pt x="3532" y="1651"/>
                  </a:lnTo>
                  <a:lnTo>
                    <a:pt x="3582" y="1893"/>
                  </a:lnTo>
                  <a:lnTo>
                    <a:pt x="3583" y="2035"/>
                  </a:lnTo>
                  <a:lnTo>
                    <a:pt x="3538" y="2099"/>
                  </a:lnTo>
                  <a:lnTo>
                    <a:pt x="3544" y="2183"/>
                  </a:lnTo>
                  <a:lnTo>
                    <a:pt x="3631" y="2281"/>
                  </a:lnTo>
                  <a:lnTo>
                    <a:pt x="3570" y="2368"/>
                  </a:lnTo>
                  <a:lnTo>
                    <a:pt x="3603" y="2470"/>
                  </a:lnTo>
                  <a:lnTo>
                    <a:pt x="3679" y="2571"/>
                  </a:lnTo>
                  <a:lnTo>
                    <a:pt x="3778" y="2624"/>
                  </a:lnTo>
                  <a:lnTo>
                    <a:pt x="3772" y="2707"/>
                  </a:lnTo>
                  <a:lnTo>
                    <a:pt x="3827" y="2812"/>
                  </a:lnTo>
                  <a:lnTo>
                    <a:pt x="3707" y="2854"/>
                  </a:lnTo>
                  <a:lnTo>
                    <a:pt x="3525" y="2861"/>
                  </a:lnTo>
                  <a:lnTo>
                    <a:pt x="3486" y="2957"/>
                  </a:lnTo>
                  <a:lnTo>
                    <a:pt x="3395" y="3033"/>
                  </a:lnTo>
                  <a:lnTo>
                    <a:pt x="3466" y="3143"/>
                  </a:lnTo>
                  <a:lnTo>
                    <a:pt x="3427" y="3238"/>
                  </a:lnTo>
                  <a:lnTo>
                    <a:pt x="3453" y="3315"/>
                  </a:lnTo>
                  <a:lnTo>
                    <a:pt x="3385" y="3490"/>
                  </a:lnTo>
                  <a:lnTo>
                    <a:pt x="3434" y="3597"/>
                  </a:lnTo>
                  <a:lnTo>
                    <a:pt x="3557" y="3680"/>
                  </a:lnTo>
                  <a:lnTo>
                    <a:pt x="3679" y="3635"/>
                  </a:lnTo>
                  <a:lnTo>
                    <a:pt x="3681" y="3865"/>
                  </a:lnTo>
                  <a:lnTo>
                    <a:pt x="3538" y="3885"/>
                  </a:lnTo>
                  <a:lnTo>
                    <a:pt x="3388" y="3680"/>
                  </a:lnTo>
                  <a:lnTo>
                    <a:pt x="3220" y="3597"/>
                  </a:lnTo>
                  <a:lnTo>
                    <a:pt x="3136" y="3507"/>
                  </a:lnTo>
                  <a:lnTo>
                    <a:pt x="3045" y="3565"/>
                  </a:lnTo>
                  <a:lnTo>
                    <a:pt x="2895" y="3539"/>
                  </a:lnTo>
                  <a:lnTo>
                    <a:pt x="2759" y="3443"/>
                  </a:lnTo>
                  <a:lnTo>
                    <a:pt x="2674" y="3450"/>
                  </a:lnTo>
                  <a:lnTo>
                    <a:pt x="2564" y="3469"/>
                  </a:lnTo>
                  <a:lnTo>
                    <a:pt x="2502" y="3344"/>
                  </a:lnTo>
                  <a:lnTo>
                    <a:pt x="2427" y="3399"/>
                  </a:lnTo>
                  <a:lnTo>
                    <a:pt x="2343" y="3366"/>
                  </a:lnTo>
                  <a:lnTo>
                    <a:pt x="2257" y="3394"/>
                  </a:lnTo>
                  <a:lnTo>
                    <a:pt x="2109" y="3441"/>
                  </a:lnTo>
                  <a:lnTo>
                    <a:pt x="2115" y="3187"/>
                  </a:lnTo>
                  <a:lnTo>
                    <a:pt x="2011" y="3054"/>
                  </a:lnTo>
                  <a:lnTo>
                    <a:pt x="2050" y="2887"/>
                  </a:lnTo>
                  <a:lnTo>
                    <a:pt x="2011" y="2759"/>
                  </a:lnTo>
                  <a:lnTo>
                    <a:pt x="2024" y="2605"/>
                  </a:lnTo>
                  <a:lnTo>
                    <a:pt x="1778" y="2624"/>
                  </a:lnTo>
                  <a:lnTo>
                    <a:pt x="1785" y="2528"/>
                  </a:lnTo>
                  <a:lnTo>
                    <a:pt x="1629" y="2541"/>
                  </a:lnTo>
                  <a:lnTo>
                    <a:pt x="1531" y="2598"/>
                  </a:lnTo>
                  <a:lnTo>
                    <a:pt x="1492" y="2669"/>
                  </a:lnTo>
                  <a:lnTo>
                    <a:pt x="1470" y="2764"/>
                  </a:lnTo>
                  <a:lnTo>
                    <a:pt x="1343" y="2752"/>
                  </a:lnTo>
                  <a:lnTo>
                    <a:pt x="1167" y="2790"/>
                  </a:lnTo>
                  <a:lnTo>
                    <a:pt x="1076" y="2688"/>
                  </a:lnTo>
                  <a:lnTo>
                    <a:pt x="980" y="2521"/>
                  </a:lnTo>
                  <a:lnTo>
                    <a:pt x="914" y="2311"/>
                  </a:lnTo>
                  <a:lnTo>
                    <a:pt x="538" y="2329"/>
                  </a:lnTo>
                  <a:lnTo>
                    <a:pt x="187" y="2336"/>
                  </a:lnTo>
                  <a:lnTo>
                    <a:pt x="37" y="2381"/>
                  </a:lnTo>
                  <a:lnTo>
                    <a:pt x="0" y="2318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150">
              <a:extLst>
                <a:ext uri="{FF2B5EF4-FFF2-40B4-BE49-F238E27FC236}">
                  <a16:creationId xmlns:a16="http://schemas.microsoft.com/office/drawing/2014/main" id="{C66B7335-A381-B116-B1D2-B61512A5C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3630613"/>
              <a:ext cx="496888" cy="569913"/>
            </a:xfrm>
            <a:custGeom>
              <a:avLst/>
              <a:gdLst/>
              <a:ahLst/>
              <a:cxnLst>
                <a:cxn ang="0">
                  <a:pos x="1456" y="345"/>
                </a:cxn>
                <a:cxn ang="0">
                  <a:pos x="1557" y="0"/>
                </a:cxn>
                <a:cxn ang="0">
                  <a:pos x="1319" y="0"/>
                </a:cxn>
                <a:cxn ang="0">
                  <a:pos x="1132" y="107"/>
                </a:cxn>
                <a:cxn ang="0">
                  <a:pos x="1079" y="222"/>
                </a:cxn>
                <a:cxn ang="0">
                  <a:pos x="721" y="320"/>
                </a:cxn>
                <a:cxn ang="0">
                  <a:pos x="416" y="377"/>
                </a:cxn>
                <a:cxn ang="0">
                  <a:pos x="485" y="493"/>
                </a:cxn>
                <a:cxn ang="0">
                  <a:pos x="661" y="487"/>
                </a:cxn>
                <a:cxn ang="0">
                  <a:pos x="672" y="636"/>
                </a:cxn>
                <a:cxn ang="0">
                  <a:pos x="575" y="698"/>
                </a:cxn>
                <a:cxn ang="0">
                  <a:pos x="689" y="877"/>
                </a:cxn>
                <a:cxn ang="0">
                  <a:pos x="693" y="1134"/>
                </a:cxn>
                <a:cxn ang="0">
                  <a:pos x="582" y="1256"/>
                </a:cxn>
                <a:cxn ang="0">
                  <a:pos x="409" y="1222"/>
                </a:cxn>
                <a:cxn ang="0">
                  <a:pos x="294" y="1109"/>
                </a:cxn>
                <a:cxn ang="0">
                  <a:pos x="305" y="1229"/>
                </a:cxn>
                <a:cxn ang="0">
                  <a:pos x="98" y="1236"/>
                </a:cxn>
                <a:cxn ang="0">
                  <a:pos x="167" y="1461"/>
                </a:cxn>
                <a:cxn ang="0">
                  <a:pos x="49" y="1488"/>
                </a:cxn>
                <a:cxn ang="0">
                  <a:pos x="98" y="1672"/>
                </a:cxn>
                <a:cxn ang="0">
                  <a:pos x="188" y="1796"/>
                </a:cxn>
                <a:cxn ang="0">
                  <a:pos x="213" y="1766"/>
                </a:cxn>
                <a:cxn ang="0">
                  <a:pos x="243" y="1735"/>
                </a:cxn>
                <a:cxn ang="0">
                  <a:pos x="270" y="1708"/>
                </a:cxn>
                <a:cxn ang="0">
                  <a:pos x="309" y="1691"/>
                </a:cxn>
                <a:cxn ang="0">
                  <a:pos x="357" y="1651"/>
                </a:cxn>
                <a:cxn ang="0">
                  <a:pos x="416" y="1709"/>
                </a:cxn>
                <a:cxn ang="0">
                  <a:pos x="584" y="1661"/>
                </a:cxn>
                <a:cxn ang="0">
                  <a:pos x="683" y="1756"/>
                </a:cxn>
                <a:cxn ang="0">
                  <a:pos x="929" y="1613"/>
                </a:cxn>
                <a:cxn ang="0">
                  <a:pos x="1066" y="1383"/>
                </a:cxn>
                <a:cxn ang="0">
                  <a:pos x="1131" y="1118"/>
                </a:cxn>
                <a:cxn ang="0">
                  <a:pos x="1346" y="900"/>
                </a:cxn>
                <a:cxn ang="0">
                  <a:pos x="1450" y="663"/>
                </a:cxn>
                <a:cxn ang="0">
                  <a:pos x="1474" y="445"/>
                </a:cxn>
              </a:cxnLst>
              <a:rect l="0" t="0" r="r" b="b"/>
              <a:pathLst>
                <a:path w="1565" h="1796">
                  <a:moveTo>
                    <a:pt x="1474" y="445"/>
                  </a:moveTo>
                  <a:lnTo>
                    <a:pt x="1456" y="345"/>
                  </a:lnTo>
                  <a:lnTo>
                    <a:pt x="1565" y="131"/>
                  </a:lnTo>
                  <a:lnTo>
                    <a:pt x="1557" y="0"/>
                  </a:lnTo>
                  <a:lnTo>
                    <a:pt x="1466" y="6"/>
                  </a:lnTo>
                  <a:lnTo>
                    <a:pt x="1319" y="0"/>
                  </a:lnTo>
                  <a:lnTo>
                    <a:pt x="1162" y="18"/>
                  </a:lnTo>
                  <a:lnTo>
                    <a:pt x="1132" y="107"/>
                  </a:lnTo>
                  <a:lnTo>
                    <a:pt x="1136" y="187"/>
                  </a:lnTo>
                  <a:lnTo>
                    <a:pt x="1079" y="222"/>
                  </a:lnTo>
                  <a:lnTo>
                    <a:pt x="1054" y="371"/>
                  </a:lnTo>
                  <a:lnTo>
                    <a:pt x="721" y="320"/>
                  </a:lnTo>
                  <a:lnTo>
                    <a:pt x="473" y="289"/>
                  </a:lnTo>
                  <a:lnTo>
                    <a:pt x="416" y="377"/>
                  </a:lnTo>
                  <a:lnTo>
                    <a:pt x="423" y="439"/>
                  </a:lnTo>
                  <a:lnTo>
                    <a:pt x="485" y="493"/>
                  </a:lnTo>
                  <a:lnTo>
                    <a:pt x="575" y="452"/>
                  </a:lnTo>
                  <a:lnTo>
                    <a:pt x="661" y="487"/>
                  </a:lnTo>
                  <a:lnTo>
                    <a:pt x="706" y="568"/>
                  </a:lnTo>
                  <a:lnTo>
                    <a:pt x="672" y="636"/>
                  </a:lnTo>
                  <a:lnTo>
                    <a:pt x="589" y="643"/>
                  </a:lnTo>
                  <a:lnTo>
                    <a:pt x="575" y="698"/>
                  </a:lnTo>
                  <a:lnTo>
                    <a:pt x="589" y="786"/>
                  </a:lnTo>
                  <a:lnTo>
                    <a:pt x="689" y="877"/>
                  </a:lnTo>
                  <a:lnTo>
                    <a:pt x="699" y="1011"/>
                  </a:lnTo>
                  <a:lnTo>
                    <a:pt x="693" y="1134"/>
                  </a:lnTo>
                  <a:lnTo>
                    <a:pt x="658" y="1229"/>
                  </a:lnTo>
                  <a:lnTo>
                    <a:pt x="582" y="1256"/>
                  </a:lnTo>
                  <a:lnTo>
                    <a:pt x="492" y="1270"/>
                  </a:lnTo>
                  <a:lnTo>
                    <a:pt x="409" y="1222"/>
                  </a:lnTo>
                  <a:lnTo>
                    <a:pt x="381" y="1141"/>
                  </a:lnTo>
                  <a:lnTo>
                    <a:pt x="294" y="1109"/>
                  </a:lnTo>
                  <a:lnTo>
                    <a:pt x="264" y="1161"/>
                  </a:lnTo>
                  <a:lnTo>
                    <a:pt x="305" y="1229"/>
                  </a:lnTo>
                  <a:lnTo>
                    <a:pt x="208" y="1243"/>
                  </a:lnTo>
                  <a:lnTo>
                    <a:pt x="98" y="1236"/>
                  </a:lnTo>
                  <a:lnTo>
                    <a:pt x="118" y="1386"/>
                  </a:lnTo>
                  <a:lnTo>
                    <a:pt x="167" y="1461"/>
                  </a:lnTo>
                  <a:lnTo>
                    <a:pt x="132" y="1529"/>
                  </a:lnTo>
                  <a:lnTo>
                    <a:pt x="49" y="1488"/>
                  </a:lnTo>
                  <a:lnTo>
                    <a:pt x="0" y="1544"/>
                  </a:lnTo>
                  <a:lnTo>
                    <a:pt x="98" y="1672"/>
                  </a:lnTo>
                  <a:lnTo>
                    <a:pt x="174" y="1754"/>
                  </a:lnTo>
                  <a:lnTo>
                    <a:pt x="188" y="1796"/>
                  </a:lnTo>
                  <a:lnTo>
                    <a:pt x="200" y="1777"/>
                  </a:lnTo>
                  <a:lnTo>
                    <a:pt x="213" y="1766"/>
                  </a:lnTo>
                  <a:lnTo>
                    <a:pt x="224" y="1738"/>
                  </a:lnTo>
                  <a:lnTo>
                    <a:pt x="243" y="1735"/>
                  </a:lnTo>
                  <a:lnTo>
                    <a:pt x="264" y="1724"/>
                  </a:lnTo>
                  <a:lnTo>
                    <a:pt x="270" y="1708"/>
                  </a:lnTo>
                  <a:lnTo>
                    <a:pt x="287" y="1693"/>
                  </a:lnTo>
                  <a:lnTo>
                    <a:pt x="309" y="1691"/>
                  </a:lnTo>
                  <a:lnTo>
                    <a:pt x="323" y="1675"/>
                  </a:lnTo>
                  <a:lnTo>
                    <a:pt x="357" y="1651"/>
                  </a:lnTo>
                  <a:lnTo>
                    <a:pt x="386" y="1685"/>
                  </a:lnTo>
                  <a:lnTo>
                    <a:pt x="416" y="1709"/>
                  </a:lnTo>
                  <a:lnTo>
                    <a:pt x="482" y="1751"/>
                  </a:lnTo>
                  <a:lnTo>
                    <a:pt x="584" y="1661"/>
                  </a:lnTo>
                  <a:lnTo>
                    <a:pt x="699" y="1634"/>
                  </a:lnTo>
                  <a:lnTo>
                    <a:pt x="683" y="1756"/>
                  </a:lnTo>
                  <a:lnTo>
                    <a:pt x="768" y="1787"/>
                  </a:lnTo>
                  <a:lnTo>
                    <a:pt x="929" y="1613"/>
                  </a:lnTo>
                  <a:lnTo>
                    <a:pt x="1027" y="1533"/>
                  </a:lnTo>
                  <a:lnTo>
                    <a:pt x="1066" y="1383"/>
                  </a:lnTo>
                  <a:lnTo>
                    <a:pt x="1057" y="1240"/>
                  </a:lnTo>
                  <a:lnTo>
                    <a:pt x="1131" y="1118"/>
                  </a:lnTo>
                  <a:lnTo>
                    <a:pt x="1235" y="963"/>
                  </a:lnTo>
                  <a:lnTo>
                    <a:pt x="1346" y="900"/>
                  </a:lnTo>
                  <a:lnTo>
                    <a:pt x="1385" y="741"/>
                  </a:lnTo>
                  <a:lnTo>
                    <a:pt x="1450" y="663"/>
                  </a:lnTo>
                  <a:lnTo>
                    <a:pt x="1416" y="543"/>
                  </a:lnTo>
                  <a:lnTo>
                    <a:pt x="1474" y="445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151">
              <a:extLst>
                <a:ext uri="{FF2B5EF4-FFF2-40B4-BE49-F238E27FC236}">
                  <a16:creationId xmlns:a16="http://schemas.microsoft.com/office/drawing/2014/main" id="{F87DA989-551B-1504-AB4B-C5824F6E8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3063875"/>
              <a:ext cx="781050" cy="571500"/>
            </a:xfrm>
            <a:custGeom>
              <a:avLst/>
              <a:gdLst/>
              <a:ahLst/>
              <a:cxnLst>
                <a:cxn ang="0">
                  <a:pos x="27" y="832"/>
                </a:cxn>
                <a:cxn ang="0">
                  <a:pos x="242" y="919"/>
                </a:cxn>
                <a:cxn ang="0">
                  <a:pos x="381" y="1071"/>
                </a:cxn>
                <a:cxn ang="0">
                  <a:pos x="474" y="1242"/>
                </a:cxn>
                <a:cxn ang="0">
                  <a:pos x="630" y="1431"/>
                </a:cxn>
                <a:cxn ang="0">
                  <a:pos x="929" y="1650"/>
                </a:cxn>
                <a:cxn ang="0">
                  <a:pos x="1098" y="1638"/>
                </a:cxn>
                <a:cxn ang="0">
                  <a:pos x="1311" y="1705"/>
                </a:cxn>
                <a:cxn ang="0">
                  <a:pos x="1512" y="1741"/>
                </a:cxn>
                <a:cxn ang="0">
                  <a:pos x="2039" y="1725"/>
                </a:cxn>
                <a:cxn ang="0">
                  <a:pos x="2151" y="1581"/>
                </a:cxn>
                <a:cxn ang="0">
                  <a:pos x="2457" y="1428"/>
                </a:cxn>
                <a:cxn ang="0">
                  <a:pos x="2315" y="1339"/>
                </a:cxn>
                <a:cxn ang="0">
                  <a:pos x="2156" y="1080"/>
                </a:cxn>
                <a:cxn ang="0">
                  <a:pos x="1895" y="870"/>
                </a:cxn>
                <a:cxn ang="0">
                  <a:pos x="1982" y="756"/>
                </a:cxn>
                <a:cxn ang="0">
                  <a:pos x="2099" y="691"/>
                </a:cxn>
                <a:cxn ang="0">
                  <a:pos x="2002" y="544"/>
                </a:cxn>
                <a:cxn ang="0">
                  <a:pos x="1978" y="392"/>
                </a:cxn>
                <a:cxn ang="0">
                  <a:pos x="1834" y="288"/>
                </a:cxn>
                <a:cxn ang="0">
                  <a:pos x="1850" y="104"/>
                </a:cxn>
                <a:cxn ang="0">
                  <a:pos x="1786" y="0"/>
                </a:cxn>
                <a:cxn ang="0">
                  <a:pos x="1690" y="88"/>
                </a:cxn>
                <a:cxn ang="0">
                  <a:pos x="1690" y="192"/>
                </a:cxn>
                <a:cxn ang="0">
                  <a:pos x="1650" y="296"/>
                </a:cxn>
                <a:cxn ang="0">
                  <a:pos x="1562" y="424"/>
                </a:cxn>
                <a:cxn ang="0">
                  <a:pos x="1418" y="496"/>
                </a:cxn>
                <a:cxn ang="0">
                  <a:pos x="1266" y="440"/>
                </a:cxn>
                <a:cxn ang="0">
                  <a:pos x="1114" y="448"/>
                </a:cxn>
                <a:cxn ang="0">
                  <a:pos x="1002" y="536"/>
                </a:cxn>
                <a:cxn ang="0">
                  <a:pos x="874" y="584"/>
                </a:cxn>
                <a:cxn ang="0">
                  <a:pos x="738" y="512"/>
                </a:cxn>
                <a:cxn ang="0">
                  <a:pos x="554" y="544"/>
                </a:cxn>
                <a:cxn ang="0">
                  <a:pos x="442" y="480"/>
                </a:cxn>
                <a:cxn ang="0">
                  <a:pos x="402" y="384"/>
                </a:cxn>
                <a:cxn ang="0">
                  <a:pos x="250" y="384"/>
                </a:cxn>
                <a:cxn ang="0">
                  <a:pos x="178" y="496"/>
                </a:cxn>
                <a:cxn ang="0">
                  <a:pos x="114" y="616"/>
                </a:cxn>
                <a:cxn ang="0">
                  <a:pos x="82" y="720"/>
                </a:cxn>
              </a:cxnLst>
              <a:rect l="0" t="0" r="r" b="b"/>
              <a:pathLst>
                <a:path w="2457" h="1798">
                  <a:moveTo>
                    <a:pt x="0" y="738"/>
                  </a:moveTo>
                  <a:lnTo>
                    <a:pt x="27" y="832"/>
                  </a:lnTo>
                  <a:lnTo>
                    <a:pt x="161" y="832"/>
                  </a:lnTo>
                  <a:lnTo>
                    <a:pt x="242" y="919"/>
                  </a:lnTo>
                  <a:lnTo>
                    <a:pt x="245" y="1018"/>
                  </a:lnTo>
                  <a:lnTo>
                    <a:pt x="381" y="1071"/>
                  </a:lnTo>
                  <a:lnTo>
                    <a:pt x="468" y="1146"/>
                  </a:lnTo>
                  <a:lnTo>
                    <a:pt x="474" y="1242"/>
                  </a:lnTo>
                  <a:lnTo>
                    <a:pt x="648" y="1336"/>
                  </a:lnTo>
                  <a:lnTo>
                    <a:pt x="630" y="1431"/>
                  </a:lnTo>
                  <a:lnTo>
                    <a:pt x="828" y="1623"/>
                  </a:lnTo>
                  <a:lnTo>
                    <a:pt x="929" y="1650"/>
                  </a:lnTo>
                  <a:lnTo>
                    <a:pt x="1008" y="1596"/>
                  </a:lnTo>
                  <a:lnTo>
                    <a:pt x="1098" y="1638"/>
                  </a:lnTo>
                  <a:lnTo>
                    <a:pt x="1169" y="1575"/>
                  </a:lnTo>
                  <a:lnTo>
                    <a:pt x="1311" y="1705"/>
                  </a:lnTo>
                  <a:lnTo>
                    <a:pt x="1400" y="1798"/>
                  </a:lnTo>
                  <a:lnTo>
                    <a:pt x="1512" y="1741"/>
                  </a:lnTo>
                  <a:lnTo>
                    <a:pt x="1670" y="1788"/>
                  </a:lnTo>
                  <a:lnTo>
                    <a:pt x="2039" y="1725"/>
                  </a:lnTo>
                  <a:lnTo>
                    <a:pt x="2097" y="1651"/>
                  </a:lnTo>
                  <a:lnTo>
                    <a:pt x="2151" y="1581"/>
                  </a:lnTo>
                  <a:lnTo>
                    <a:pt x="2448" y="1575"/>
                  </a:lnTo>
                  <a:lnTo>
                    <a:pt x="2457" y="1428"/>
                  </a:lnTo>
                  <a:lnTo>
                    <a:pt x="2372" y="1405"/>
                  </a:lnTo>
                  <a:lnTo>
                    <a:pt x="2315" y="1339"/>
                  </a:lnTo>
                  <a:lnTo>
                    <a:pt x="2259" y="1209"/>
                  </a:lnTo>
                  <a:lnTo>
                    <a:pt x="2156" y="1080"/>
                  </a:lnTo>
                  <a:lnTo>
                    <a:pt x="2051" y="934"/>
                  </a:lnTo>
                  <a:lnTo>
                    <a:pt x="1895" y="870"/>
                  </a:lnTo>
                  <a:lnTo>
                    <a:pt x="1907" y="802"/>
                  </a:lnTo>
                  <a:lnTo>
                    <a:pt x="1982" y="756"/>
                  </a:lnTo>
                  <a:lnTo>
                    <a:pt x="2061" y="784"/>
                  </a:lnTo>
                  <a:lnTo>
                    <a:pt x="2099" y="691"/>
                  </a:lnTo>
                  <a:lnTo>
                    <a:pt x="2081" y="517"/>
                  </a:lnTo>
                  <a:lnTo>
                    <a:pt x="2002" y="544"/>
                  </a:lnTo>
                  <a:lnTo>
                    <a:pt x="2010" y="448"/>
                  </a:lnTo>
                  <a:lnTo>
                    <a:pt x="1978" y="392"/>
                  </a:lnTo>
                  <a:lnTo>
                    <a:pt x="1906" y="328"/>
                  </a:lnTo>
                  <a:lnTo>
                    <a:pt x="1834" y="288"/>
                  </a:lnTo>
                  <a:lnTo>
                    <a:pt x="1850" y="208"/>
                  </a:lnTo>
                  <a:lnTo>
                    <a:pt x="1850" y="104"/>
                  </a:lnTo>
                  <a:lnTo>
                    <a:pt x="1850" y="16"/>
                  </a:lnTo>
                  <a:lnTo>
                    <a:pt x="1786" y="0"/>
                  </a:lnTo>
                  <a:lnTo>
                    <a:pt x="1746" y="64"/>
                  </a:lnTo>
                  <a:lnTo>
                    <a:pt x="1690" y="88"/>
                  </a:lnTo>
                  <a:lnTo>
                    <a:pt x="1698" y="136"/>
                  </a:lnTo>
                  <a:lnTo>
                    <a:pt x="1690" y="192"/>
                  </a:lnTo>
                  <a:lnTo>
                    <a:pt x="1682" y="240"/>
                  </a:lnTo>
                  <a:lnTo>
                    <a:pt x="1650" y="296"/>
                  </a:lnTo>
                  <a:lnTo>
                    <a:pt x="1594" y="352"/>
                  </a:lnTo>
                  <a:lnTo>
                    <a:pt x="1562" y="424"/>
                  </a:lnTo>
                  <a:lnTo>
                    <a:pt x="1506" y="464"/>
                  </a:lnTo>
                  <a:lnTo>
                    <a:pt x="1418" y="496"/>
                  </a:lnTo>
                  <a:lnTo>
                    <a:pt x="1338" y="480"/>
                  </a:lnTo>
                  <a:lnTo>
                    <a:pt x="1266" y="440"/>
                  </a:lnTo>
                  <a:lnTo>
                    <a:pt x="1186" y="408"/>
                  </a:lnTo>
                  <a:lnTo>
                    <a:pt x="1114" y="448"/>
                  </a:lnTo>
                  <a:lnTo>
                    <a:pt x="1066" y="496"/>
                  </a:lnTo>
                  <a:lnTo>
                    <a:pt x="1002" y="536"/>
                  </a:lnTo>
                  <a:lnTo>
                    <a:pt x="970" y="584"/>
                  </a:lnTo>
                  <a:lnTo>
                    <a:pt x="874" y="584"/>
                  </a:lnTo>
                  <a:lnTo>
                    <a:pt x="802" y="576"/>
                  </a:lnTo>
                  <a:lnTo>
                    <a:pt x="738" y="512"/>
                  </a:lnTo>
                  <a:lnTo>
                    <a:pt x="626" y="544"/>
                  </a:lnTo>
                  <a:lnTo>
                    <a:pt x="554" y="544"/>
                  </a:lnTo>
                  <a:lnTo>
                    <a:pt x="474" y="528"/>
                  </a:lnTo>
                  <a:lnTo>
                    <a:pt x="442" y="480"/>
                  </a:lnTo>
                  <a:lnTo>
                    <a:pt x="426" y="440"/>
                  </a:lnTo>
                  <a:lnTo>
                    <a:pt x="402" y="384"/>
                  </a:lnTo>
                  <a:lnTo>
                    <a:pt x="330" y="376"/>
                  </a:lnTo>
                  <a:lnTo>
                    <a:pt x="250" y="384"/>
                  </a:lnTo>
                  <a:lnTo>
                    <a:pt x="210" y="440"/>
                  </a:lnTo>
                  <a:lnTo>
                    <a:pt x="178" y="496"/>
                  </a:lnTo>
                  <a:lnTo>
                    <a:pt x="154" y="552"/>
                  </a:lnTo>
                  <a:lnTo>
                    <a:pt x="114" y="616"/>
                  </a:lnTo>
                  <a:lnTo>
                    <a:pt x="114" y="680"/>
                  </a:lnTo>
                  <a:lnTo>
                    <a:pt x="82" y="720"/>
                  </a:lnTo>
                  <a:lnTo>
                    <a:pt x="0" y="73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152">
              <a:extLst>
                <a:ext uri="{FF2B5EF4-FFF2-40B4-BE49-F238E27FC236}">
                  <a16:creationId xmlns:a16="http://schemas.microsoft.com/office/drawing/2014/main" id="{FF8DE92B-6519-D23C-0C1C-E1E04ED34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2346325"/>
              <a:ext cx="1079500" cy="952500"/>
            </a:xfrm>
            <a:custGeom>
              <a:avLst/>
              <a:gdLst/>
              <a:ahLst/>
              <a:cxnLst>
                <a:cxn ang="0">
                  <a:pos x="2771" y="82"/>
                </a:cxn>
                <a:cxn ang="0">
                  <a:pos x="2907" y="146"/>
                </a:cxn>
                <a:cxn ang="0">
                  <a:pos x="3063" y="510"/>
                </a:cxn>
                <a:cxn ang="0">
                  <a:pos x="3154" y="881"/>
                </a:cxn>
                <a:cxn ang="0">
                  <a:pos x="3323" y="990"/>
                </a:cxn>
                <a:cxn ang="0">
                  <a:pos x="3362" y="1111"/>
                </a:cxn>
                <a:cxn ang="0">
                  <a:pos x="3173" y="1246"/>
                </a:cxn>
                <a:cxn ang="0">
                  <a:pos x="3082" y="1463"/>
                </a:cxn>
                <a:cxn ang="0">
                  <a:pos x="3038" y="1851"/>
                </a:cxn>
                <a:cxn ang="0">
                  <a:pos x="2873" y="2167"/>
                </a:cxn>
                <a:cxn ang="0">
                  <a:pos x="2749" y="2538"/>
                </a:cxn>
                <a:cxn ang="0">
                  <a:pos x="2606" y="2563"/>
                </a:cxn>
                <a:cxn ang="0">
                  <a:pos x="2574" y="2781"/>
                </a:cxn>
                <a:cxn ang="0">
                  <a:pos x="2502" y="2710"/>
                </a:cxn>
                <a:cxn ang="0">
                  <a:pos x="2400" y="2592"/>
                </a:cxn>
                <a:cxn ang="0">
                  <a:pos x="2343" y="2467"/>
                </a:cxn>
                <a:cxn ang="0">
                  <a:pos x="2279" y="2262"/>
                </a:cxn>
                <a:cxn ang="0">
                  <a:pos x="2184" y="2350"/>
                </a:cxn>
                <a:cxn ang="0">
                  <a:pos x="2175" y="2503"/>
                </a:cxn>
                <a:cxn ang="0">
                  <a:pos x="2085" y="2617"/>
                </a:cxn>
                <a:cxn ang="0">
                  <a:pos x="1997" y="2727"/>
                </a:cxn>
                <a:cxn ang="0">
                  <a:pos x="1827" y="2742"/>
                </a:cxn>
                <a:cxn ang="0">
                  <a:pos x="1676" y="2671"/>
                </a:cxn>
                <a:cxn ang="0">
                  <a:pos x="1563" y="2755"/>
                </a:cxn>
                <a:cxn ang="0">
                  <a:pos x="1463" y="2847"/>
                </a:cxn>
                <a:cxn ang="0">
                  <a:pos x="1293" y="2839"/>
                </a:cxn>
                <a:cxn ang="0">
                  <a:pos x="1119" y="2808"/>
                </a:cxn>
                <a:cxn ang="0">
                  <a:pos x="965" y="2790"/>
                </a:cxn>
                <a:cxn ang="0">
                  <a:pos x="894" y="2646"/>
                </a:cxn>
                <a:cxn ang="0">
                  <a:pos x="740" y="2646"/>
                </a:cxn>
                <a:cxn ang="0">
                  <a:pos x="672" y="2755"/>
                </a:cxn>
                <a:cxn ang="0">
                  <a:pos x="606" y="2881"/>
                </a:cxn>
                <a:cxn ang="0">
                  <a:pos x="573" y="2982"/>
                </a:cxn>
                <a:cxn ang="0">
                  <a:pos x="372" y="2986"/>
                </a:cxn>
                <a:cxn ang="0">
                  <a:pos x="359" y="2672"/>
                </a:cxn>
                <a:cxn ang="0">
                  <a:pos x="247" y="2441"/>
                </a:cxn>
                <a:cxn ang="0">
                  <a:pos x="152" y="2333"/>
                </a:cxn>
                <a:cxn ang="0">
                  <a:pos x="125" y="2163"/>
                </a:cxn>
                <a:cxn ang="0">
                  <a:pos x="0" y="2122"/>
                </a:cxn>
                <a:cxn ang="0">
                  <a:pos x="46" y="1949"/>
                </a:cxn>
                <a:cxn ang="0">
                  <a:pos x="111" y="1787"/>
                </a:cxn>
                <a:cxn ang="0">
                  <a:pos x="242" y="1563"/>
                </a:cxn>
                <a:cxn ang="0">
                  <a:pos x="453" y="1553"/>
                </a:cxn>
                <a:cxn ang="0">
                  <a:pos x="437" y="645"/>
                </a:cxn>
                <a:cxn ang="0">
                  <a:pos x="636" y="257"/>
                </a:cxn>
                <a:cxn ang="0">
                  <a:pos x="2333" y="278"/>
                </a:cxn>
                <a:cxn ang="0">
                  <a:pos x="2431" y="197"/>
                </a:cxn>
                <a:cxn ang="0">
                  <a:pos x="2576" y="82"/>
                </a:cxn>
                <a:cxn ang="0">
                  <a:pos x="2723" y="0"/>
                </a:cxn>
              </a:cxnLst>
              <a:rect l="0" t="0" r="r" b="b"/>
              <a:pathLst>
                <a:path w="3401" h="2998">
                  <a:moveTo>
                    <a:pt x="2723" y="0"/>
                  </a:moveTo>
                  <a:lnTo>
                    <a:pt x="2771" y="82"/>
                  </a:lnTo>
                  <a:lnTo>
                    <a:pt x="2849" y="82"/>
                  </a:lnTo>
                  <a:lnTo>
                    <a:pt x="2907" y="146"/>
                  </a:lnTo>
                  <a:lnTo>
                    <a:pt x="2978" y="177"/>
                  </a:lnTo>
                  <a:lnTo>
                    <a:pt x="3063" y="510"/>
                  </a:lnTo>
                  <a:lnTo>
                    <a:pt x="3115" y="657"/>
                  </a:lnTo>
                  <a:lnTo>
                    <a:pt x="3154" y="881"/>
                  </a:lnTo>
                  <a:lnTo>
                    <a:pt x="3271" y="913"/>
                  </a:lnTo>
                  <a:lnTo>
                    <a:pt x="3323" y="990"/>
                  </a:lnTo>
                  <a:lnTo>
                    <a:pt x="3401" y="1022"/>
                  </a:lnTo>
                  <a:lnTo>
                    <a:pt x="3362" y="1111"/>
                  </a:lnTo>
                  <a:lnTo>
                    <a:pt x="3232" y="1169"/>
                  </a:lnTo>
                  <a:lnTo>
                    <a:pt x="3173" y="1246"/>
                  </a:lnTo>
                  <a:lnTo>
                    <a:pt x="3089" y="1265"/>
                  </a:lnTo>
                  <a:lnTo>
                    <a:pt x="3082" y="1463"/>
                  </a:lnTo>
                  <a:lnTo>
                    <a:pt x="3011" y="1687"/>
                  </a:lnTo>
                  <a:lnTo>
                    <a:pt x="3038" y="1851"/>
                  </a:lnTo>
                  <a:lnTo>
                    <a:pt x="2970" y="2154"/>
                  </a:lnTo>
                  <a:lnTo>
                    <a:pt x="2873" y="2167"/>
                  </a:lnTo>
                  <a:lnTo>
                    <a:pt x="2775" y="2326"/>
                  </a:lnTo>
                  <a:lnTo>
                    <a:pt x="2749" y="2538"/>
                  </a:lnTo>
                  <a:lnTo>
                    <a:pt x="2671" y="2525"/>
                  </a:lnTo>
                  <a:lnTo>
                    <a:pt x="2606" y="2563"/>
                  </a:lnTo>
                  <a:lnTo>
                    <a:pt x="2626" y="2679"/>
                  </a:lnTo>
                  <a:lnTo>
                    <a:pt x="2574" y="2781"/>
                  </a:lnTo>
                  <a:lnTo>
                    <a:pt x="2493" y="2805"/>
                  </a:lnTo>
                  <a:lnTo>
                    <a:pt x="2502" y="2710"/>
                  </a:lnTo>
                  <a:lnTo>
                    <a:pt x="2471" y="2655"/>
                  </a:lnTo>
                  <a:lnTo>
                    <a:pt x="2400" y="2592"/>
                  </a:lnTo>
                  <a:lnTo>
                    <a:pt x="2325" y="2547"/>
                  </a:lnTo>
                  <a:lnTo>
                    <a:pt x="2343" y="2467"/>
                  </a:lnTo>
                  <a:lnTo>
                    <a:pt x="2343" y="2280"/>
                  </a:lnTo>
                  <a:lnTo>
                    <a:pt x="2279" y="2262"/>
                  </a:lnTo>
                  <a:lnTo>
                    <a:pt x="2240" y="2325"/>
                  </a:lnTo>
                  <a:lnTo>
                    <a:pt x="2184" y="2350"/>
                  </a:lnTo>
                  <a:lnTo>
                    <a:pt x="2189" y="2400"/>
                  </a:lnTo>
                  <a:lnTo>
                    <a:pt x="2175" y="2503"/>
                  </a:lnTo>
                  <a:lnTo>
                    <a:pt x="2141" y="2557"/>
                  </a:lnTo>
                  <a:lnTo>
                    <a:pt x="2085" y="2617"/>
                  </a:lnTo>
                  <a:lnTo>
                    <a:pt x="2055" y="2686"/>
                  </a:lnTo>
                  <a:lnTo>
                    <a:pt x="1997" y="2727"/>
                  </a:lnTo>
                  <a:lnTo>
                    <a:pt x="1907" y="2757"/>
                  </a:lnTo>
                  <a:lnTo>
                    <a:pt x="1827" y="2742"/>
                  </a:lnTo>
                  <a:lnTo>
                    <a:pt x="1761" y="2703"/>
                  </a:lnTo>
                  <a:lnTo>
                    <a:pt x="1676" y="2671"/>
                  </a:lnTo>
                  <a:lnTo>
                    <a:pt x="1608" y="2709"/>
                  </a:lnTo>
                  <a:lnTo>
                    <a:pt x="1563" y="2755"/>
                  </a:lnTo>
                  <a:lnTo>
                    <a:pt x="1494" y="2797"/>
                  </a:lnTo>
                  <a:lnTo>
                    <a:pt x="1463" y="2847"/>
                  </a:lnTo>
                  <a:lnTo>
                    <a:pt x="1356" y="2845"/>
                  </a:lnTo>
                  <a:lnTo>
                    <a:pt x="1293" y="2839"/>
                  </a:lnTo>
                  <a:lnTo>
                    <a:pt x="1229" y="2773"/>
                  </a:lnTo>
                  <a:lnTo>
                    <a:pt x="1119" y="2808"/>
                  </a:lnTo>
                  <a:lnTo>
                    <a:pt x="1046" y="2805"/>
                  </a:lnTo>
                  <a:lnTo>
                    <a:pt x="965" y="2790"/>
                  </a:lnTo>
                  <a:lnTo>
                    <a:pt x="930" y="2736"/>
                  </a:lnTo>
                  <a:lnTo>
                    <a:pt x="894" y="2646"/>
                  </a:lnTo>
                  <a:lnTo>
                    <a:pt x="813" y="2638"/>
                  </a:lnTo>
                  <a:lnTo>
                    <a:pt x="740" y="2646"/>
                  </a:lnTo>
                  <a:lnTo>
                    <a:pt x="704" y="2704"/>
                  </a:lnTo>
                  <a:lnTo>
                    <a:pt x="672" y="2755"/>
                  </a:lnTo>
                  <a:lnTo>
                    <a:pt x="647" y="2812"/>
                  </a:lnTo>
                  <a:lnTo>
                    <a:pt x="606" y="2881"/>
                  </a:lnTo>
                  <a:lnTo>
                    <a:pt x="605" y="2943"/>
                  </a:lnTo>
                  <a:lnTo>
                    <a:pt x="573" y="2982"/>
                  </a:lnTo>
                  <a:lnTo>
                    <a:pt x="496" y="2998"/>
                  </a:lnTo>
                  <a:lnTo>
                    <a:pt x="372" y="2986"/>
                  </a:lnTo>
                  <a:lnTo>
                    <a:pt x="392" y="2851"/>
                  </a:lnTo>
                  <a:lnTo>
                    <a:pt x="359" y="2672"/>
                  </a:lnTo>
                  <a:lnTo>
                    <a:pt x="251" y="2552"/>
                  </a:lnTo>
                  <a:lnTo>
                    <a:pt x="247" y="2441"/>
                  </a:lnTo>
                  <a:lnTo>
                    <a:pt x="171" y="2403"/>
                  </a:lnTo>
                  <a:lnTo>
                    <a:pt x="152" y="2333"/>
                  </a:lnTo>
                  <a:lnTo>
                    <a:pt x="111" y="2237"/>
                  </a:lnTo>
                  <a:lnTo>
                    <a:pt x="125" y="2163"/>
                  </a:lnTo>
                  <a:lnTo>
                    <a:pt x="20" y="2173"/>
                  </a:lnTo>
                  <a:lnTo>
                    <a:pt x="0" y="2122"/>
                  </a:lnTo>
                  <a:lnTo>
                    <a:pt x="87" y="2042"/>
                  </a:lnTo>
                  <a:lnTo>
                    <a:pt x="46" y="1949"/>
                  </a:lnTo>
                  <a:lnTo>
                    <a:pt x="152" y="1858"/>
                  </a:lnTo>
                  <a:lnTo>
                    <a:pt x="111" y="1787"/>
                  </a:lnTo>
                  <a:lnTo>
                    <a:pt x="238" y="1647"/>
                  </a:lnTo>
                  <a:lnTo>
                    <a:pt x="242" y="1563"/>
                  </a:lnTo>
                  <a:lnTo>
                    <a:pt x="310" y="1523"/>
                  </a:lnTo>
                  <a:lnTo>
                    <a:pt x="453" y="1553"/>
                  </a:lnTo>
                  <a:lnTo>
                    <a:pt x="442" y="777"/>
                  </a:lnTo>
                  <a:lnTo>
                    <a:pt x="437" y="645"/>
                  </a:lnTo>
                  <a:lnTo>
                    <a:pt x="635" y="640"/>
                  </a:lnTo>
                  <a:lnTo>
                    <a:pt x="636" y="257"/>
                  </a:lnTo>
                  <a:lnTo>
                    <a:pt x="2262" y="231"/>
                  </a:lnTo>
                  <a:lnTo>
                    <a:pt x="2333" y="278"/>
                  </a:lnTo>
                  <a:lnTo>
                    <a:pt x="2429" y="275"/>
                  </a:lnTo>
                  <a:lnTo>
                    <a:pt x="2431" y="197"/>
                  </a:lnTo>
                  <a:lnTo>
                    <a:pt x="2544" y="165"/>
                  </a:lnTo>
                  <a:lnTo>
                    <a:pt x="2576" y="82"/>
                  </a:lnTo>
                  <a:lnTo>
                    <a:pt x="2667" y="48"/>
                  </a:lnTo>
                  <a:lnTo>
                    <a:pt x="2723" y="0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任意多边形 173">
              <a:extLst>
                <a:ext uri="{FF2B5EF4-FFF2-40B4-BE49-F238E27FC236}">
                  <a16:creationId xmlns:a16="http://schemas.microsoft.com/office/drawing/2014/main" id="{A35559D0-A68B-0AD7-375C-3894F1755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3654425"/>
              <a:ext cx="42863" cy="44450"/>
            </a:xfrm>
            <a:custGeom>
              <a:avLst/>
              <a:gdLst/>
              <a:ahLst/>
              <a:cxnLst/>
              <a:rect l="0" t="0" r="r" b="b"/>
              <a:pathLst>
                <a:path w="7960595" h="8829030">
                  <a:moveTo>
                    <a:pt x="2948394" y="2140887"/>
                  </a:moveTo>
                  <a:lnTo>
                    <a:pt x="2921546" y="2290985"/>
                  </a:lnTo>
                  <a:cubicBezTo>
                    <a:pt x="2917001" y="2339653"/>
                    <a:pt x="2945040" y="2441798"/>
                    <a:pt x="2945929" y="2510060"/>
                  </a:cubicBezTo>
                  <a:cubicBezTo>
                    <a:pt x="2946818" y="2578322"/>
                    <a:pt x="2929095" y="2622103"/>
                    <a:pt x="2926879" y="2700560"/>
                  </a:cubicBezTo>
                  <a:cubicBezTo>
                    <a:pt x="2925622" y="2841599"/>
                    <a:pt x="2909086" y="2762597"/>
                    <a:pt x="2907829" y="2903636"/>
                  </a:cubicBezTo>
                  <a:lnTo>
                    <a:pt x="2869729" y="3040037"/>
                  </a:lnTo>
                  <a:lnTo>
                    <a:pt x="2898304" y="3194347"/>
                  </a:lnTo>
                  <a:lnTo>
                    <a:pt x="2903637" y="3394372"/>
                  </a:lnTo>
                  <a:lnTo>
                    <a:pt x="2813720" y="3503339"/>
                  </a:lnTo>
                  <a:lnTo>
                    <a:pt x="2733328" y="3612306"/>
                  </a:lnTo>
                  <a:lnTo>
                    <a:pt x="2595786" y="3715940"/>
                  </a:lnTo>
                  <a:lnTo>
                    <a:pt x="2505869" y="3777282"/>
                  </a:lnTo>
                  <a:lnTo>
                    <a:pt x="2410619" y="3877865"/>
                  </a:lnTo>
                  <a:lnTo>
                    <a:pt x="2358802" y="3985691"/>
                  </a:lnTo>
                  <a:lnTo>
                    <a:pt x="2330227" y="4098850"/>
                  </a:lnTo>
                  <a:lnTo>
                    <a:pt x="2376711" y="4269159"/>
                  </a:lnTo>
                  <a:lnTo>
                    <a:pt x="2485329" y="4301777"/>
                  </a:lnTo>
                  <a:lnTo>
                    <a:pt x="2515394" y="4458518"/>
                  </a:lnTo>
                  <a:lnTo>
                    <a:pt x="2458244" y="4623494"/>
                  </a:lnTo>
                  <a:lnTo>
                    <a:pt x="2426618" y="4788470"/>
                  </a:lnTo>
                  <a:lnTo>
                    <a:pt x="2289868" y="4918248"/>
                  </a:lnTo>
                  <a:lnTo>
                    <a:pt x="2170584" y="4955728"/>
                  </a:lnTo>
                  <a:lnTo>
                    <a:pt x="2036276" y="4976559"/>
                  </a:lnTo>
                  <a:lnTo>
                    <a:pt x="1843683" y="4862388"/>
                  </a:lnTo>
                  <a:lnTo>
                    <a:pt x="1720999" y="4900488"/>
                  </a:lnTo>
                  <a:lnTo>
                    <a:pt x="1625749" y="4885635"/>
                  </a:lnTo>
                  <a:lnTo>
                    <a:pt x="1522115" y="4885635"/>
                  </a:lnTo>
                  <a:lnTo>
                    <a:pt x="1369715" y="4910018"/>
                  </a:lnTo>
                  <a:lnTo>
                    <a:pt x="1241698" y="4838010"/>
                  </a:lnTo>
                  <a:lnTo>
                    <a:pt x="1151781" y="4890968"/>
                  </a:lnTo>
                  <a:lnTo>
                    <a:pt x="989856" y="4871918"/>
                  </a:lnTo>
                  <a:lnTo>
                    <a:pt x="938039" y="4805243"/>
                  </a:lnTo>
                  <a:lnTo>
                    <a:pt x="814214" y="4799910"/>
                  </a:lnTo>
                  <a:lnTo>
                    <a:pt x="766961" y="4895160"/>
                  </a:lnTo>
                  <a:lnTo>
                    <a:pt x="590178" y="4937452"/>
                  </a:lnTo>
                  <a:lnTo>
                    <a:pt x="549027" y="5046419"/>
                  </a:lnTo>
                  <a:lnTo>
                    <a:pt x="463302" y="5155386"/>
                  </a:lnTo>
                  <a:lnTo>
                    <a:pt x="392435" y="5254828"/>
                  </a:lnTo>
                  <a:lnTo>
                    <a:pt x="344810" y="5367987"/>
                  </a:lnTo>
                  <a:lnTo>
                    <a:pt x="283468" y="5538296"/>
                  </a:lnTo>
                  <a:lnTo>
                    <a:pt x="231651" y="5680030"/>
                  </a:lnTo>
                  <a:lnTo>
                    <a:pt x="164976" y="5859864"/>
                  </a:lnTo>
                  <a:lnTo>
                    <a:pt x="141734" y="6011123"/>
                  </a:lnTo>
                  <a:lnTo>
                    <a:pt x="80392" y="6129615"/>
                  </a:lnTo>
                  <a:lnTo>
                    <a:pt x="51817" y="6256491"/>
                  </a:lnTo>
                  <a:lnTo>
                    <a:pt x="70867" y="6427941"/>
                  </a:lnTo>
                  <a:lnTo>
                    <a:pt x="0" y="6526242"/>
                  </a:lnTo>
                  <a:lnTo>
                    <a:pt x="8382" y="6650712"/>
                  </a:lnTo>
                  <a:lnTo>
                    <a:pt x="47625" y="6795993"/>
                  </a:lnTo>
                  <a:lnTo>
                    <a:pt x="65533" y="6928202"/>
                  </a:lnTo>
                  <a:lnTo>
                    <a:pt x="113158" y="7088986"/>
                  </a:lnTo>
                  <a:lnTo>
                    <a:pt x="215649" y="7210033"/>
                  </a:lnTo>
                  <a:lnTo>
                    <a:pt x="220983" y="7325970"/>
                  </a:lnTo>
                  <a:lnTo>
                    <a:pt x="321566" y="7429604"/>
                  </a:lnTo>
                  <a:lnTo>
                    <a:pt x="331091" y="7594580"/>
                  </a:lnTo>
                  <a:lnTo>
                    <a:pt x="348999" y="7779747"/>
                  </a:lnTo>
                  <a:lnTo>
                    <a:pt x="454568" y="7881446"/>
                  </a:lnTo>
                  <a:lnTo>
                    <a:pt x="590575" y="7936339"/>
                  </a:lnTo>
                  <a:lnTo>
                    <a:pt x="790203" y="7977489"/>
                  </a:lnTo>
                  <a:lnTo>
                    <a:pt x="926604" y="8048356"/>
                  </a:lnTo>
                  <a:lnTo>
                    <a:pt x="1147589" y="8115031"/>
                  </a:lnTo>
                  <a:lnTo>
                    <a:pt x="1313706" y="8109697"/>
                  </a:lnTo>
                  <a:lnTo>
                    <a:pt x="1503065" y="8128747"/>
                  </a:lnTo>
                  <a:lnTo>
                    <a:pt x="1663849" y="8161514"/>
                  </a:lnTo>
                  <a:lnTo>
                    <a:pt x="1796058" y="8256764"/>
                  </a:lnTo>
                  <a:lnTo>
                    <a:pt x="1985417" y="8327631"/>
                  </a:lnTo>
                  <a:lnTo>
                    <a:pt x="2231926" y="8365382"/>
                  </a:lnTo>
                  <a:lnTo>
                    <a:pt x="2259360" y="8308232"/>
                  </a:lnTo>
                  <a:lnTo>
                    <a:pt x="2390428" y="8318105"/>
                  </a:lnTo>
                  <a:lnTo>
                    <a:pt x="2574454" y="8289530"/>
                  </a:lnTo>
                  <a:lnTo>
                    <a:pt x="2745904" y="8365730"/>
                  </a:lnTo>
                  <a:lnTo>
                    <a:pt x="2892971" y="8413007"/>
                  </a:lnTo>
                  <a:lnTo>
                    <a:pt x="2996605" y="8498731"/>
                  </a:lnTo>
                  <a:lnTo>
                    <a:pt x="3109764" y="8489206"/>
                  </a:lnTo>
                  <a:lnTo>
                    <a:pt x="3250357" y="8479681"/>
                  </a:lnTo>
                  <a:lnTo>
                    <a:pt x="3402757" y="8546356"/>
                  </a:lnTo>
                  <a:lnTo>
                    <a:pt x="3549824" y="8593981"/>
                  </a:lnTo>
                  <a:lnTo>
                    <a:pt x="3691558" y="8689230"/>
                  </a:lnTo>
                  <a:lnTo>
                    <a:pt x="3785667" y="8782546"/>
                  </a:lnTo>
                  <a:lnTo>
                    <a:pt x="3947592" y="8829030"/>
                  </a:lnTo>
                  <a:lnTo>
                    <a:pt x="3998268" y="8743305"/>
                  </a:lnTo>
                  <a:lnTo>
                    <a:pt x="4111427" y="8634338"/>
                  </a:lnTo>
                  <a:lnTo>
                    <a:pt x="4201344" y="8527306"/>
                  </a:lnTo>
                  <a:lnTo>
                    <a:pt x="4235252" y="8527305"/>
                  </a:lnTo>
                  <a:lnTo>
                    <a:pt x="4272211" y="8327280"/>
                  </a:lnTo>
                  <a:lnTo>
                    <a:pt x="4407026" y="8185993"/>
                  </a:lnTo>
                  <a:lnTo>
                    <a:pt x="4475287" y="8043019"/>
                  </a:lnTo>
                  <a:lnTo>
                    <a:pt x="4574729" y="7897093"/>
                  </a:lnTo>
                  <a:lnTo>
                    <a:pt x="4753422" y="7727925"/>
                  </a:lnTo>
                  <a:lnTo>
                    <a:pt x="4967164" y="7523708"/>
                  </a:lnTo>
                  <a:lnTo>
                    <a:pt x="5315555" y="7112069"/>
                  </a:lnTo>
                  <a:lnTo>
                    <a:pt x="5322268" y="6952183"/>
                  </a:lnTo>
                  <a:lnTo>
                    <a:pt x="5396558" y="6760170"/>
                  </a:lnTo>
                  <a:lnTo>
                    <a:pt x="5387033" y="6641678"/>
                  </a:lnTo>
                  <a:lnTo>
                    <a:pt x="5396558" y="6485086"/>
                  </a:lnTo>
                  <a:lnTo>
                    <a:pt x="5391225" y="6343352"/>
                  </a:lnTo>
                  <a:lnTo>
                    <a:pt x="5329883" y="6272485"/>
                  </a:lnTo>
                  <a:lnTo>
                    <a:pt x="5297116" y="6163518"/>
                  </a:lnTo>
                  <a:lnTo>
                    <a:pt x="5278066" y="6054551"/>
                  </a:lnTo>
                  <a:lnTo>
                    <a:pt x="5382841" y="5931867"/>
                  </a:lnTo>
                  <a:lnTo>
                    <a:pt x="5535241" y="5918150"/>
                  </a:lnTo>
                  <a:lnTo>
                    <a:pt x="5638875" y="5817567"/>
                  </a:lnTo>
                  <a:lnTo>
                    <a:pt x="5740300" y="5816674"/>
                  </a:lnTo>
                  <a:lnTo>
                    <a:pt x="5760418" y="5686499"/>
                  </a:lnTo>
                  <a:lnTo>
                    <a:pt x="5865193" y="5619824"/>
                  </a:lnTo>
                  <a:lnTo>
                    <a:pt x="5945585" y="5554290"/>
                  </a:lnTo>
                  <a:lnTo>
                    <a:pt x="5939111" y="5424363"/>
                  </a:lnTo>
                  <a:lnTo>
                    <a:pt x="5977211" y="5277296"/>
                  </a:lnTo>
                  <a:lnTo>
                    <a:pt x="5952828" y="5168329"/>
                  </a:lnTo>
                  <a:lnTo>
                    <a:pt x="6015311" y="5021262"/>
                  </a:lnTo>
                  <a:lnTo>
                    <a:pt x="6095703" y="5017070"/>
                  </a:lnTo>
                  <a:lnTo>
                    <a:pt x="6166570" y="4870003"/>
                  </a:lnTo>
                  <a:lnTo>
                    <a:pt x="6242770" y="4784278"/>
                  </a:lnTo>
                  <a:lnTo>
                    <a:pt x="6342212" y="4694361"/>
                  </a:lnTo>
                  <a:lnTo>
                    <a:pt x="6361262" y="4566344"/>
                  </a:lnTo>
                  <a:lnTo>
                    <a:pt x="6456514" y="4494337"/>
                  </a:lnTo>
                  <a:lnTo>
                    <a:pt x="6440614" y="4399806"/>
                  </a:lnTo>
                  <a:lnTo>
                    <a:pt x="6474306" y="4304724"/>
                  </a:lnTo>
                  <a:lnTo>
                    <a:pt x="6591470" y="4097690"/>
                  </a:lnTo>
                  <a:lnTo>
                    <a:pt x="6682528" y="3865022"/>
                  </a:lnTo>
                  <a:lnTo>
                    <a:pt x="6729136" y="3731920"/>
                  </a:lnTo>
                  <a:lnTo>
                    <a:pt x="6866802" y="3723536"/>
                  </a:lnTo>
                  <a:lnTo>
                    <a:pt x="6832719" y="3647931"/>
                  </a:lnTo>
                  <a:lnTo>
                    <a:pt x="6883942" y="3565034"/>
                  </a:lnTo>
                  <a:lnTo>
                    <a:pt x="6926358" y="3474100"/>
                  </a:lnTo>
                  <a:lnTo>
                    <a:pt x="7017540" y="3366150"/>
                  </a:lnTo>
                  <a:lnTo>
                    <a:pt x="7062114" y="3296300"/>
                  </a:lnTo>
                  <a:lnTo>
                    <a:pt x="7161804" y="3234958"/>
                  </a:lnTo>
                  <a:lnTo>
                    <a:pt x="7227586" y="3143900"/>
                  </a:lnTo>
                  <a:lnTo>
                    <a:pt x="7296251" y="3065562"/>
                  </a:lnTo>
                  <a:lnTo>
                    <a:pt x="7328001" y="2896146"/>
                  </a:lnTo>
                  <a:lnTo>
                    <a:pt x="7406359" y="2879254"/>
                  </a:lnTo>
                  <a:lnTo>
                    <a:pt x="7402043" y="2769270"/>
                  </a:lnTo>
                  <a:lnTo>
                    <a:pt x="7522693" y="2680370"/>
                  </a:lnTo>
                  <a:lnTo>
                    <a:pt x="7634835" y="2602136"/>
                  </a:lnTo>
                  <a:lnTo>
                    <a:pt x="7681319" y="2479452"/>
                  </a:lnTo>
                  <a:lnTo>
                    <a:pt x="7749011" y="2424584"/>
                  </a:lnTo>
                  <a:lnTo>
                    <a:pt x="7772253" y="2325142"/>
                  </a:lnTo>
                  <a:lnTo>
                    <a:pt x="7842103" y="2301900"/>
                  </a:lnTo>
                  <a:lnTo>
                    <a:pt x="7873853" y="2164358"/>
                  </a:lnTo>
                  <a:cubicBezTo>
                    <a:pt x="7873134" y="2121347"/>
                    <a:pt x="7872414" y="2078335"/>
                    <a:pt x="7871695" y="2035324"/>
                  </a:cubicBezTo>
                  <a:lnTo>
                    <a:pt x="7922495" y="1921024"/>
                  </a:lnTo>
                  <a:lnTo>
                    <a:pt x="7960595" y="1813074"/>
                  </a:lnTo>
                  <a:lnTo>
                    <a:pt x="7909795" y="1732682"/>
                  </a:lnTo>
                  <a:lnTo>
                    <a:pt x="7878045" y="1690390"/>
                  </a:lnTo>
                  <a:lnTo>
                    <a:pt x="7865345" y="1614190"/>
                  </a:lnTo>
                  <a:lnTo>
                    <a:pt x="7907761" y="1461790"/>
                  </a:lnTo>
                  <a:lnTo>
                    <a:pt x="7869661" y="1381398"/>
                  </a:lnTo>
                  <a:lnTo>
                    <a:pt x="7850611" y="1288306"/>
                  </a:lnTo>
                  <a:lnTo>
                    <a:pt x="7863312" y="1127522"/>
                  </a:lnTo>
                  <a:lnTo>
                    <a:pt x="7816969" y="1050111"/>
                  </a:lnTo>
                  <a:lnTo>
                    <a:pt x="7736311" y="1030238"/>
                  </a:lnTo>
                  <a:lnTo>
                    <a:pt x="7698211" y="987946"/>
                  </a:lnTo>
                  <a:lnTo>
                    <a:pt x="7729961" y="905396"/>
                  </a:lnTo>
                  <a:lnTo>
                    <a:pt x="7668619" y="907554"/>
                  </a:lnTo>
                  <a:lnTo>
                    <a:pt x="7605119" y="825004"/>
                  </a:lnTo>
                  <a:lnTo>
                    <a:pt x="7571211" y="729754"/>
                  </a:lnTo>
                  <a:lnTo>
                    <a:pt x="7624169" y="662062"/>
                  </a:lnTo>
                  <a:lnTo>
                    <a:pt x="7547969" y="594370"/>
                  </a:lnTo>
                  <a:lnTo>
                    <a:pt x="7499327" y="509662"/>
                  </a:lnTo>
                  <a:lnTo>
                    <a:pt x="7380835" y="509786"/>
                  </a:lnTo>
                  <a:lnTo>
                    <a:pt x="7313143" y="382786"/>
                  </a:lnTo>
                  <a:lnTo>
                    <a:pt x="7201001" y="351036"/>
                  </a:lnTo>
                  <a:lnTo>
                    <a:pt x="7044409" y="357386"/>
                  </a:lnTo>
                  <a:lnTo>
                    <a:pt x="6953599" y="395610"/>
                  </a:lnTo>
                  <a:lnTo>
                    <a:pt x="6866857" y="412502"/>
                  </a:lnTo>
                  <a:lnTo>
                    <a:pt x="6773765" y="444252"/>
                  </a:lnTo>
                  <a:lnTo>
                    <a:pt x="6644731" y="456952"/>
                  </a:lnTo>
                  <a:lnTo>
                    <a:pt x="6490297" y="454794"/>
                  </a:lnTo>
                  <a:lnTo>
                    <a:pt x="6462739" y="528836"/>
                  </a:lnTo>
                  <a:lnTo>
                    <a:pt x="6278713" y="530994"/>
                  </a:lnTo>
                  <a:lnTo>
                    <a:pt x="6101037" y="473844"/>
                  </a:lnTo>
                  <a:lnTo>
                    <a:pt x="6022803" y="524644"/>
                  </a:lnTo>
                  <a:lnTo>
                    <a:pt x="5895803" y="537344"/>
                  </a:lnTo>
                  <a:lnTo>
                    <a:pt x="5815411" y="501402"/>
                  </a:lnTo>
                  <a:lnTo>
                    <a:pt x="5758385" y="425202"/>
                  </a:lnTo>
                  <a:lnTo>
                    <a:pt x="5631385" y="465460"/>
                  </a:lnTo>
                  <a:lnTo>
                    <a:pt x="5563693" y="387102"/>
                  </a:lnTo>
                  <a:lnTo>
                    <a:pt x="5553151" y="456952"/>
                  </a:lnTo>
                  <a:lnTo>
                    <a:pt x="5474793" y="492894"/>
                  </a:lnTo>
                  <a:lnTo>
                    <a:pt x="5275909" y="488702"/>
                  </a:lnTo>
                  <a:lnTo>
                    <a:pt x="5117407" y="433710"/>
                  </a:lnTo>
                  <a:lnTo>
                    <a:pt x="4933257" y="425202"/>
                  </a:lnTo>
                  <a:lnTo>
                    <a:pt x="4829623" y="446410"/>
                  </a:lnTo>
                  <a:lnTo>
                    <a:pt x="4749231" y="410468"/>
                  </a:lnTo>
                  <a:lnTo>
                    <a:pt x="4681984" y="357683"/>
                  </a:lnTo>
                  <a:lnTo>
                    <a:pt x="4692081" y="239142"/>
                  </a:lnTo>
                  <a:lnTo>
                    <a:pt x="4745039" y="137542"/>
                  </a:lnTo>
                  <a:lnTo>
                    <a:pt x="4618039" y="107950"/>
                  </a:lnTo>
                  <a:lnTo>
                    <a:pt x="4565205" y="38100"/>
                  </a:lnTo>
                  <a:lnTo>
                    <a:pt x="4499671" y="0"/>
                  </a:lnTo>
                  <a:lnTo>
                    <a:pt x="4457379" y="61342"/>
                  </a:lnTo>
                  <a:lnTo>
                    <a:pt x="4275387" y="109984"/>
                  </a:lnTo>
                  <a:lnTo>
                    <a:pt x="4233095" y="186184"/>
                  </a:lnTo>
                  <a:lnTo>
                    <a:pt x="4127303" y="177676"/>
                  </a:lnTo>
                  <a:lnTo>
                    <a:pt x="4104061" y="268610"/>
                  </a:lnTo>
                  <a:lnTo>
                    <a:pt x="4025703" y="391294"/>
                  </a:lnTo>
                  <a:lnTo>
                    <a:pt x="4021511" y="518294"/>
                  </a:lnTo>
                  <a:lnTo>
                    <a:pt x="3970711" y="585986"/>
                  </a:lnTo>
                  <a:lnTo>
                    <a:pt x="3934769" y="647328"/>
                  </a:lnTo>
                  <a:lnTo>
                    <a:pt x="3886127" y="727720"/>
                  </a:lnTo>
                  <a:lnTo>
                    <a:pt x="3805611" y="808111"/>
                  </a:lnTo>
                  <a:lnTo>
                    <a:pt x="3750316" y="889650"/>
                  </a:lnTo>
                  <a:lnTo>
                    <a:pt x="3617090" y="970166"/>
                  </a:lnTo>
                  <a:lnTo>
                    <a:pt x="3600694" y="1112272"/>
                  </a:lnTo>
                  <a:lnTo>
                    <a:pt x="3492992" y="1256412"/>
                  </a:lnTo>
                  <a:lnTo>
                    <a:pt x="3393674" y="1413252"/>
                  </a:lnTo>
                  <a:lnTo>
                    <a:pt x="3264640" y="1483226"/>
                  </a:lnTo>
                  <a:lnTo>
                    <a:pt x="3169514" y="1591300"/>
                  </a:lnTo>
                  <a:lnTo>
                    <a:pt x="3116804" y="1678166"/>
                  </a:lnTo>
                  <a:lnTo>
                    <a:pt x="3057868" y="1769348"/>
                  </a:lnTo>
                  <a:lnTo>
                    <a:pt x="2964900" y="1839198"/>
                  </a:lnTo>
                  <a:lnTo>
                    <a:pt x="2947163" y="1990531"/>
                  </a:lnTo>
                  <a:cubicBezTo>
                    <a:pt x="2947573" y="2040650"/>
                    <a:pt x="2947984" y="2090768"/>
                    <a:pt x="2948394" y="2140887"/>
                  </a:cubicBez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任意多边形 174">
              <a:extLst>
                <a:ext uri="{FF2B5EF4-FFF2-40B4-BE49-F238E27FC236}">
                  <a16:creationId xmlns:a16="http://schemas.microsoft.com/office/drawing/2014/main" id="{9337812E-5613-09BA-B0B9-36FF541BA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88" y="3925888"/>
              <a:ext cx="7938" cy="12700"/>
            </a:xfrm>
            <a:custGeom>
              <a:avLst/>
              <a:gdLst/>
              <a:ahLst/>
              <a:cxnLst/>
              <a:rect l="0" t="0" r="r" b="b"/>
              <a:pathLst>
                <a:path w="3560387" h="6001569">
                  <a:moveTo>
                    <a:pt x="28925" y="1128680"/>
                  </a:moveTo>
                  <a:lnTo>
                    <a:pt x="112277" y="1133748"/>
                  </a:lnTo>
                  <a:lnTo>
                    <a:pt x="216203" y="1139923"/>
                  </a:lnTo>
                  <a:lnTo>
                    <a:pt x="329214" y="1202425"/>
                  </a:lnTo>
                  <a:lnTo>
                    <a:pt x="229286" y="1277276"/>
                  </a:lnTo>
                  <a:lnTo>
                    <a:pt x="315588" y="1335781"/>
                  </a:lnTo>
                  <a:lnTo>
                    <a:pt x="238370" y="1417540"/>
                  </a:lnTo>
                  <a:lnTo>
                    <a:pt x="247454" y="1562890"/>
                  </a:lnTo>
                  <a:lnTo>
                    <a:pt x="165695" y="1630478"/>
                  </a:lnTo>
                  <a:lnTo>
                    <a:pt x="138987" y="1745855"/>
                  </a:lnTo>
                  <a:lnTo>
                    <a:pt x="182776" y="1828892"/>
                  </a:lnTo>
                  <a:lnTo>
                    <a:pt x="265623" y="1906653"/>
                  </a:lnTo>
                  <a:lnTo>
                    <a:pt x="328670" y="1892482"/>
                  </a:lnTo>
                  <a:lnTo>
                    <a:pt x="428598" y="1829436"/>
                  </a:lnTo>
                  <a:cubicBezTo>
                    <a:pt x="428235" y="1858203"/>
                    <a:pt x="427873" y="1886971"/>
                    <a:pt x="427510" y="1915738"/>
                  </a:cubicBezTo>
                  <a:lnTo>
                    <a:pt x="368461" y="1952076"/>
                  </a:lnTo>
                  <a:lnTo>
                    <a:pt x="387174" y="2089618"/>
                  </a:lnTo>
                  <a:lnTo>
                    <a:pt x="500729" y="2084532"/>
                  </a:lnTo>
                  <a:lnTo>
                    <a:pt x="531981" y="2146845"/>
                  </a:lnTo>
                  <a:lnTo>
                    <a:pt x="449677" y="2264398"/>
                  </a:lnTo>
                  <a:lnTo>
                    <a:pt x="591029" y="2396121"/>
                  </a:lnTo>
                  <a:lnTo>
                    <a:pt x="497487" y="2458246"/>
                  </a:lnTo>
                  <a:cubicBezTo>
                    <a:pt x="496588" y="2554295"/>
                    <a:pt x="491456" y="2506292"/>
                    <a:pt x="490557" y="2602341"/>
                  </a:cubicBezTo>
                  <a:cubicBezTo>
                    <a:pt x="489095" y="2635867"/>
                    <a:pt x="554691" y="2649761"/>
                    <a:pt x="554691" y="2669929"/>
                  </a:cubicBezTo>
                  <a:lnTo>
                    <a:pt x="490556" y="2723347"/>
                  </a:lnTo>
                  <a:lnTo>
                    <a:pt x="571772" y="2845442"/>
                  </a:lnTo>
                  <a:lnTo>
                    <a:pt x="627578" y="2899758"/>
                  </a:lnTo>
                  <a:lnTo>
                    <a:pt x="572860" y="2990249"/>
                  </a:lnTo>
                  <a:lnTo>
                    <a:pt x="590485" y="3052750"/>
                  </a:lnTo>
                  <a:lnTo>
                    <a:pt x="535978" y="3134509"/>
                  </a:lnTo>
                  <a:lnTo>
                    <a:pt x="502551" y="3182836"/>
                  </a:lnTo>
                  <a:lnTo>
                    <a:pt x="575226" y="3331096"/>
                  </a:lnTo>
                  <a:lnTo>
                    <a:pt x="647901" y="3380516"/>
                  </a:lnTo>
                  <a:lnTo>
                    <a:pt x="775082" y="3507697"/>
                  </a:lnTo>
                  <a:lnTo>
                    <a:pt x="833587" y="3662131"/>
                  </a:lnTo>
                  <a:lnTo>
                    <a:pt x="855753" y="3741714"/>
                  </a:lnTo>
                  <a:lnTo>
                    <a:pt x="929517" y="3879068"/>
                  </a:lnTo>
                  <a:lnTo>
                    <a:pt x="829589" y="3905233"/>
                  </a:lnTo>
                  <a:lnTo>
                    <a:pt x="825590" y="4054581"/>
                  </a:lnTo>
                  <a:lnTo>
                    <a:pt x="744919" y="4141426"/>
                  </a:lnTo>
                  <a:lnTo>
                    <a:pt x="604656" y="4119259"/>
                  </a:lnTo>
                  <a:lnTo>
                    <a:pt x="513812" y="4239178"/>
                  </a:lnTo>
                  <a:lnTo>
                    <a:pt x="482561" y="4379441"/>
                  </a:lnTo>
                  <a:lnTo>
                    <a:pt x="386653" y="4514998"/>
                  </a:lnTo>
                  <a:lnTo>
                    <a:pt x="324128" y="4608372"/>
                  </a:lnTo>
                  <a:lnTo>
                    <a:pt x="356468" y="4829307"/>
                  </a:lnTo>
                  <a:lnTo>
                    <a:pt x="269622" y="4873641"/>
                  </a:lnTo>
                  <a:lnTo>
                    <a:pt x="334280" y="5014217"/>
                  </a:lnTo>
                  <a:lnTo>
                    <a:pt x="360111" y="5103661"/>
                  </a:lnTo>
                  <a:lnTo>
                    <a:pt x="453131" y="5162166"/>
                  </a:lnTo>
                  <a:lnTo>
                    <a:pt x="606477" y="5193417"/>
                  </a:lnTo>
                  <a:lnTo>
                    <a:pt x="714402" y="5202501"/>
                  </a:lnTo>
                  <a:lnTo>
                    <a:pt x="809243" y="5311514"/>
                  </a:lnTo>
                  <a:lnTo>
                    <a:pt x="949507" y="5301341"/>
                  </a:lnTo>
                  <a:lnTo>
                    <a:pt x="1021094" y="5346763"/>
                  </a:lnTo>
                  <a:lnTo>
                    <a:pt x="1061429" y="5492113"/>
                  </a:lnTo>
                  <a:lnTo>
                    <a:pt x="1039262" y="5600037"/>
                  </a:lnTo>
                  <a:lnTo>
                    <a:pt x="1066516" y="5680708"/>
                  </a:lnTo>
                  <a:lnTo>
                    <a:pt x="1025092" y="5766465"/>
                  </a:lnTo>
                  <a:lnTo>
                    <a:pt x="1139191" y="5870390"/>
                  </a:lnTo>
                  <a:lnTo>
                    <a:pt x="1265283" y="5874388"/>
                  </a:lnTo>
                  <a:lnTo>
                    <a:pt x="1251113" y="5765376"/>
                  </a:lnTo>
                  <a:lnTo>
                    <a:pt x="1236942" y="5652365"/>
                  </a:lnTo>
                  <a:lnTo>
                    <a:pt x="1377206" y="5689791"/>
                  </a:lnTo>
                  <a:lnTo>
                    <a:pt x="1554540" y="5658540"/>
                  </a:lnTo>
                  <a:lnTo>
                    <a:pt x="1689718" y="5713046"/>
                  </a:lnTo>
                  <a:lnTo>
                    <a:pt x="1806726" y="5731215"/>
                  </a:lnTo>
                  <a:lnTo>
                    <a:pt x="1806726" y="5876564"/>
                  </a:lnTo>
                  <a:cubicBezTo>
                    <a:pt x="1806482" y="5918232"/>
                    <a:pt x="1806237" y="5959901"/>
                    <a:pt x="1805993" y="6001569"/>
                  </a:cubicBezTo>
                  <a:lnTo>
                    <a:pt x="1977508" y="5951061"/>
                  </a:lnTo>
                  <a:lnTo>
                    <a:pt x="2145758" y="5875476"/>
                  </a:lnTo>
                  <a:lnTo>
                    <a:pt x="2286021" y="5789719"/>
                  </a:lnTo>
                  <a:lnTo>
                    <a:pt x="2208260" y="5935069"/>
                  </a:lnTo>
                  <a:lnTo>
                    <a:pt x="2362695" y="5911814"/>
                  </a:lnTo>
                  <a:lnTo>
                    <a:pt x="2508044" y="5866392"/>
                  </a:lnTo>
                  <a:lnTo>
                    <a:pt x="2548380" y="5744297"/>
                  </a:lnTo>
                  <a:lnTo>
                    <a:pt x="2461534" y="5713046"/>
                  </a:lnTo>
                  <a:lnTo>
                    <a:pt x="2475705" y="5594949"/>
                  </a:lnTo>
                  <a:lnTo>
                    <a:pt x="2615969" y="5518276"/>
                  </a:lnTo>
                  <a:lnTo>
                    <a:pt x="2734065" y="5487025"/>
                  </a:lnTo>
                  <a:lnTo>
                    <a:pt x="2723893" y="5378012"/>
                  </a:lnTo>
                  <a:lnTo>
                    <a:pt x="2869243" y="5401267"/>
                  </a:lnTo>
                  <a:lnTo>
                    <a:pt x="3023253" y="5343826"/>
                  </a:lnTo>
                  <a:lnTo>
                    <a:pt x="3188882" y="5333008"/>
                  </a:lnTo>
                  <a:lnTo>
                    <a:pt x="3086179" y="5162519"/>
                  </a:lnTo>
                  <a:lnTo>
                    <a:pt x="3100350" y="5055328"/>
                  </a:lnTo>
                  <a:lnTo>
                    <a:pt x="3027675" y="4905980"/>
                  </a:lnTo>
                  <a:lnTo>
                    <a:pt x="2996424" y="4730467"/>
                  </a:lnTo>
                  <a:lnTo>
                    <a:pt x="3000422" y="4612370"/>
                  </a:lnTo>
                  <a:lnTo>
                    <a:pt x="3049842" y="4490276"/>
                  </a:lnTo>
                  <a:lnTo>
                    <a:pt x="3177023" y="4495362"/>
                  </a:lnTo>
                  <a:lnTo>
                    <a:pt x="3241702" y="4436858"/>
                  </a:lnTo>
                  <a:lnTo>
                    <a:pt x="3208274" y="4330022"/>
                  </a:lnTo>
                  <a:lnTo>
                    <a:pt x="3149770" y="4222097"/>
                  </a:lnTo>
                  <a:lnTo>
                    <a:pt x="3068011" y="4171589"/>
                  </a:lnTo>
                  <a:lnTo>
                    <a:pt x="3027675" y="4018243"/>
                  </a:lnTo>
                  <a:lnTo>
                    <a:pt x="3150858" y="3915405"/>
                  </a:lnTo>
                  <a:lnTo>
                    <a:pt x="3291122" y="3793310"/>
                  </a:lnTo>
                  <a:lnTo>
                    <a:pt x="3426299" y="3734806"/>
                  </a:lnTo>
                  <a:lnTo>
                    <a:pt x="3534223" y="3658133"/>
                  </a:lnTo>
                  <a:lnTo>
                    <a:pt x="3547304" y="3559293"/>
                  </a:lnTo>
                  <a:lnTo>
                    <a:pt x="3505881" y="3331101"/>
                  </a:lnTo>
                  <a:lnTo>
                    <a:pt x="3464457" y="3245343"/>
                  </a:lnTo>
                  <a:lnTo>
                    <a:pt x="3446288" y="3118162"/>
                  </a:lnTo>
                  <a:lnTo>
                    <a:pt x="3528048" y="3091997"/>
                  </a:lnTo>
                  <a:lnTo>
                    <a:pt x="3560387" y="2986983"/>
                  </a:lnTo>
                  <a:lnTo>
                    <a:pt x="3411039" y="2964816"/>
                  </a:lnTo>
                  <a:lnTo>
                    <a:pt x="3292943" y="2951734"/>
                  </a:lnTo>
                  <a:lnTo>
                    <a:pt x="3183930" y="2788215"/>
                  </a:lnTo>
                  <a:lnTo>
                    <a:pt x="3234438" y="2703546"/>
                  </a:lnTo>
                  <a:lnTo>
                    <a:pt x="3179932" y="2608704"/>
                  </a:lnTo>
                  <a:lnTo>
                    <a:pt x="3229352" y="2437189"/>
                  </a:lnTo>
                  <a:lnTo>
                    <a:pt x="3317286" y="2356518"/>
                  </a:lnTo>
                  <a:lnTo>
                    <a:pt x="3162852" y="2141758"/>
                  </a:lnTo>
                  <a:lnTo>
                    <a:pt x="3058925" y="2006581"/>
                  </a:lnTo>
                  <a:lnTo>
                    <a:pt x="2986914" y="1900856"/>
                  </a:lnTo>
                  <a:lnTo>
                    <a:pt x="2958997" y="1752219"/>
                  </a:lnTo>
                  <a:lnTo>
                    <a:pt x="2982252" y="1607957"/>
                  </a:lnTo>
                  <a:lnTo>
                    <a:pt x="2935156" y="1462713"/>
                  </a:lnTo>
                  <a:lnTo>
                    <a:pt x="2766404" y="1281274"/>
                  </a:lnTo>
                  <a:lnTo>
                    <a:pt x="2567636" y="1109760"/>
                  </a:lnTo>
                  <a:lnTo>
                    <a:pt x="2449539" y="960412"/>
                  </a:lnTo>
                  <a:lnTo>
                    <a:pt x="2396901" y="881160"/>
                  </a:lnTo>
                  <a:lnTo>
                    <a:pt x="2278024" y="748561"/>
                  </a:lnTo>
                  <a:lnTo>
                    <a:pt x="2294371" y="595215"/>
                  </a:lnTo>
                  <a:lnTo>
                    <a:pt x="2176275" y="510546"/>
                  </a:lnTo>
                  <a:lnTo>
                    <a:pt x="2030925" y="524717"/>
                  </a:lnTo>
                  <a:lnTo>
                    <a:pt x="1968422" y="424789"/>
                  </a:lnTo>
                  <a:lnTo>
                    <a:pt x="1829247" y="376457"/>
                  </a:lnTo>
                  <a:lnTo>
                    <a:pt x="1630479" y="203854"/>
                  </a:lnTo>
                  <a:lnTo>
                    <a:pt x="1499300" y="177689"/>
                  </a:lnTo>
                  <a:lnTo>
                    <a:pt x="1395374" y="0"/>
                  </a:lnTo>
                  <a:lnTo>
                    <a:pt x="1292536" y="5087"/>
                  </a:lnTo>
                  <a:lnTo>
                    <a:pt x="1188209" y="65813"/>
                  </a:lnTo>
                  <a:lnTo>
                    <a:pt x="1080685" y="145348"/>
                  </a:lnTo>
                  <a:lnTo>
                    <a:pt x="1000014" y="185685"/>
                  </a:lnTo>
                  <a:lnTo>
                    <a:pt x="828499" y="198766"/>
                  </a:lnTo>
                  <a:lnTo>
                    <a:pt x="737656" y="271441"/>
                  </a:lnTo>
                  <a:lnTo>
                    <a:pt x="666069" y="230017"/>
                  </a:lnTo>
                  <a:lnTo>
                    <a:pt x="553058" y="339028"/>
                  </a:lnTo>
                  <a:lnTo>
                    <a:pt x="549060" y="420788"/>
                  </a:lnTo>
                  <a:lnTo>
                    <a:pt x="440048" y="406617"/>
                  </a:lnTo>
                  <a:lnTo>
                    <a:pt x="364463" y="474206"/>
                  </a:lnTo>
                  <a:lnTo>
                    <a:pt x="265623" y="532710"/>
                  </a:lnTo>
                  <a:lnTo>
                    <a:pt x="160609" y="604296"/>
                  </a:lnTo>
                  <a:lnTo>
                    <a:pt x="99928" y="734387"/>
                  </a:lnTo>
                  <a:lnTo>
                    <a:pt x="79938" y="892819"/>
                  </a:lnTo>
                  <a:lnTo>
                    <a:pt x="0" y="1018911"/>
                  </a:lnTo>
                  <a:lnTo>
                    <a:pt x="28925" y="1128680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155">
              <a:extLst>
                <a:ext uri="{FF2B5EF4-FFF2-40B4-BE49-F238E27FC236}">
                  <a16:creationId xmlns:a16="http://schemas.microsoft.com/office/drawing/2014/main" id="{2B0D4B67-6DE8-A8AC-EDA7-8CC050705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363" y="3052763"/>
              <a:ext cx="504825" cy="695325"/>
            </a:xfrm>
            <a:custGeom>
              <a:avLst/>
              <a:gdLst/>
              <a:ahLst/>
              <a:cxnLst>
                <a:cxn ang="0">
                  <a:pos x="313" y="438"/>
                </a:cxn>
                <a:cxn ang="0">
                  <a:pos x="245" y="427"/>
                </a:cxn>
                <a:cxn ang="0">
                  <a:pos x="196" y="421"/>
                </a:cxn>
                <a:cxn ang="0">
                  <a:pos x="147" y="419"/>
                </a:cxn>
                <a:cxn ang="0">
                  <a:pos x="124" y="417"/>
                </a:cxn>
                <a:cxn ang="0">
                  <a:pos x="108" y="425"/>
                </a:cxn>
                <a:cxn ang="0">
                  <a:pos x="88" y="419"/>
                </a:cxn>
                <a:cxn ang="0">
                  <a:pos x="68" y="426"/>
                </a:cxn>
                <a:cxn ang="0">
                  <a:pos x="49" y="419"/>
                </a:cxn>
                <a:cxn ang="0">
                  <a:pos x="54" y="385"/>
                </a:cxn>
                <a:cxn ang="0">
                  <a:pos x="42" y="365"/>
                </a:cxn>
                <a:cxn ang="0">
                  <a:pos x="39" y="341"/>
                </a:cxn>
                <a:cxn ang="0">
                  <a:pos x="20" y="351"/>
                </a:cxn>
                <a:cxn ang="0">
                  <a:pos x="13" y="325"/>
                </a:cxn>
                <a:cxn ang="0">
                  <a:pos x="0" y="312"/>
                </a:cxn>
                <a:cxn ang="0">
                  <a:pos x="11" y="293"/>
                </a:cxn>
                <a:cxn ang="0">
                  <a:pos x="13" y="270"/>
                </a:cxn>
                <a:cxn ang="0">
                  <a:pos x="60" y="226"/>
                </a:cxn>
                <a:cxn ang="0">
                  <a:pos x="75" y="226"/>
                </a:cxn>
                <a:cxn ang="0">
                  <a:pos x="85" y="220"/>
                </a:cxn>
                <a:cxn ang="0">
                  <a:pos x="100" y="229"/>
                </a:cxn>
                <a:cxn ang="0">
                  <a:pos x="102" y="248"/>
                </a:cxn>
                <a:cxn ang="0">
                  <a:pos x="120" y="249"/>
                </a:cxn>
                <a:cxn ang="0">
                  <a:pos x="130" y="231"/>
                </a:cxn>
                <a:cxn ang="0">
                  <a:pos x="133" y="208"/>
                </a:cxn>
                <a:cxn ang="0">
                  <a:pos x="157" y="176"/>
                </a:cxn>
                <a:cxn ang="0">
                  <a:pos x="177" y="135"/>
                </a:cxn>
                <a:cxn ang="0">
                  <a:pos x="194" y="116"/>
                </a:cxn>
                <a:cxn ang="0">
                  <a:pos x="208" y="72"/>
                </a:cxn>
                <a:cxn ang="0">
                  <a:pos x="225" y="50"/>
                </a:cxn>
                <a:cxn ang="0">
                  <a:pos x="253" y="37"/>
                </a:cxn>
                <a:cxn ang="0">
                  <a:pos x="254" y="2"/>
                </a:cxn>
                <a:cxn ang="0">
                  <a:pos x="259" y="0"/>
                </a:cxn>
                <a:cxn ang="0">
                  <a:pos x="275" y="12"/>
                </a:cxn>
                <a:cxn ang="0">
                  <a:pos x="270" y="42"/>
                </a:cxn>
                <a:cxn ang="0">
                  <a:pos x="273" y="64"/>
                </a:cxn>
                <a:cxn ang="0">
                  <a:pos x="285" y="81"/>
                </a:cxn>
                <a:cxn ang="0">
                  <a:pos x="294" y="99"/>
                </a:cxn>
                <a:cxn ang="0">
                  <a:pos x="245" y="99"/>
                </a:cxn>
                <a:cxn ang="0">
                  <a:pos x="225" y="118"/>
                </a:cxn>
                <a:cxn ang="0">
                  <a:pos x="248" y="140"/>
                </a:cxn>
                <a:cxn ang="0">
                  <a:pos x="264" y="147"/>
                </a:cxn>
                <a:cxn ang="0">
                  <a:pos x="285" y="185"/>
                </a:cxn>
                <a:cxn ang="0">
                  <a:pos x="290" y="202"/>
                </a:cxn>
                <a:cxn ang="0">
                  <a:pos x="260" y="234"/>
                </a:cxn>
                <a:cxn ang="0">
                  <a:pos x="254" y="264"/>
                </a:cxn>
                <a:cxn ang="0">
                  <a:pos x="253" y="320"/>
                </a:cxn>
                <a:cxn ang="0">
                  <a:pos x="266" y="331"/>
                </a:cxn>
                <a:cxn ang="0">
                  <a:pos x="278" y="361"/>
                </a:cxn>
                <a:cxn ang="0">
                  <a:pos x="304" y="384"/>
                </a:cxn>
                <a:cxn ang="0">
                  <a:pos x="318" y="408"/>
                </a:cxn>
                <a:cxn ang="0">
                  <a:pos x="313" y="438"/>
                </a:cxn>
              </a:cxnLst>
              <a:rect l="0" t="0" r="r" b="b"/>
              <a:pathLst>
                <a:path w="318" h="438">
                  <a:moveTo>
                    <a:pt x="313" y="438"/>
                  </a:moveTo>
                  <a:lnTo>
                    <a:pt x="245" y="427"/>
                  </a:lnTo>
                  <a:lnTo>
                    <a:pt x="196" y="421"/>
                  </a:lnTo>
                  <a:lnTo>
                    <a:pt x="147" y="419"/>
                  </a:lnTo>
                  <a:lnTo>
                    <a:pt x="124" y="417"/>
                  </a:lnTo>
                  <a:lnTo>
                    <a:pt x="108" y="425"/>
                  </a:lnTo>
                  <a:lnTo>
                    <a:pt x="88" y="419"/>
                  </a:lnTo>
                  <a:lnTo>
                    <a:pt x="68" y="426"/>
                  </a:lnTo>
                  <a:lnTo>
                    <a:pt x="49" y="419"/>
                  </a:lnTo>
                  <a:lnTo>
                    <a:pt x="54" y="385"/>
                  </a:lnTo>
                  <a:lnTo>
                    <a:pt x="42" y="365"/>
                  </a:lnTo>
                  <a:lnTo>
                    <a:pt x="39" y="341"/>
                  </a:lnTo>
                  <a:lnTo>
                    <a:pt x="20" y="351"/>
                  </a:lnTo>
                  <a:lnTo>
                    <a:pt x="13" y="325"/>
                  </a:lnTo>
                  <a:lnTo>
                    <a:pt x="0" y="312"/>
                  </a:lnTo>
                  <a:lnTo>
                    <a:pt x="11" y="293"/>
                  </a:lnTo>
                  <a:lnTo>
                    <a:pt x="13" y="270"/>
                  </a:lnTo>
                  <a:lnTo>
                    <a:pt x="60" y="226"/>
                  </a:lnTo>
                  <a:lnTo>
                    <a:pt x="75" y="226"/>
                  </a:lnTo>
                  <a:lnTo>
                    <a:pt x="85" y="220"/>
                  </a:lnTo>
                  <a:lnTo>
                    <a:pt x="100" y="229"/>
                  </a:lnTo>
                  <a:lnTo>
                    <a:pt x="102" y="248"/>
                  </a:lnTo>
                  <a:lnTo>
                    <a:pt x="120" y="249"/>
                  </a:lnTo>
                  <a:lnTo>
                    <a:pt x="130" y="231"/>
                  </a:lnTo>
                  <a:lnTo>
                    <a:pt x="133" y="208"/>
                  </a:lnTo>
                  <a:lnTo>
                    <a:pt x="157" y="176"/>
                  </a:lnTo>
                  <a:lnTo>
                    <a:pt x="177" y="135"/>
                  </a:lnTo>
                  <a:lnTo>
                    <a:pt x="194" y="116"/>
                  </a:lnTo>
                  <a:lnTo>
                    <a:pt x="208" y="72"/>
                  </a:lnTo>
                  <a:lnTo>
                    <a:pt x="225" y="50"/>
                  </a:lnTo>
                  <a:lnTo>
                    <a:pt x="253" y="37"/>
                  </a:lnTo>
                  <a:lnTo>
                    <a:pt x="254" y="2"/>
                  </a:lnTo>
                  <a:lnTo>
                    <a:pt x="259" y="0"/>
                  </a:lnTo>
                  <a:lnTo>
                    <a:pt x="275" y="12"/>
                  </a:lnTo>
                  <a:lnTo>
                    <a:pt x="270" y="42"/>
                  </a:lnTo>
                  <a:lnTo>
                    <a:pt x="273" y="64"/>
                  </a:lnTo>
                  <a:lnTo>
                    <a:pt x="285" y="81"/>
                  </a:lnTo>
                  <a:lnTo>
                    <a:pt x="294" y="99"/>
                  </a:lnTo>
                  <a:lnTo>
                    <a:pt x="245" y="99"/>
                  </a:lnTo>
                  <a:lnTo>
                    <a:pt x="225" y="118"/>
                  </a:lnTo>
                  <a:lnTo>
                    <a:pt x="248" y="140"/>
                  </a:lnTo>
                  <a:lnTo>
                    <a:pt x="264" y="147"/>
                  </a:lnTo>
                  <a:lnTo>
                    <a:pt x="285" y="185"/>
                  </a:lnTo>
                  <a:lnTo>
                    <a:pt x="290" y="202"/>
                  </a:lnTo>
                  <a:lnTo>
                    <a:pt x="260" y="234"/>
                  </a:lnTo>
                  <a:lnTo>
                    <a:pt x="254" y="264"/>
                  </a:lnTo>
                  <a:lnTo>
                    <a:pt x="253" y="320"/>
                  </a:lnTo>
                  <a:lnTo>
                    <a:pt x="266" y="331"/>
                  </a:lnTo>
                  <a:lnTo>
                    <a:pt x="278" y="361"/>
                  </a:lnTo>
                  <a:lnTo>
                    <a:pt x="304" y="384"/>
                  </a:lnTo>
                  <a:lnTo>
                    <a:pt x="318" y="408"/>
                  </a:lnTo>
                  <a:lnTo>
                    <a:pt x="313" y="438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156">
              <a:extLst>
                <a:ext uri="{FF2B5EF4-FFF2-40B4-BE49-F238E27FC236}">
                  <a16:creationId xmlns:a16="http://schemas.microsoft.com/office/drawing/2014/main" id="{827A5E2C-16CB-5427-D71D-4D0DD9F4C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5" y="2671763"/>
              <a:ext cx="430213" cy="361950"/>
            </a:xfrm>
            <a:custGeom>
              <a:avLst/>
              <a:gdLst/>
              <a:ahLst/>
              <a:cxnLst>
                <a:cxn ang="0">
                  <a:pos x="1248" y="1024"/>
                </a:cxn>
                <a:cxn ang="0">
                  <a:pos x="1212" y="1072"/>
                </a:cxn>
                <a:cxn ang="0">
                  <a:pos x="1154" y="1072"/>
                </a:cxn>
                <a:cxn ang="0">
                  <a:pos x="938" y="901"/>
                </a:cxn>
                <a:cxn ang="0">
                  <a:pos x="860" y="780"/>
                </a:cxn>
                <a:cxn ang="0">
                  <a:pos x="689" y="700"/>
                </a:cxn>
                <a:cxn ang="0">
                  <a:pos x="609" y="712"/>
                </a:cxn>
                <a:cxn ang="0">
                  <a:pos x="527" y="670"/>
                </a:cxn>
                <a:cxn ang="0">
                  <a:pos x="398" y="712"/>
                </a:cxn>
                <a:cxn ang="0">
                  <a:pos x="306" y="646"/>
                </a:cxn>
                <a:cxn ang="0">
                  <a:pos x="228" y="789"/>
                </a:cxn>
                <a:cxn ang="0">
                  <a:pos x="144" y="706"/>
                </a:cxn>
                <a:cxn ang="0">
                  <a:pos x="24" y="769"/>
                </a:cxn>
                <a:cxn ang="0">
                  <a:pos x="0" y="621"/>
                </a:cxn>
                <a:cxn ang="0">
                  <a:pos x="66" y="406"/>
                </a:cxn>
                <a:cxn ang="0">
                  <a:pos x="72" y="226"/>
                </a:cxn>
                <a:cxn ang="0">
                  <a:pos x="149" y="208"/>
                </a:cxn>
                <a:cxn ang="0">
                  <a:pos x="204" y="136"/>
                </a:cxn>
                <a:cxn ang="0">
                  <a:pos x="324" y="82"/>
                </a:cxn>
                <a:cxn ang="0">
                  <a:pos x="359" y="0"/>
                </a:cxn>
                <a:cxn ang="0">
                  <a:pos x="426" y="130"/>
                </a:cxn>
                <a:cxn ang="0">
                  <a:pos x="486" y="286"/>
                </a:cxn>
                <a:cxn ang="0">
                  <a:pos x="504" y="430"/>
                </a:cxn>
                <a:cxn ang="0">
                  <a:pos x="572" y="504"/>
                </a:cxn>
                <a:cxn ang="0">
                  <a:pos x="714" y="580"/>
                </a:cxn>
                <a:cxn ang="0">
                  <a:pos x="876" y="652"/>
                </a:cxn>
                <a:cxn ang="0">
                  <a:pos x="966" y="760"/>
                </a:cxn>
                <a:cxn ang="0">
                  <a:pos x="1086" y="844"/>
                </a:cxn>
                <a:cxn ang="0">
                  <a:pos x="1248" y="1024"/>
                </a:cxn>
              </a:cxnLst>
              <a:rect l="0" t="0" r="r" b="b"/>
              <a:pathLst>
                <a:path w="1248" h="1072">
                  <a:moveTo>
                    <a:pt x="1248" y="1024"/>
                  </a:moveTo>
                  <a:lnTo>
                    <a:pt x="1212" y="1072"/>
                  </a:lnTo>
                  <a:lnTo>
                    <a:pt x="1154" y="1072"/>
                  </a:lnTo>
                  <a:lnTo>
                    <a:pt x="938" y="901"/>
                  </a:lnTo>
                  <a:lnTo>
                    <a:pt x="860" y="780"/>
                  </a:lnTo>
                  <a:lnTo>
                    <a:pt x="689" y="700"/>
                  </a:lnTo>
                  <a:lnTo>
                    <a:pt x="609" y="712"/>
                  </a:lnTo>
                  <a:lnTo>
                    <a:pt x="527" y="670"/>
                  </a:lnTo>
                  <a:lnTo>
                    <a:pt x="398" y="712"/>
                  </a:lnTo>
                  <a:lnTo>
                    <a:pt x="306" y="646"/>
                  </a:lnTo>
                  <a:lnTo>
                    <a:pt x="228" y="789"/>
                  </a:lnTo>
                  <a:lnTo>
                    <a:pt x="144" y="706"/>
                  </a:lnTo>
                  <a:lnTo>
                    <a:pt x="24" y="769"/>
                  </a:lnTo>
                  <a:lnTo>
                    <a:pt x="0" y="621"/>
                  </a:lnTo>
                  <a:lnTo>
                    <a:pt x="66" y="406"/>
                  </a:lnTo>
                  <a:lnTo>
                    <a:pt x="72" y="226"/>
                  </a:lnTo>
                  <a:lnTo>
                    <a:pt x="149" y="208"/>
                  </a:lnTo>
                  <a:lnTo>
                    <a:pt x="204" y="136"/>
                  </a:lnTo>
                  <a:lnTo>
                    <a:pt x="324" y="82"/>
                  </a:lnTo>
                  <a:lnTo>
                    <a:pt x="359" y="0"/>
                  </a:lnTo>
                  <a:lnTo>
                    <a:pt x="426" y="130"/>
                  </a:lnTo>
                  <a:lnTo>
                    <a:pt x="486" y="286"/>
                  </a:lnTo>
                  <a:lnTo>
                    <a:pt x="504" y="430"/>
                  </a:lnTo>
                  <a:lnTo>
                    <a:pt x="572" y="504"/>
                  </a:lnTo>
                  <a:lnTo>
                    <a:pt x="714" y="580"/>
                  </a:lnTo>
                  <a:lnTo>
                    <a:pt x="876" y="652"/>
                  </a:lnTo>
                  <a:lnTo>
                    <a:pt x="966" y="760"/>
                  </a:lnTo>
                  <a:lnTo>
                    <a:pt x="1086" y="844"/>
                  </a:lnTo>
                  <a:lnTo>
                    <a:pt x="1248" y="1024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157">
              <a:extLst>
                <a:ext uri="{FF2B5EF4-FFF2-40B4-BE49-F238E27FC236}">
                  <a16:creationId xmlns:a16="http://schemas.microsoft.com/office/drawing/2014/main" id="{E5F7B558-AFA1-A09A-95BE-2EC3DFA71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763" y="3019425"/>
              <a:ext cx="104775" cy="111125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173" y="46"/>
                </a:cxn>
                <a:cxn ang="0">
                  <a:pos x="113" y="46"/>
                </a:cxn>
                <a:cxn ang="0">
                  <a:pos x="33" y="160"/>
                </a:cxn>
                <a:cxn ang="0">
                  <a:pos x="0" y="246"/>
                </a:cxn>
                <a:cxn ang="0">
                  <a:pos x="12" y="328"/>
                </a:cxn>
                <a:cxn ang="0">
                  <a:pos x="135" y="334"/>
                </a:cxn>
                <a:cxn ang="0">
                  <a:pos x="251" y="298"/>
                </a:cxn>
                <a:cxn ang="0">
                  <a:pos x="303" y="256"/>
                </a:cxn>
                <a:cxn ang="0">
                  <a:pos x="273" y="208"/>
                </a:cxn>
                <a:cxn ang="0">
                  <a:pos x="210" y="214"/>
                </a:cxn>
                <a:cxn ang="0">
                  <a:pos x="174" y="247"/>
                </a:cxn>
                <a:cxn ang="0">
                  <a:pos x="135" y="247"/>
                </a:cxn>
                <a:cxn ang="0">
                  <a:pos x="123" y="222"/>
                </a:cxn>
                <a:cxn ang="0">
                  <a:pos x="171" y="193"/>
                </a:cxn>
                <a:cxn ang="0">
                  <a:pos x="225" y="142"/>
                </a:cxn>
                <a:cxn ang="0">
                  <a:pos x="303" y="130"/>
                </a:cxn>
                <a:cxn ang="0">
                  <a:pos x="291" y="73"/>
                </a:cxn>
                <a:cxn ang="0">
                  <a:pos x="255" y="31"/>
                </a:cxn>
                <a:cxn ang="0">
                  <a:pos x="209" y="0"/>
                </a:cxn>
              </a:cxnLst>
              <a:rect l="0" t="0" r="r" b="b"/>
              <a:pathLst>
                <a:path w="303" h="334">
                  <a:moveTo>
                    <a:pt x="209" y="0"/>
                  </a:moveTo>
                  <a:lnTo>
                    <a:pt x="173" y="46"/>
                  </a:lnTo>
                  <a:lnTo>
                    <a:pt x="113" y="46"/>
                  </a:lnTo>
                  <a:lnTo>
                    <a:pt x="33" y="160"/>
                  </a:lnTo>
                  <a:lnTo>
                    <a:pt x="0" y="246"/>
                  </a:lnTo>
                  <a:lnTo>
                    <a:pt x="12" y="328"/>
                  </a:lnTo>
                  <a:lnTo>
                    <a:pt x="135" y="334"/>
                  </a:lnTo>
                  <a:lnTo>
                    <a:pt x="251" y="298"/>
                  </a:lnTo>
                  <a:lnTo>
                    <a:pt x="303" y="256"/>
                  </a:lnTo>
                  <a:lnTo>
                    <a:pt x="273" y="208"/>
                  </a:lnTo>
                  <a:lnTo>
                    <a:pt x="210" y="214"/>
                  </a:lnTo>
                  <a:lnTo>
                    <a:pt x="174" y="247"/>
                  </a:lnTo>
                  <a:lnTo>
                    <a:pt x="135" y="247"/>
                  </a:lnTo>
                  <a:lnTo>
                    <a:pt x="123" y="222"/>
                  </a:lnTo>
                  <a:lnTo>
                    <a:pt x="171" y="193"/>
                  </a:lnTo>
                  <a:lnTo>
                    <a:pt x="225" y="142"/>
                  </a:lnTo>
                  <a:lnTo>
                    <a:pt x="303" y="130"/>
                  </a:lnTo>
                  <a:lnTo>
                    <a:pt x="291" y="73"/>
                  </a:lnTo>
                  <a:lnTo>
                    <a:pt x="255" y="31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5" name="Group 158">
              <a:extLst>
                <a:ext uri="{FF2B5EF4-FFF2-40B4-BE49-F238E27FC236}">
                  <a16:creationId xmlns:a16="http://schemas.microsoft.com/office/drawing/2014/main" id="{1677A18E-F7B1-2E4B-A41F-739A94917D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5060" y="4460856"/>
              <a:ext cx="419108" cy="255585"/>
              <a:chOff x="2911" y="2606"/>
              <a:chExt cx="691" cy="412"/>
            </a:xfrm>
            <a:grpFill/>
          </p:grpSpPr>
          <p:sp>
            <p:nvSpPr>
              <p:cNvPr id="71" name="Freeform 159">
                <a:extLst>
                  <a:ext uri="{FF2B5EF4-FFF2-40B4-BE49-F238E27FC236}">
                    <a16:creationId xmlns:a16="http://schemas.microsoft.com/office/drawing/2014/main" id="{419912F1-6D4C-366D-281C-18F4382FF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2887"/>
                <a:ext cx="42" cy="82"/>
              </a:xfrm>
              <a:custGeom>
                <a:avLst/>
                <a:gdLst/>
                <a:ahLst/>
                <a:cxnLst>
                  <a:cxn ang="0">
                    <a:pos x="22" y="72"/>
                  </a:cxn>
                  <a:cxn ang="0">
                    <a:pos x="0" y="122"/>
                  </a:cxn>
                  <a:cxn ang="0">
                    <a:pos x="0" y="222"/>
                  </a:cxn>
                  <a:cxn ang="0">
                    <a:pos x="64" y="258"/>
                  </a:cxn>
                  <a:cxn ang="0">
                    <a:pos x="116" y="342"/>
                  </a:cxn>
                  <a:cxn ang="0">
                    <a:pos x="164" y="306"/>
                  </a:cxn>
                  <a:cxn ang="0">
                    <a:pos x="124" y="226"/>
                  </a:cxn>
                  <a:cxn ang="0">
                    <a:pos x="100" y="158"/>
                  </a:cxn>
                  <a:cxn ang="0">
                    <a:pos x="176" y="78"/>
                  </a:cxn>
                  <a:cxn ang="0">
                    <a:pos x="144" y="18"/>
                  </a:cxn>
                  <a:cxn ang="0">
                    <a:pos x="82" y="0"/>
                  </a:cxn>
                  <a:cxn ang="0">
                    <a:pos x="22" y="72"/>
                  </a:cxn>
                </a:cxnLst>
                <a:rect l="0" t="0" r="r" b="b"/>
                <a:pathLst>
                  <a:path w="176" h="342">
                    <a:moveTo>
                      <a:pt x="22" y="72"/>
                    </a:moveTo>
                    <a:lnTo>
                      <a:pt x="0" y="122"/>
                    </a:lnTo>
                    <a:lnTo>
                      <a:pt x="0" y="222"/>
                    </a:lnTo>
                    <a:lnTo>
                      <a:pt x="64" y="258"/>
                    </a:lnTo>
                    <a:lnTo>
                      <a:pt x="116" y="342"/>
                    </a:lnTo>
                    <a:lnTo>
                      <a:pt x="164" y="306"/>
                    </a:lnTo>
                    <a:lnTo>
                      <a:pt x="124" y="226"/>
                    </a:lnTo>
                    <a:lnTo>
                      <a:pt x="100" y="158"/>
                    </a:lnTo>
                    <a:lnTo>
                      <a:pt x="176" y="78"/>
                    </a:lnTo>
                    <a:lnTo>
                      <a:pt x="144" y="18"/>
                    </a:lnTo>
                    <a:lnTo>
                      <a:pt x="82" y="0"/>
                    </a:lnTo>
                    <a:lnTo>
                      <a:pt x="22" y="72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Freeform 160">
                <a:extLst>
                  <a:ext uri="{FF2B5EF4-FFF2-40B4-BE49-F238E27FC236}">
                    <a16:creationId xmlns:a16="http://schemas.microsoft.com/office/drawing/2014/main" id="{15FB832D-A528-AE79-C4A4-BF7193127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652"/>
                <a:ext cx="37" cy="49"/>
              </a:xfrm>
              <a:custGeom>
                <a:avLst/>
                <a:gdLst/>
                <a:ahLst/>
                <a:cxnLst>
                  <a:cxn ang="0">
                    <a:pos x="22" y="43"/>
                  </a:cxn>
                  <a:cxn ang="0">
                    <a:pos x="0" y="93"/>
                  </a:cxn>
                  <a:cxn ang="0">
                    <a:pos x="59" y="159"/>
                  </a:cxn>
                  <a:cxn ang="0">
                    <a:pos x="89" y="207"/>
                  </a:cxn>
                  <a:cxn ang="0">
                    <a:pos x="152" y="180"/>
                  </a:cxn>
                  <a:cxn ang="0">
                    <a:pos x="155" y="120"/>
                  </a:cxn>
                  <a:cxn ang="0">
                    <a:pos x="134" y="60"/>
                  </a:cxn>
                  <a:cxn ang="0">
                    <a:pos x="101" y="18"/>
                  </a:cxn>
                  <a:cxn ang="0">
                    <a:pos x="53" y="0"/>
                  </a:cxn>
                  <a:cxn ang="0">
                    <a:pos x="22" y="43"/>
                  </a:cxn>
                </a:cxnLst>
                <a:rect l="0" t="0" r="r" b="b"/>
                <a:pathLst>
                  <a:path w="155" h="207">
                    <a:moveTo>
                      <a:pt x="22" y="43"/>
                    </a:moveTo>
                    <a:lnTo>
                      <a:pt x="0" y="93"/>
                    </a:lnTo>
                    <a:lnTo>
                      <a:pt x="59" y="159"/>
                    </a:lnTo>
                    <a:lnTo>
                      <a:pt x="89" y="207"/>
                    </a:lnTo>
                    <a:lnTo>
                      <a:pt x="152" y="180"/>
                    </a:lnTo>
                    <a:lnTo>
                      <a:pt x="155" y="120"/>
                    </a:lnTo>
                    <a:lnTo>
                      <a:pt x="134" y="60"/>
                    </a:lnTo>
                    <a:lnTo>
                      <a:pt x="101" y="18"/>
                    </a:lnTo>
                    <a:lnTo>
                      <a:pt x="53" y="0"/>
                    </a:lnTo>
                    <a:lnTo>
                      <a:pt x="22" y="43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161">
                <a:extLst>
                  <a:ext uri="{FF2B5EF4-FFF2-40B4-BE49-F238E27FC236}">
                    <a16:creationId xmlns:a16="http://schemas.microsoft.com/office/drawing/2014/main" id="{06BBE101-4A0F-F9D4-6357-E743E750D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2984"/>
                <a:ext cx="35" cy="3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42"/>
                  </a:cxn>
                  <a:cxn ang="0">
                    <a:pos x="38" y="100"/>
                  </a:cxn>
                  <a:cxn ang="0">
                    <a:pos x="90" y="140"/>
                  </a:cxn>
                  <a:cxn ang="0">
                    <a:pos x="146" y="104"/>
                  </a:cxn>
                  <a:cxn ang="0">
                    <a:pos x="138" y="48"/>
                  </a:cxn>
                  <a:cxn ang="0">
                    <a:pos x="106" y="4"/>
                  </a:cxn>
                  <a:cxn ang="0">
                    <a:pos x="46" y="0"/>
                  </a:cxn>
                </a:cxnLst>
                <a:rect l="0" t="0" r="r" b="b"/>
                <a:pathLst>
                  <a:path w="146" h="140">
                    <a:moveTo>
                      <a:pt x="46" y="0"/>
                    </a:moveTo>
                    <a:lnTo>
                      <a:pt x="0" y="42"/>
                    </a:lnTo>
                    <a:lnTo>
                      <a:pt x="38" y="100"/>
                    </a:lnTo>
                    <a:lnTo>
                      <a:pt x="90" y="140"/>
                    </a:lnTo>
                    <a:lnTo>
                      <a:pt x="146" y="104"/>
                    </a:lnTo>
                    <a:lnTo>
                      <a:pt x="138" y="48"/>
                    </a:lnTo>
                    <a:lnTo>
                      <a:pt x="106" y="4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Freeform 162">
                <a:extLst>
                  <a:ext uri="{FF2B5EF4-FFF2-40B4-BE49-F238E27FC236}">
                    <a16:creationId xmlns:a16="http://schemas.microsoft.com/office/drawing/2014/main" id="{87C4DDA5-7187-21CF-AFDB-5FA5FDDD4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2978"/>
                <a:ext cx="30" cy="31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42"/>
                  </a:cxn>
                  <a:cxn ang="0">
                    <a:pos x="38" y="100"/>
                  </a:cxn>
                  <a:cxn ang="0">
                    <a:pos x="70" y="132"/>
                  </a:cxn>
                  <a:cxn ang="0">
                    <a:pos x="126" y="116"/>
                  </a:cxn>
                  <a:cxn ang="0">
                    <a:pos x="122" y="60"/>
                  </a:cxn>
                  <a:cxn ang="0">
                    <a:pos x="106" y="4"/>
                  </a:cxn>
                  <a:cxn ang="0">
                    <a:pos x="46" y="0"/>
                  </a:cxn>
                </a:cxnLst>
                <a:rect l="0" t="0" r="r" b="b"/>
                <a:pathLst>
                  <a:path w="126" h="132">
                    <a:moveTo>
                      <a:pt x="46" y="0"/>
                    </a:moveTo>
                    <a:lnTo>
                      <a:pt x="0" y="42"/>
                    </a:lnTo>
                    <a:lnTo>
                      <a:pt x="38" y="100"/>
                    </a:lnTo>
                    <a:lnTo>
                      <a:pt x="70" y="132"/>
                    </a:lnTo>
                    <a:lnTo>
                      <a:pt x="126" y="116"/>
                    </a:lnTo>
                    <a:lnTo>
                      <a:pt x="122" y="60"/>
                    </a:lnTo>
                    <a:lnTo>
                      <a:pt x="106" y="4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163">
                <a:extLst>
                  <a:ext uri="{FF2B5EF4-FFF2-40B4-BE49-F238E27FC236}">
                    <a16:creationId xmlns:a16="http://schemas.microsoft.com/office/drawing/2014/main" id="{CF66306C-8337-C2F2-6D17-645B02AEA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843"/>
                <a:ext cx="42" cy="45"/>
              </a:xfrm>
              <a:custGeom>
                <a:avLst/>
                <a:gdLst/>
                <a:ahLst/>
                <a:cxnLst>
                  <a:cxn ang="0">
                    <a:pos x="46" y="21"/>
                  </a:cxn>
                  <a:cxn ang="0">
                    <a:pos x="0" y="63"/>
                  </a:cxn>
                  <a:cxn ang="0">
                    <a:pos x="38" y="121"/>
                  </a:cxn>
                  <a:cxn ang="0">
                    <a:pos x="71" y="186"/>
                  </a:cxn>
                  <a:cxn ang="0">
                    <a:pos x="119" y="180"/>
                  </a:cxn>
                  <a:cxn ang="0">
                    <a:pos x="176" y="111"/>
                  </a:cxn>
                  <a:cxn ang="0">
                    <a:pos x="167" y="66"/>
                  </a:cxn>
                  <a:cxn ang="0">
                    <a:pos x="119" y="96"/>
                  </a:cxn>
                  <a:cxn ang="0">
                    <a:pos x="83" y="69"/>
                  </a:cxn>
                  <a:cxn ang="0">
                    <a:pos x="107" y="36"/>
                  </a:cxn>
                  <a:cxn ang="0">
                    <a:pos x="98" y="0"/>
                  </a:cxn>
                  <a:cxn ang="0">
                    <a:pos x="46" y="21"/>
                  </a:cxn>
                </a:cxnLst>
                <a:rect l="0" t="0" r="r" b="b"/>
                <a:pathLst>
                  <a:path w="176" h="186">
                    <a:moveTo>
                      <a:pt x="46" y="21"/>
                    </a:moveTo>
                    <a:lnTo>
                      <a:pt x="0" y="63"/>
                    </a:lnTo>
                    <a:lnTo>
                      <a:pt x="38" y="121"/>
                    </a:lnTo>
                    <a:lnTo>
                      <a:pt x="71" y="186"/>
                    </a:lnTo>
                    <a:lnTo>
                      <a:pt x="119" y="180"/>
                    </a:lnTo>
                    <a:lnTo>
                      <a:pt x="176" y="111"/>
                    </a:lnTo>
                    <a:lnTo>
                      <a:pt x="167" y="66"/>
                    </a:lnTo>
                    <a:lnTo>
                      <a:pt x="119" y="96"/>
                    </a:lnTo>
                    <a:lnTo>
                      <a:pt x="83" y="69"/>
                    </a:lnTo>
                    <a:lnTo>
                      <a:pt x="107" y="36"/>
                    </a:lnTo>
                    <a:lnTo>
                      <a:pt x="98" y="0"/>
                    </a:lnTo>
                    <a:lnTo>
                      <a:pt x="46" y="21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Freeform 164">
                <a:extLst>
                  <a:ext uri="{FF2B5EF4-FFF2-40B4-BE49-F238E27FC236}">
                    <a16:creationId xmlns:a16="http://schemas.microsoft.com/office/drawing/2014/main" id="{C7FDE58B-62EB-4B21-D125-4446F20BA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2894"/>
                <a:ext cx="37" cy="2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32"/>
                  </a:cxn>
                  <a:cxn ang="0">
                    <a:pos x="38" y="90"/>
                  </a:cxn>
                  <a:cxn ang="0">
                    <a:pos x="96" y="108"/>
                  </a:cxn>
                  <a:cxn ang="0">
                    <a:pos x="126" y="106"/>
                  </a:cxn>
                  <a:cxn ang="0">
                    <a:pos x="153" y="66"/>
                  </a:cxn>
                  <a:cxn ang="0">
                    <a:pos x="99" y="30"/>
                  </a:cxn>
                  <a:cxn ang="0">
                    <a:pos x="36" y="0"/>
                  </a:cxn>
                </a:cxnLst>
                <a:rect l="0" t="0" r="r" b="b"/>
                <a:pathLst>
                  <a:path w="153" h="108">
                    <a:moveTo>
                      <a:pt x="36" y="0"/>
                    </a:moveTo>
                    <a:lnTo>
                      <a:pt x="0" y="32"/>
                    </a:lnTo>
                    <a:lnTo>
                      <a:pt x="38" y="90"/>
                    </a:lnTo>
                    <a:lnTo>
                      <a:pt x="96" y="108"/>
                    </a:lnTo>
                    <a:lnTo>
                      <a:pt x="126" y="106"/>
                    </a:lnTo>
                    <a:lnTo>
                      <a:pt x="153" y="66"/>
                    </a:lnTo>
                    <a:lnTo>
                      <a:pt x="99" y="3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Freeform 165">
                <a:extLst>
                  <a:ext uri="{FF2B5EF4-FFF2-40B4-BE49-F238E27FC236}">
                    <a16:creationId xmlns:a16="http://schemas.microsoft.com/office/drawing/2014/main" id="{C7633D39-90D9-B2C8-E198-D6D0393FD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2829"/>
                <a:ext cx="27" cy="2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42"/>
                  </a:cxn>
                  <a:cxn ang="0">
                    <a:pos x="38" y="100"/>
                  </a:cxn>
                  <a:cxn ang="0">
                    <a:pos x="87" y="94"/>
                  </a:cxn>
                  <a:cxn ang="0">
                    <a:pos x="111" y="58"/>
                  </a:cxn>
                  <a:cxn ang="0">
                    <a:pos x="106" y="4"/>
                  </a:cxn>
                  <a:cxn ang="0">
                    <a:pos x="46" y="0"/>
                  </a:cxn>
                </a:cxnLst>
                <a:rect l="0" t="0" r="r" b="b"/>
                <a:pathLst>
                  <a:path w="111" h="100">
                    <a:moveTo>
                      <a:pt x="46" y="0"/>
                    </a:moveTo>
                    <a:lnTo>
                      <a:pt x="0" y="42"/>
                    </a:lnTo>
                    <a:lnTo>
                      <a:pt x="38" y="100"/>
                    </a:lnTo>
                    <a:lnTo>
                      <a:pt x="87" y="94"/>
                    </a:lnTo>
                    <a:lnTo>
                      <a:pt x="111" y="58"/>
                    </a:lnTo>
                    <a:lnTo>
                      <a:pt x="106" y="4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Freeform 166">
                <a:extLst>
                  <a:ext uri="{FF2B5EF4-FFF2-40B4-BE49-F238E27FC236}">
                    <a16:creationId xmlns:a16="http://schemas.microsoft.com/office/drawing/2014/main" id="{4E41AE28-A5C0-2165-2214-15DFB0EE8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2872"/>
                <a:ext cx="14" cy="1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7"/>
                  </a:cxn>
                  <a:cxn ang="0">
                    <a:pos x="14" y="75"/>
                  </a:cxn>
                  <a:cxn ang="0">
                    <a:pos x="57" y="66"/>
                  </a:cxn>
                  <a:cxn ang="0">
                    <a:pos x="60" y="21"/>
                  </a:cxn>
                  <a:cxn ang="0">
                    <a:pos x="21" y="0"/>
                  </a:cxn>
                </a:cxnLst>
                <a:rect l="0" t="0" r="r" b="b"/>
                <a:pathLst>
                  <a:path w="60" h="75">
                    <a:moveTo>
                      <a:pt x="21" y="0"/>
                    </a:moveTo>
                    <a:lnTo>
                      <a:pt x="0" y="27"/>
                    </a:lnTo>
                    <a:lnTo>
                      <a:pt x="14" y="75"/>
                    </a:lnTo>
                    <a:lnTo>
                      <a:pt x="57" y="66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Freeform 167">
                <a:extLst>
                  <a:ext uri="{FF2B5EF4-FFF2-40B4-BE49-F238E27FC236}">
                    <a16:creationId xmlns:a16="http://schemas.microsoft.com/office/drawing/2014/main" id="{F9E22321-7562-19CA-79AA-C169AED9D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2866"/>
                <a:ext cx="19" cy="2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7"/>
                  </a:cxn>
                  <a:cxn ang="0">
                    <a:pos x="14" y="75"/>
                  </a:cxn>
                  <a:cxn ang="0">
                    <a:pos x="39" y="87"/>
                  </a:cxn>
                  <a:cxn ang="0">
                    <a:pos x="75" y="54"/>
                  </a:cxn>
                  <a:cxn ang="0">
                    <a:pos x="60" y="21"/>
                  </a:cxn>
                  <a:cxn ang="0">
                    <a:pos x="21" y="0"/>
                  </a:cxn>
                </a:cxnLst>
                <a:rect l="0" t="0" r="r" b="b"/>
                <a:pathLst>
                  <a:path w="75" h="87">
                    <a:moveTo>
                      <a:pt x="21" y="0"/>
                    </a:moveTo>
                    <a:lnTo>
                      <a:pt x="0" y="27"/>
                    </a:lnTo>
                    <a:lnTo>
                      <a:pt x="14" y="75"/>
                    </a:lnTo>
                    <a:lnTo>
                      <a:pt x="39" y="87"/>
                    </a:lnTo>
                    <a:lnTo>
                      <a:pt x="75" y="54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Freeform 168">
                <a:extLst>
                  <a:ext uri="{FF2B5EF4-FFF2-40B4-BE49-F238E27FC236}">
                    <a16:creationId xmlns:a16="http://schemas.microsoft.com/office/drawing/2014/main" id="{78D6FCD6-C499-4E55-E6C4-8868062DD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2711"/>
                <a:ext cx="24" cy="23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39"/>
                  </a:cxn>
                  <a:cxn ang="0">
                    <a:pos x="0" y="84"/>
                  </a:cxn>
                  <a:cxn ang="0">
                    <a:pos x="48" y="96"/>
                  </a:cxn>
                  <a:cxn ang="0">
                    <a:pos x="84" y="66"/>
                  </a:cxn>
                  <a:cxn ang="0">
                    <a:pos x="99" y="27"/>
                  </a:cxn>
                  <a:cxn ang="0">
                    <a:pos x="48" y="0"/>
                  </a:cxn>
                </a:cxnLst>
                <a:rect l="0" t="0" r="r" b="b"/>
                <a:pathLst>
                  <a:path w="99" h="96">
                    <a:moveTo>
                      <a:pt x="48" y="0"/>
                    </a:moveTo>
                    <a:lnTo>
                      <a:pt x="0" y="39"/>
                    </a:lnTo>
                    <a:lnTo>
                      <a:pt x="0" y="84"/>
                    </a:lnTo>
                    <a:lnTo>
                      <a:pt x="48" y="96"/>
                    </a:lnTo>
                    <a:lnTo>
                      <a:pt x="84" y="66"/>
                    </a:lnTo>
                    <a:lnTo>
                      <a:pt x="99" y="27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Freeform 169">
                <a:extLst>
                  <a:ext uri="{FF2B5EF4-FFF2-40B4-BE49-F238E27FC236}">
                    <a16:creationId xmlns:a16="http://schemas.microsoft.com/office/drawing/2014/main" id="{03E5EFBA-FDD7-C066-55EF-0AE6DFBE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" y="2736"/>
                <a:ext cx="20" cy="2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7"/>
                  </a:cxn>
                  <a:cxn ang="0">
                    <a:pos x="14" y="75"/>
                  </a:cxn>
                  <a:cxn ang="0">
                    <a:pos x="42" y="111"/>
                  </a:cxn>
                  <a:cxn ang="0">
                    <a:pos x="81" y="78"/>
                  </a:cxn>
                  <a:cxn ang="0">
                    <a:pos x="75" y="30"/>
                  </a:cxn>
                  <a:cxn ang="0">
                    <a:pos x="51" y="0"/>
                  </a:cxn>
                  <a:cxn ang="0">
                    <a:pos x="21" y="0"/>
                  </a:cxn>
                </a:cxnLst>
                <a:rect l="0" t="0" r="r" b="b"/>
                <a:pathLst>
                  <a:path w="81" h="111">
                    <a:moveTo>
                      <a:pt x="21" y="0"/>
                    </a:moveTo>
                    <a:lnTo>
                      <a:pt x="0" y="27"/>
                    </a:lnTo>
                    <a:lnTo>
                      <a:pt x="14" y="75"/>
                    </a:lnTo>
                    <a:lnTo>
                      <a:pt x="42" y="111"/>
                    </a:lnTo>
                    <a:lnTo>
                      <a:pt x="81" y="78"/>
                    </a:lnTo>
                    <a:lnTo>
                      <a:pt x="75" y="30"/>
                    </a:lnTo>
                    <a:lnTo>
                      <a:pt x="5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Freeform 170">
                <a:extLst>
                  <a:ext uri="{FF2B5EF4-FFF2-40B4-BE49-F238E27FC236}">
                    <a16:creationId xmlns:a16="http://schemas.microsoft.com/office/drawing/2014/main" id="{1EE7FF24-8CD9-E297-FB1D-4B2C61F80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2683"/>
                <a:ext cx="16" cy="2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6" y="27"/>
                  </a:cxn>
                  <a:cxn ang="0">
                    <a:pos x="0" y="69"/>
                  </a:cxn>
                  <a:cxn ang="0">
                    <a:pos x="21" y="93"/>
                  </a:cxn>
                  <a:cxn ang="0">
                    <a:pos x="66" y="84"/>
                  </a:cxn>
                  <a:cxn ang="0">
                    <a:pos x="66" y="21"/>
                  </a:cxn>
                  <a:cxn ang="0">
                    <a:pos x="27" y="0"/>
                  </a:cxn>
                </a:cxnLst>
                <a:rect l="0" t="0" r="r" b="b"/>
                <a:pathLst>
                  <a:path w="66" h="93">
                    <a:moveTo>
                      <a:pt x="27" y="0"/>
                    </a:moveTo>
                    <a:lnTo>
                      <a:pt x="6" y="27"/>
                    </a:lnTo>
                    <a:lnTo>
                      <a:pt x="0" y="69"/>
                    </a:lnTo>
                    <a:lnTo>
                      <a:pt x="21" y="93"/>
                    </a:lnTo>
                    <a:lnTo>
                      <a:pt x="66" y="84"/>
                    </a:lnTo>
                    <a:lnTo>
                      <a:pt x="66" y="21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Freeform 171">
                <a:extLst>
                  <a:ext uri="{FF2B5EF4-FFF2-40B4-BE49-F238E27FC236}">
                    <a16:creationId xmlns:a16="http://schemas.microsoft.com/office/drawing/2014/main" id="{7D1BD10D-4901-90BE-35EC-4FB40DE95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" y="2768"/>
                <a:ext cx="15" cy="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7"/>
                  </a:cxn>
                  <a:cxn ang="0">
                    <a:pos x="3" y="72"/>
                  </a:cxn>
                  <a:cxn ang="0">
                    <a:pos x="36" y="69"/>
                  </a:cxn>
                  <a:cxn ang="0">
                    <a:pos x="60" y="21"/>
                  </a:cxn>
                  <a:cxn ang="0">
                    <a:pos x="21" y="0"/>
                  </a:cxn>
                </a:cxnLst>
                <a:rect l="0" t="0" r="r" b="b"/>
                <a:pathLst>
                  <a:path w="60" h="72">
                    <a:moveTo>
                      <a:pt x="21" y="0"/>
                    </a:moveTo>
                    <a:lnTo>
                      <a:pt x="0" y="27"/>
                    </a:lnTo>
                    <a:lnTo>
                      <a:pt x="3" y="72"/>
                    </a:lnTo>
                    <a:lnTo>
                      <a:pt x="36" y="69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Freeform 172">
                <a:extLst>
                  <a:ext uri="{FF2B5EF4-FFF2-40B4-BE49-F238E27FC236}">
                    <a16:creationId xmlns:a16="http://schemas.microsoft.com/office/drawing/2014/main" id="{9F6AFE10-F2F4-8A3D-EF2E-F49240425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2692"/>
                <a:ext cx="17" cy="2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36"/>
                  </a:cxn>
                  <a:cxn ang="0">
                    <a:pos x="32" y="84"/>
                  </a:cxn>
                  <a:cxn ang="0">
                    <a:pos x="69" y="60"/>
                  </a:cxn>
                  <a:cxn ang="0">
                    <a:pos x="72" y="15"/>
                  </a:cxn>
                  <a:cxn ang="0">
                    <a:pos x="30" y="0"/>
                  </a:cxn>
                </a:cxnLst>
                <a:rect l="0" t="0" r="r" b="b"/>
                <a:pathLst>
                  <a:path w="72" h="84">
                    <a:moveTo>
                      <a:pt x="30" y="0"/>
                    </a:moveTo>
                    <a:lnTo>
                      <a:pt x="0" y="36"/>
                    </a:lnTo>
                    <a:lnTo>
                      <a:pt x="32" y="84"/>
                    </a:lnTo>
                    <a:lnTo>
                      <a:pt x="69" y="60"/>
                    </a:lnTo>
                    <a:lnTo>
                      <a:pt x="72" y="15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5" name="Freeform 173">
                <a:extLst>
                  <a:ext uri="{FF2B5EF4-FFF2-40B4-BE49-F238E27FC236}">
                    <a16:creationId xmlns:a16="http://schemas.microsoft.com/office/drawing/2014/main" id="{E06C8894-F78A-4890-1F28-393DE3B52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606"/>
                <a:ext cx="21" cy="20"/>
              </a:xfrm>
              <a:custGeom>
                <a:avLst/>
                <a:gdLst/>
                <a:ahLst/>
                <a:cxnLst>
                  <a:cxn ang="0">
                    <a:pos x="36" y="3"/>
                  </a:cxn>
                  <a:cxn ang="0">
                    <a:pos x="0" y="36"/>
                  </a:cxn>
                  <a:cxn ang="0">
                    <a:pos x="18" y="75"/>
                  </a:cxn>
                  <a:cxn ang="0">
                    <a:pos x="63" y="84"/>
                  </a:cxn>
                  <a:cxn ang="0">
                    <a:pos x="87" y="60"/>
                  </a:cxn>
                  <a:cxn ang="0">
                    <a:pos x="75" y="24"/>
                  </a:cxn>
                  <a:cxn ang="0">
                    <a:pos x="60" y="0"/>
                  </a:cxn>
                  <a:cxn ang="0">
                    <a:pos x="36" y="3"/>
                  </a:cxn>
                </a:cxnLst>
                <a:rect l="0" t="0" r="r" b="b"/>
                <a:pathLst>
                  <a:path w="87" h="84">
                    <a:moveTo>
                      <a:pt x="36" y="3"/>
                    </a:moveTo>
                    <a:lnTo>
                      <a:pt x="0" y="36"/>
                    </a:lnTo>
                    <a:lnTo>
                      <a:pt x="18" y="75"/>
                    </a:lnTo>
                    <a:lnTo>
                      <a:pt x="63" y="84"/>
                    </a:lnTo>
                    <a:lnTo>
                      <a:pt x="87" y="60"/>
                    </a:lnTo>
                    <a:lnTo>
                      <a:pt x="75" y="24"/>
                    </a:lnTo>
                    <a:lnTo>
                      <a:pt x="60" y="0"/>
                    </a:lnTo>
                    <a:lnTo>
                      <a:pt x="36" y="3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Freeform 174">
                <a:extLst>
                  <a:ext uri="{FF2B5EF4-FFF2-40B4-BE49-F238E27FC236}">
                    <a16:creationId xmlns:a16="http://schemas.microsoft.com/office/drawing/2014/main" id="{1F2CEFFE-F068-8234-F34F-55581E93E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2668"/>
                <a:ext cx="22" cy="2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0" y="27"/>
                  </a:cxn>
                  <a:cxn ang="0">
                    <a:pos x="6" y="66"/>
                  </a:cxn>
                  <a:cxn ang="0">
                    <a:pos x="47" y="84"/>
                  </a:cxn>
                  <a:cxn ang="0">
                    <a:pos x="90" y="66"/>
                  </a:cxn>
                  <a:cxn ang="0">
                    <a:pos x="87" y="15"/>
                  </a:cxn>
                  <a:cxn ang="0">
                    <a:pos x="45" y="0"/>
                  </a:cxn>
                </a:cxnLst>
                <a:rect l="0" t="0" r="r" b="b"/>
                <a:pathLst>
                  <a:path w="90" h="84">
                    <a:moveTo>
                      <a:pt x="45" y="0"/>
                    </a:moveTo>
                    <a:lnTo>
                      <a:pt x="0" y="27"/>
                    </a:lnTo>
                    <a:lnTo>
                      <a:pt x="6" y="66"/>
                    </a:lnTo>
                    <a:lnTo>
                      <a:pt x="47" y="84"/>
                    </a:lnTo>
                    <a:lnTo>
                      <a:pt x="90" y="66"/>
                    </a:lnTo>
                    <a:lnTo>
                      <a:pt x="87" y="15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Freeform 175">
                <a:extLst>
                  <a:ext uri="{FF2B5EF4-FFF2-40B4-BE49-F238E27FC236}">
                    <a16:creationId xmlns:a16="http://schemas.microsoft.com/office/drawing/2014/main" id="{C83F8367-98C9-C638-3FF4-D36181F97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627"/>
                <a:ext cx="15" cy="1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27"/>
                  </a:cxn>
                  <a:cxn ang="0">
                    <a:pos x="3" y="72"/>
                  </a:cxn>
                  <a:cxn ang="0">
                    <a:pos x="48" y="60"/>
                  </a:cxn>
                  <a:cxn ang="0">
                    <a:pos x="60" y="21"/>
                  </a:cxn>
                  <a:cxn ang="0">
                    <a:pos x="21" y="0"/>
                  </a:cxn>
                </a:cxnLst>
                <a:rect l="0" t="0" r="r" b="b"/>
                <a:pathLst>
                  <a:path w="60" h="72">
                    <a:moveTo>
                      <a:pt x="21" y="0"/>
                    </a:moveTo>
                    <a:lnTo>
                      <a:pt x="0" y="27"/>
                    </a:lnTo>
                    <a:lnTo>
                      <a:pt x="3" y="72"/>
                    </a:lnTo>
                    <a:lnTo>
                      <a:pt x="48" y="60"/>
                    </a:lnTo>
                    <a:lnTo>
                      <a:pt x="60" y="2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Freeform 176">
                <a:extLst>
                  <a:ext uri="{FF2B5EF4-FFF2-40B4-BE49-F238E27FC236}">
                    <a16:creationId xmlns:a16="http://schemas.microsoft.com/office/drawing/2014/main" id="{05675DC3-4CC5-7FD1-1747-E90716A11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641"/>
                <a:ext cx="12" cy="1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2"/>
                  </a:cxn>
                  <a:cxn ang="0">
                    <a:pos x="0" y="51"/>
                  </a:cxn>
                  <a:cxn ang="0">
                    <a:pos x="21" y="69"/>
                  </a:cxn>
                  <a:cxn ang="0">
                    <a:pos x="51" y="60"/>
                  </a:cxn>
                  <a:cxn ang="0">
                    <a:pos x="54" y="27"/>
                  </a:cxn>
                  <a:cxn ang="0">
                    <a:pos x="30" y="0"/>
                  </a:cxn>
                </a:cxnLst>
                <a:rect l="0" t="0" r="r" b="b"/>
                <a:pathLst>
                  <a:path w="54" h="69">
                    <a:moveTo>
                      <a:pt x="30" y="0"/>
                    </a:moveTo>
                    <a:lnTo>
                      <a:pt x="0" y="12"/>
                    </a:lnTo>
                    <a:lnTo>
                      <a:pt x="0" y="51"/>
                    </a:lnTo>
                    <a:lnTo>
                      <a:pt x="21" y="69"/>
                    </a:lnTo>
                    <a:lnTo>
                      <a:pt x="51" y="60"/>
                    </a:lnTo>
                    <a:lnTo>
                      <a:pt x="54" y="27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66" name="Group 177">
              <a:extLst>
                <a:ext uri="{FF2B5EF4-FFF2-40B4-BE49-F238E27FC236}">
                  <a16:creationId xmlns:a16="http://schemas.microsoft.com/office/drawing/2014/main" id="{EA98E224-60F1-B397-9523-FE764A9FD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6343" y="5300695"/>
              <a:ext cx="330196" cy="87314"/>
              <a:chOff x="3271" y="3279"/>
              <a:chExt cx="403" cy="103"/>
            </a:xfrm>
            <a:grpFill/>
          </p:grpSpPr>
          <p:sp>
            <p:nvSpPr>
              <p:cNvPr id="68" name="Freeform 178">
                <a:extLst>
                  <a:ext uri="{FF2B5EF4-FFF2-40B4-BE49-F238E27FC236}">
                    <a16:creationId xmlns:a16="http://schemas.microsoft.com/office/drawing/2014/main" id="{D5E7F260-E3C7-F66C-2FB5-6D421B872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" y="3283"/>
                <a:ext cx="35" cy="47"/>
              </a:xfrm>
              <a:custGeom>
                <a:avLst/>
                <a:gdLst/>
                <a:ahLst/>
                <a:cxnLst>
                  <a:cxn ang="0">
                    <a:pos x="22" y="72"/>
                  </a:cxn>
                  <a:cxn ang="0">
                    <a:pos x="0" y="122"/>
                  </a:cxn>
                  <a:cxn ang="0">
                    <a:pos x="26" y="192"/>
                  </a:cxn>
                  <a:cxn ang="0">
                    <a:pos x="94" y="196"/>
                  </a:cxn>
                  <a:cxn ang="0">
                    <a:pos x="144" y="93"/>
                  </a:cxn>
                  <a:cxn ang="0">
                    <a:pos x="118" y="32"/>
                  </a:cxn>
                  <a:cxn ang="0">
                    <a:pos x="82" y="0"/>
                  </a:cxn>
                  <a:cxn ang="0">
                    <a:pos x="22" y="72"/>
                  </a:cxn>
                </a:cxnLst>
                <a:rect l="0" t="0" r="r" b="b"/>
                <a:pathLst>
                  <a:path w="144" h="196">
                    <a:moveTo>
                      <a:pt x="22" y="72"/>
                    </a:moveTo>
                    <a:lnTo>
                      <a:pt x="0" y="122"/>
                    </a:lnTo>
                    <a:lnTo>
                      <a:pt x="26" y="192"/>
                    </a:lnTo>
                    <a:lnTo>
                      <a:pt x="94" y="196"/>
                    </a:lnTo>
                    <a:lnTo>
                      <a:pt x="144" y="93"/>
                    </a:lnTo>
                    <a:lnTo>
                      <a:pt x="118" y="32"/>
                    </a:lnTo>
                    <a:lnTo>
                      <a:pt x="82" y="0"/>
                    </a:lnTo>
                    <a:lnTo>
                      <a:pt x="22" y="72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Freeform 179">
                <a:extLst>
                  <a:ext uri="{FF2B5EF4-FFF2-40B4-BE49-F238E27FC236}">
                    <a16:creationId xmlns:a16="http://schemas.microsoft.com/office/drawing/2014/main" id="{539CCCF8-9F24-E404-79B2-4EC346FD4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3331"/>
                <a:ext cx="49" cy="51"/>
              </a:xfrm>
              <a:custGeom>
                <a:avLst/>
                <a:gdLst/>
                <a:ahLst/>
                <a:cxnLst>
                  <a:cxn ang="0">
                    <a:pos x="36" y="56"/>
                  </a:cxn>
                  <a:cxn ang="0">
                    <a:pos x="0" y="116"/>
                  </a:cxn>
                  <a:cxn ang="0">
                    <a:pos x="60" y="184"/>
                  </a:cxn>
                  <a:cxn ang="0">
                    <a:pos x="116" y="212"/>
                  </a:cxn>
                  <a:cxn ang="0">
                    <a:pos x="174" y="148"/>
                  </a:cxn>
                  <a:cxn ang="0">
                    <a:pos x="203" y="85"/>
                  </a:cxn>
                  <a:cxn ang="0">
                    <a:pos x="192" y="20"/>
                  </a:cxn>
                  <a:cxn ang="0">
                    <a:pos x="152" y="0"/>
                  </a:cxn>
                  <a:cxn ang="0">
                    <a:pos x="104" y="20"/>
                  </a:cxn>
                  <a:cxn ang="0">
                    <a:pos x="36" y="56"/>
                  </a:cxn>
                </a:cxnLst>
                <a:rect l="0" t="0" r="r" b="b"/>
                <a:pathLst>
                  <a:path w="203" h="212">
                    <a:moveTo>
                      <a:pt x="36" y="56"/>
                    </a:moveTo>
                    <a:lnTo>
                      <a:pt x="0" y="116"/>
                    </a:lnTo>
                    <a:lnTo>
                      <a:pt x="60" y="184"/>
                    </a:lnTo>
                    <a:lnTo>
                      <a:pt x="116" y="212"/>
                    </a:lnTo>
                    <a:lnTo>
                      <a:pt x="174" y="148"/>
                    </a:lnTo>
                    <a:lnTo>
                      <a:pt x="203" y="85"/>
                    </a:lnTo>
                    <a:lnTo>
                      <a:pt x="192" y="20"/>
                    </a:lnTo>
                    <a:lnTo>
                      <a:pt x="152" y="0"/>
                    </a:lnTo>
                    <a:lnTo>
                      <a:pt x="104" y="20"/>
                    </a:lnTo>
                    <a:lnTo>
                      <a:pt x="36" y="5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Freeform 180">
                <a:extLst>
                  <a:ext uri="{FF2B5EF4-FFF2-40B4-BE49-F238E27FC236}">
                    <a16:creationId xmlns:a16="http://schemas.microsoft.com/office/drawing/2014/main" id="{83C0E803-02C2-0EEE-7068-8863D52E7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279"/>
                <a:ext cx="41" cy="26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72"/>
                  </a:cxn>
                  <a:cxn ang="0">
                    <a:pos x="48" y="108"/>
                  </a:cxn>
                  <a:cxn ang="0">
                    <a:pos x="136" y="104"/>
                  </a:cxn>
                  <a:cxn ang="0">
                    <a:pos x="164" y="64"/>
                  </a:cxn>
                  <a:cxn ang="0">
                    <a:pos x="172" y="4"/>
                  </a:cxn>
                  <a:cxn ang="0">
                    <a:pos x="100" y="0"/>
                  </a:cxn>
                  <a:cxn ang="0">
                    <a:pos x="44" y="4"/>
                  </a:cxn>
                </a:cxnLst>
                <a:rect l="0" t="0" r="r" b="b"/>
                <a:pathLst>
                  <a:path w="172" h="108">
                    <a:moveTo>
                      <a:pt x="44" y="4"/>
                    </a:moveTo>
                    <a:lnTo>
                      <a:pt x="0" y="72"/>
                    </a:lnTo>
                    <a:lnTo>
                      <a:pt x="48" y="108"/>
                    </a:lnTo>
                    <a:lnTo>
                      <a:pt x="136" y="104"/>
                    </a:lnTo>
                    <a:lnTo>
                      <a:pt x="164" y="64"/>
                    </a:lnTo>
                    <a:lnTo>
                      <a:pt x="172" y="4"/>
                    </a:lnTo>
                    <a:lnTo>
                      <a:pt x="100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7" name="Freeform 181">
              <a:extLst>
                <a:ext uri="{FF2B5EF4-FFF2-40B4-BE49-F238E27FC236}">
                  <a16:creationId xmlns:a16="http://schemas.microsoft.com/office/drawing/2014/main" id="{046B293B-E4F4-A25B-3434-361B63EEC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5" y="4019550"/>
              <a:ext cx="25400" cy="38100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7" y="103"/>
                </a:cxn>
                <a:cxn ang="0">
                  <a:pos x="14" y="187"/>
                </a:cxn>
                <a:cxn ang="0">
                  <a:pos x="86" y="173"/>
                </a:cxn>
                <a:cxn ang="0">
                  <a:pos x="115" y="110"/>
                </a:cxn>
                <a:cxn ang="0">
                  <a:pos x="125" y="24"/>
                </a:cxn>
                <a:cxn ang="0">
                  <a:pos x="53" y="0"/>
                </a:cxn>
                <a:cxn ang="0">
                  <a:pos x="0" y="33"/>
                </a:cxn>
              </a:cxnLst>
              <a:rect l="0" t="0" r="r" b="b"/>
              <a:pathLst>
                <a:path w="125" h="187">
                  <a:moveTo>
                    <a:pt x="0" y="33"/>
                  </a:moveTo>
                  <a:lnTo>
                    <a:pt x="7" y="103"/>
                  </a:lnTo>
                  <a:lnTo>
                    <a:pt x="14" y="187"/>
                  </a:lnTo>
                  <a:lnTo>
                    <a:pt x="86" y="173"/>
                  </a:lnTo>
                  <a:lnTo>
                    <a:pt x="115" y="110"/>
                  </a:lnTo>
                  <a:lnTo>
                    <a:pt x="125" y="24"/>
                  </a:lnTo>
                  <a:lnTo>
                    <a:pt x="53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1F80F019-6984-E3BC-DFAA-0CC377464079}"/>
              </a:ext>
            </a:extLst>
          </p:cNvPr>
          <p:cNvSpPr txBox="1"/>
          <p:nvPr/>
        </p:nvSpPr>
        <p:spPr>
          <a:xfrm>
            <a:off x="4179141" y="5881620"/>
            <a:ext cx="356469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ptos" panose="020B0004020202020204" pitchFamily="34" charset="0"/>
              </a:rPr>
              <a:t>US$ 420 Billion in AUM </a:t>
            </a:r>
          </a:p>
          <a:p>
            <a:pPr algn="ctr"/>
            <a:r>
              <a:rPr lang="en-GB" b="1" dirty="0">
                <a:latin typeface="Aptos" panose="020B0004020202020204" pitchFamily="34" charset="0"/>
              </a:rPr>
              <a:t>(86% of pension assets)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5EADC5A-7444-47D4-EADE-43D996262DAE}"/>
              </a:ext>
            </a:extLst>
          </p:cNvPr>
          <p:cNvSpPr txBox="1"/>
          <p:nvPr/>
        </p:nvSpPr>
        <p:spPr>
          <a:xfrm>
            <a:off x="744574" y="5881620"/>
            <a:ext cx="2984278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ptos" panose="020B0004020202020204" pitchFamily="34" charset="0"/>
              </a:rPr>
              <a:t>16% active contributors as a % of labour force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16A05A5-644F-0251-1FB8-920EE4B28C89}"/>
              </a:ext>
            </a:extLst>
          </p:cNvPr>
          <p:cNvSpPr txBox="1"/>
          <p:nvPr/>
        </p:nvSpPr>
        <p:spPr>
          <a:xfrm>
            <a:off x="8027881" y="5900685"/>
            <a:ext cx="3184091" cy="64633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ptos" panose="020B0004020202020204" pitchFamily="34" charset="0"/>
              </a:rPr>
              <a:t>AUM approx. 17.6% of GDP</a:t>
            </a:r>
          </a:p>
          <a:p>
            <a:pPr algn="ctr"/>
            <a:endParaRPr lang="en-KE" b="1" dirty="0">
              <a:latin typeface="Aptos" panose="020B00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A62ED7A-BA2E-C6C3-EE64-3CB624488FE8}"/>
              </a:ext>
            </a:extLst>
          </p:cNvPr>
          <p:cNvSpPr txBox="1"/>
          <p:nvPr/>
        </p:nvSpPr>
        <p:spPr>
          <a:xfrm>
            <a:off x="141025" y="148626"/>
            <a:ext cx="3494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EFFFF"/>
                </a:solidFill>
                <a:latin typeface="Aptos" panose="020B0004020202020204" pitchFamily="34" charset="0"/>
              </a:rPr>
              <a:t>FSD Africa collaboration with APSA</a:t>
            </a:r>
            <a:endParaRPr lang="en-KE" sz="1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7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EEF0D-8FF5-AA45-95EA-4C8FEE1D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D0B6-45E5-3A43-8421-56464370CF0C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7F23B8-0E95-6C40-9FBB-A5C2C61132F0}"/>
              </a:ext>
            </a:extLst>
          </p:cNvPr>
          <p:cNvCxnSpPr>
            <a:cxnSpLocks/>
          </p:cNvCxnSpPr>
          <p:nvPr/>
        </p:nvCxnSpPr>
        <p:spPr>
          <a:xfrm flipV="1">
            <a:off x="550863" y="1496086"/>
            <a:ext cx="11090275" cy="1"/>
          </a:xfrm>
          <a:prstGeom prst="line">
            <a:avLst/>
          </a:prstGeom>
          <a:ln w="28575">
            <a:solidFill>
              <a:srgbClr val="387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B074E4C-E0A3-FF11-FC46-E8138A4B125F}"/>
              </a:ext>
            </a:extLst>
          </p:cNvPr>
          <p:cNvSpPr txBox="1"/>
          <p:nvPr/>
        </p:nvSpPr>
        <p:spPr>
          <a:xfrm>
            <a:off x="9589586" y="2186024"/>
            <a:ext cx="1283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2000" b="1" dirty="0">
                <a:solidFill>
                  <a:srgbClr val="365C33"/>
                </a:solidFill>
              </a:rPr>
              <a:t>2030</a:t>
            </a: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31431FEC-0AB3-C86E-9DF0-9B3C3F4D1704}"/>
              </a:ext>
            </a:extLst>
          </p:cNvPr>
          <p:cNvSpPr txBox="1">
            <a:spLocks/>
          </p:cNvSpPr>
          <p:nvPr/>
        </p:nvSpPr>
        <p:spPr>
          <a:xfrm>
            <a:off x="538853" y="1545638"/>
            <a:ext cx="10987913" cy="413243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bg1">
                    <a:lumMod val="25000"/>
                  </a:schemeClr>
                </a:solidFill>
                <a:latin typeface="Museo Sans 700" charset="0"/>
              </a:rPr>
              <a:t>The pension sector has a critical role in economic development in Africa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87D9CA-8F1A-E3E6-6950-EE81C674487E}"/>
              </a:ext>
            </a:extLst>
          </p:cNvPr>
          <p:cNvGrpSpPr/>
          <p:nvPr/>
        </p:nvGrpSpPr>
        <p:grpSpPr>
          <a:xfrm>
            <a:off x="6096198" y="2662089"/>
            <a:ext cx="5499470" cy="3992870"/>
            <a:chOff x="407901" y="2366505"/>
            <a:chExt cx="5499470" cy="39928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AF798F-95A9-D6EE-97D8-978D6766EFF5}"/>
                </a:ext>
              </a:extLst>
            </p:cNvPr>
            <p:cNvSpPr/>
            <p:nvPr/>
          </p:nvSpPr>
          <p:spPr>
            <a:xfrm>
              <a:off x="857807" y="4074513"/>
              <a:ext cx="1188904" cy="134862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B55028-1C5A-D0D9-027F-10E73DF32A69}"/>
                </a:ext>
              </a:extLst>
            </p:cNvPr>
            <p:cNvSpPr txBox="1"/>
            <p:nvPr/>
          </p:nvSpPr>
          <p:spPr>
            <a:xfrm>
              <a:off x="751105" y="4956406"/>
              <a:ext cx="1459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KE" sz="2400" b="1" dirty="0">
                  <a:solidFill>
                    <a:schemeClr val="bg1"/>
                  </a:solidFill>
                </a:rPr>
                <a:t>$26bn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7432B4-9384-358D-854C-3185E9CF4B5C}"/>
                </a:ext>
              </a:extLst>
            </p:cNvPr>
            <p:cNvSpPr txBox="1"/>
            <p:nvPr/>
          </p:nvSpPr>
          <p:spPr>
            <a:xfrm>
              <a:off x="857808" y="5488129"/>
              <a:ext cx="1188904" cy="46166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KE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$4bn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91FB1E-2BF6-CA4A-17D4-5B3A527F671B}"/>
                </a:ext>
              </a:extLst>
            </p:cNvPr>
            <p:cNvSpPr/>
            <p:nvPr/>
          </p:nvSpPr>
          <p:spPr>
            <a:xfrm>
              <a:off x="3929992" y="2366505"/>
              <a:ext cx="1165938" cy="19831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41F7BC-E32D-57B5-E7F7-BD5AFBCDB953}"/>
                </a:ext>
              </a:extLst>
            </p:cNvPr>
            <p:cNvSpPr/>
            <p:nvPr/>
          </p:nvSpPr>
          <p:spPr>
            <a:xfrm>
              <a:off x="3929992" y="4398574"/>
              <a:ext cx="1137746" cy="15408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EDD3D6-B444-CFE1-4462-B1C9951A715B}"/>
                </a:ext>
              </a:extLst>
            </p:cNvPr>
            <p:cNvSpPr txBox="1"/>
            <p:nvPr/>
          </p:nvSpPr>
          <p:spPr>
            <a:xfrm>
              <a:off x="3766942" y="3764915"/>
              <a:ext cx="149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KE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$177bn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93BC06-1943-86CB-6A30-CDF3AAF2F632}"/>
                </a:ext>
              </a:extLst>
            </p:cNvPr>
            <p:cNvSpPr txBox="1"/>
            <p:nvPr/>
          </p:nvSpPr>
          <p:spPr>
            <a:xfrm>
              <a:off x="3766942" y="4398574"/>
              <a:ext cx="1443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KE" sz="2400" b="1" dirty="0">
                  <a:solidFill>
                    <a:schemeClr val="bg1"/>
                  </a:solidFill>
                </a:rPr>
                <a:t>$100bn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B90956-8499-E6EF-0424-D909ECD22976}"/>
                </a:ext>
              </a:extLst>
            </p:cNvPr>
            <p:cNvSpPr txBox="1"/>
            <p:nvPr/>
          </p:nvSpPr>
          <p:spPr>
            <a:xfrm rot="16200000">
              <a:off x="2949401" y="5028626"/>
              <a:ext cx="1696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KE" sz="1200" dirty="0">
                  <a:solidFill>
                    <a:srgbClr val="A1C040"/>
                  </a:solidFill>
                </a:rPr>
                <a:t>Private sector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8839E2-2103-E087-3AA5-4BD122E45EF9}"/>
                </a:ext>
              </a:extLst>
            </p:cNvPr>
            <p:cNvSpPr/>
            <p:nvPr/>
          </p:nvSpPr>
          <p:spPr>
            <a:xfrm>
              <a:off x="2046711" y="4405528"/>
              <a:ext cx="81144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800" b="1" cap="none" spc="0" dirty="0">
                  <a:ln w="10160">
                    <a:solidFill>
                      <a:srgbClr val="365C33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86%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08D757-FFF7-C5F8-3D3C-E021349A9C89}"/>
                </a:ext>
              </a:extLst>
            </p:cNvPr>
            <p:cNvSpPr txBox="1"/>
            <p:nvPr/>
          </p:nvSpPr>
          <p:spPr>
            <a:xfrm rot="16200000">
              <a:off x="-81587" y="3955997"/>
              <a:ext cx="1696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KE" sz="1200" dirty="0">
                  <a:solidFill>
                    <a:srgbClr val="365C33"/>
                  </a:solidFill>
                </a:rPr>
                <a:t>Public sector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785456-BC31-B20F-1EC1-F652A3C15A96}"/>
                </a:ext>
              </a:extLst>
            </p:cNvPr>
            <p:cNvSpPr txBox="1"/>
            <p:nvPr/>
          </p:nvSpPr>
          <p:spPr>
            <a:xfrm rot="16200000">
              <a:off x="-101256" y="5053747"/>
              <a:ext cx="16966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KE" sz="1200" dirty="0">
                  <a:solidFill>
                    <a:srgbClr val="A1C040"/>
                  </a:solidFill>
                </a:rPr>
                <a:t>Private sector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5BBD5C-62E9-1E89-61AA-FBEE8464CD9A}"/>
                </a:ext>
              </a:extLst>
            </p:cNvPr>
            <p:cNvSpPr/>
            <p:nvPr/>
          </p:nvSpPr>
          <p:spPr>
            <a:xfrm>
              <a:off x="5095930" y="2725140"/>
              <a:ext cx="81144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800" b="1" cap="none" spc="0" dirty="0">
                  <a:ln w="10160">
                    <a:solidFill>
                      <a:srgbClr val="365C33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64%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B034C8-44DA-BD28-AA0F-F2D7EF1182E9}"/>
                </a:ext>
              </a:extLst>
            </p:cNvPr>
            <p:cNvSpPr/>
            <p:nvPr/>
          </p:nvSpPr>
          <p:spPr>
            <a:xfrm>
              <a:off x="2046711" y="5539806"/>
              <a:ext cx="81144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800" b="1" dirty="0">
                  <a:ln w="10160">
                    <a:solidFill>
                      <a:srgbClr val="A1C04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14</a:t>
              </a:r>
              <a:r>
                <a:rPr lang="en-GB" sz="2800" b="1" cap="none" spc="0" dirty="0">
                  <a:ln w="10160">
                    <a:solidFill>
                      <a:srgbClr val="A1C04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%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80267A-B399-0BE5-75CB-382CCAFC6EA6}"/>
                </a:ext>
              </a:extLst>
            </p:cNvPr>
            <p:cNvSpPr/>
            <p:nvPr/>
          </p:nvSpPr>
          <p:spPr>
            <a:xfrm>
              <a:off x="5067738" y="5278832"/>
              <a:ext cx="81144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800" b="1" dirty="0">
                  <a:ln w="10160">
                    <a:solidFill>
                      <a:srgbClr val="A1C04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36</a:t>
              </a:r>
              <a:r>
                <a:rPr lang="en-GB" sz="2800" b="1" cap="none" spc="0" dirty="0">
                  <a:ln w="10160">
                    <a:solidFill>
                      <a:srgbClr val="A1C04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%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D382F7-E3C2-96C5-5084-DAE8D863B429}"/>
                </a:ext>
              </a:extLst>
            </p:cNvPr>
            <p:cNvSpPr txBox="1"/>
            <p:nvPr/>
          </p:nvSpPr>
          <p:spPr>
            <a:xfrm>
              <a:off x="3456151" y="5897710"/>
              <a:ext cx="2143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KE" sz="2400" b="1" dirty="0">
                  <a:solidFill>
                    <a:srgbClr val="365C33"/>
                  </a:solidFill>
                  <a:latin typeface="Aptos" panose="020B0004020202020204" pitchFamily="34" charset="0"/>
                </a:rPr>
                <a:t>$277bn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EFB6904-5373-69BD-CEAC-D43EBFFB61BE}"/>
                </a:ext>
              </a:extLst>
            </p:cNvPr>
            <p:cNvGrpSpPr/>
            <p:nvPr/>
          </p:nvGrpSpPr>
          <p:grpSpPr>
            <a:xfrm>
              <a:off x="2921460" y="4461939"/>
              <a:ext cx="615511" cy="1463067"/>
              <a:chOff x="3402264" y="4055500"/>
              <a:chExt cx="780687" cy="1463067"/>
            </a:xfrm>
          </p:grpSpPr>
          <p:sp>
            <p:nvSpPr>
              <p:cNvPr id="28" name="Right Arrow 1">
                <a:extLst>
                  <a:ext uri="{FF2B5EF4-FFF2-40B4-BE49-F238E27FC236}">
                    <a16:creationId xmlns:a16="http://schemas.microsoft.com/office/drawing/2014/main" id="{453FCBE6-770E-A39C-3D6A-F1F29F969B0D}"/>
                  </a:ext>
                </a:extLst>
              </p:cNvPr>
              <p:cNvSpPr/>
              <p:nvPr/>
            </p:nvSpPr>
            <p:spPr>
              <a:xfrm rot="18481539">
                <a:off x="3482246" y="4584314"/>
                <a:ext cx="1229520" cy="171891"/>
              </a:xfrm>
              <a:prstGeom prst="rightArrow">
                <a:avLst/>
              </a:prstGeom>
              <a:solidFill>
                <a:srgbClr val="A1C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BDD99DD-CA75-ADFB-2243-9298778476A0}"/>
                  </a:ext>
                </a:extLst>
              </p:cNvPr>
              <p:cNvSpPr/>
              <p:nvPr/>
            </p:nvSpPr>
            <p:spPr>
              <a:xfrm rot="18600906">
                <a:off x="3234884" y="5269278"/>
                <a:ext cx="416669" cy="81910"/>
              </a:xfrm>
              <a:prstGeom prst="rect">
                <a:avLst/>
              </a:prstGeom>
              <a:solidFill>
                <a:srgbClr val="A1C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E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6FE75B-4756-576A-020E-52F1BC15BC95}"/>
                </a:ext>
              </a:extLst>
            </p:cNvPr>
            <p:cNvSpPr txBox="1"/>
            <p:nvPr/>
          </p:nvSpPr>
          <p:spPr>
            <a:xfrm>
              <a:off x="407901" y="5888561"/>
              <a:ext cx="2143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KE" sz="2400" b="1" dirty="0">
                  <a:solidFill>
                    <a:srgbClr val="365C33"/>
                  </a:solidFill>
                  <a:latin typeface="Aptos" panose="020B0004020202020204" pitchFamily="34" charset="0"/>
                </a:rPr>
                <a:t>$3</a:t>
              </a:r>
              <a:r>
                <a:rPr lang="en-GB" sz="2400" b="1" dirty="0">
                  <a:solidFill>
                    <a:srgbClr val="365C33"/>
                  </a:solidFill>
                  <a:latin typeface="Aptos" panose="020B0004020202020204" pitchFamily="34" charset="0"/>
                </a:rPr>
                <a:t>0</a:t>
              </a:r>
              <a:r>
                <a:rPr lang="en-KE" sz="2400" b="1" dirty="0">
                  <a:solidFill>
                    <a:srgbClr val="365C33"/>
                  </a:solidFill>
                  <a:latin typeface="Aptos" panose="020B0004020202020204" pitchFamily="34" charset="0"/>
                </a:rPr>
                <a:t>bn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549F151-5BE5-4FE5-A803-FEA1EB87C991}"/>
              </a:ext>
            </a:extLst>
          </p:cNvPr>
          <p:cNvSpPr txBox="1"/>
          <p:nvPr/>
        </p:nvSpPr>
        <p:spPr>
          <a:xfrm>
            <a:off x="6375907" y="3830512"/>
            <a:ext cx="159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2000" b="1" dirty="0">
                <a:solidFill>
                  <a:srgbClr val="365C33"/>
                </a:solidFill>
              </a:rPr>
              <a:t>20</a:t>
            </a:r>
            <a:r>
              <a:rPr lang="en-GB" sz="2000" b="1" dirty="0">
                <a:solidFill>
                  <a:srgbClr val="365C33"/>
                </a:solidFill>
              </a:rPr>
              <a:t>19/20</a:t>
            </a:r>
            <a:endParaRPr lang="en-KE" sz="2000" b="1" dirty="0">
              <a:solidFill>
                <a:srgbClr val="365C33"/>
              </a:solidFill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70B25982-D8A0-B743-BAAB-4B42D29AADB4}"/>
              </a:ext>
            </a:extLst>
          </p:cNvPr>
          <p:cNvSpPr txBox="1">
            <a:spLocks/>
          </p:cNvSpPr>
          <p:nvPr/>
        </p:nvSpPr>
        <p:spPr>
          <a:xfrm>
            <a:off x="608546" y="1029735"/>
            <a:ext cx="10564976" cy="460708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2"/>
                </a:solidFill>
                <a:latin typeface="Museo Sans 500" panose="02000000000000000000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rgbClr val="3D82B3"/>
                </a:solidFill>
                <a:latin typeface="Museo Sans 700" charset="0"/>
              </a:rPr>
              <a:t>Contribution to Economic Development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E83C98-1C2C-64C3-60D4-B579234EE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34"/>
            <a:ext cx="12192000" cy="8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98B816-B079-5BD2-561C-45DE190EAAAC}"/>
              </a:ext>
            </a:extLst>
          </p:cNvPr>
          <p:cNvSpPr txBox="1"/>
          <p:nvPr/>
        </p:nvSpPr>
        <p:spPr>
          <a:xfrm>
            <a:off x="6557607" y="2054283"/>
            <a:ext cx="305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Africa Climate Finance Gap</a:t>
            </a:r>
            <a:endParaRPr lang="en-KE" b="1"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A2292-4EB4-98BE-F567-497095AE36E8}"/>
              </a:ext>
            </a:extLst>
          </p:cNvPr>
          <p:cNvSpPr txBox="1"/>
          <p:nvPr/>
        </p:nvSpPr>
        <p:spPr>
          <a:xfrm>
            <a:off x="18362" y="148626"/>
            <a:ext cx="3494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EFFFF"/>
                </a:solidFill>
                <a:latin typeface="Aptos" panose="020B0004020202020204" pitchFamily="34" charset="0"/>
              </a:rPr>
              <a:t>FSD Africa collaboration with APSA</a:t>
            </a:r>
            <a:endParaRPr lang="en-KE" sz="1400" dirty="0">
              <a:latin typeface="Aptos" panose="020B00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72E48A-0EA7-A532-C05B-1DA2D5BD6F70}"/>
              </a:ext>
            </a:extLst>
          </p:cNvPr>
          <p:cNvSpPr/>
          <p:nvPr/>
        </p:nvSpPr>
        <p:spPr>
          <a:xfrm>
            <a:off x="630600" y="2073768"/>
            <a:ext cx="5333111" cy="4271122"/>
          </a:xfrm>
          <a:prstGeom prst="rect">
            <a:avLst/>
          </a:prstGeom>
          <a:solidFill>
            <a:srgbClr val="E1F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50856A-222B-7F22-24B5-E152D9B58BF7}"/>
              </a:ext>
            </a:extLst>
          </p:cNvPr>
          <p:cNvSpPr txBox="1"/>
          <p:nvPr/>
        </p:nvSpPr>
        <p:spPr>
          <a:xfrm>
            <a:off x="594270" y="2027438"/>
            <a:ext cx="5407462" cy="444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377167"/>
                </a:solidFill>
              </a:rPr>
              <a:t>Population 1.4 billion (2020) – Median age 19.7yrs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900" dirty="0">
              <a:solidFill>
                <a:srgbClr val="377167"/>
              </a:solidFill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377167"/>
                </a:solidFill>
              </a:rPr>
              <a:t>Population – 2.5 billion (2050) – 740mn rise in working age population in 30 years.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900" dirty="0">
              <a:solidFill>
                <a:srgbClr val="377167"/>
              </a:solidFill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377167"/>
                </a:solidFill>
              </a:rPr>
              <a:t>Urban population 44% (2020) and 60% (2050) – home to 1bn people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900" dirty="0">
              <a:solidFill>
                <a:srgbClr val="377167"/>
              </a:solidFill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377167"/>
                </a:solidFill>
              </a:rPr>
              <a:t>Poverty level 37.2% (462mn) in 2023 – 600mn people lack access to electricity and 970mn lack access to clean cooking; 400mn lack safe drinking water and 700mn lack good sanitation. 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rgbClr val="377167"/>
                </a:solidFill>
                <a:latin typeface="ff-dagny-web-pro"/>
              </a:rPr>
              <a:t>Climate Change challenges</a:t>
            </a:r>
            <a:endParaRPr lang="en-US" sz="1900" dirty="0">
              <a:solidFill>
                <a:srgbClr val="377167"/>
              </a:solidFill>
              <a:latin typeface="ff-dagny-web-pro"/>
            </a:endParaRPr>
          </a:p>
        </p:txBody>
      </p:sp>
    </p:spTree>
    <p:extLst>
      <p:ext uri="{BB962C8B-B14F-4D97-AF65-F5344CB8AC3E}">
        <p14:creationId xmlns:p14="http://schemas.microsoft.com/office/powerpoint/2010/main" val="45379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14EC7D3-6582-369F-8E6F-7A7EB3451EC3}"/>
              </a:ext>
            </a:extLst>
          </p:cNvPr>
          <p:cNvSpPr txBox="1"/>
          <p:nvPr/>
        </p:nvSpPr>
        <p:spPr>
          <a:xfrm>
            <a:off x="11311128" y="6313932"/>
            <a:ext cx="330006" cy="1252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10433D-2529-4D3F-AB6A-AAA05E818DC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Museo Sans 300" pitchFamily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Museo Sans 300" pitchFamily="2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D09D57-9062-748E-9102-70C127556CBE}"/>
              </a:ext>
            </a:extLst>
          </p:cNvPr>
          <p:cNvSpPr txBox="1"/>
          <p:nvPr/>
        </p:nvSpPr>
        <p:spPr>
          <a:xfrm>
            <a:off x="300445" y="154702"/>
            <a:ext cx="309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Museo Sans 700" charset="0"/>
                <a:ea typeface="Museo Sans 700" charset="0"/>
                <a:cs typeface="Museo Sans 700" charset="0"/>
              </a:rPr>
              <a:t>Listed SME Intermediated Debt Fund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C492D90-F66F-68B1-8459-8766C5501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34"/>
            <a:ext cx="12192000" cy="80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5595" y="816916"/>
            <a:ext cx="913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3D82B3"/>
                </a:solidFill>
                <a:latin typeface="Museo Sans 700" charset="0"/>
                <a:ea typeface="Museo Sans 700" charset="0"/>
                <a:cs typeface="Museo Sans 700" charset="0"/>
              </a:rPr>
              <a:t>The Landscape of Pensions in Africa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71500" y="1410723"/>
            <a:ext cx="11313105" cy="0"/>
          </a:xfrm>
          <a:prstGeom prst="line">
            <a:avLst/>
          </a:prstGeom>
          <a:ln w="12700">
            <a:solidFill>
              <a:srgbClr val="3D8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734A651-5E58-3788-4947-BAB4F7B4AC4B}"/>
              </a:ext>
            </a:extLst>
          </p:cNvPr>
          <p:cNvSpPr txBox="1"/>
          <p:nvPr/>
        </p:nvSpPr>
        <p:spPr>
          <a:xfrm>
            <a:off x="6623371" y="1726354"/>
            <a:ext cx="5459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Low pension participation rates, contribution rates, coverage due to: </a:t>
            </a:r>
          </a:p>
          <a:p>
            <a:endParaRPr lang="en-US" dirty="0">
              <a:latin typeface="Aptos" panose="020B0004020202020204" pitchFamily="34" charset="0"/>
            </a:endParaRPr>
          </a:p>
          <a:p>
            <a:pPr lvl="1"/>
            <a:r>
              <a:rPr lang="en-US" dirty="0">
                <a:latin typeface="Aptos" panose="020B0004020202020204" pitchFamily="34" charset="0"/>
              </a:rPr>
              <a:t>-High unemployment  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-85% of workforce is in informal sector 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-Low earnings (poverty level at 37.2%)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-Lack of proper information on pensions</a:t>
            </a:r>
          </a:p>
          <a:p>
            <a:endParaRPr lang="en-US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Pension coverage is at 19.8% vs the world average of 77.5% (ILO 2021).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Regulatory investment ceilings limit diversification and potential returns restricting development of the sector.  </a:t>
            </a:r>
          </a:p>
        </p:txBody>
      </p:sp>
      <p:graphicFrame>
        <p:nvGraphicFramePr>
          <p:cNvPr id="7" name="Chart 6" title="Chart">
            <a:extLst>
              <a:ext uri="{FF2B5EF4-FFF2-40B4-BE49-F238E27FC236}">
                <a16:creationId xmlns:a16="http://schemas.microsoft.com/office/drawing/2014/main" id="{1863126D-5861-AC6B-1B57-E35F81764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377180"/>
              </p:ext>
            </p:extLst>
          </p:nvPr>
        </p:nvGraphicFramePr>
        <p:xfrm>
          <a:off x="300445" y="1571806"/>
          <a:ext cx="6252455" cy="4867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756B858-4798-6CED-DF18-E08ED3FFDE15}"/>
              </a:ext>
            </a:extLst>
          </p:cNvPr>
          <p:cNvSpPr txBox="1"/>
          <p:nvPr/>
        </p:nvSpPr>
        <p:spPr>
          <a:xfrm>
            <a:off x="18362" y="148626"/>
            <a:ext cx="3494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EFFFF"/>
                </a:solidFill>
                <a:latin typeface="Aptos" panose="020B0004020202020204" pitchFamily="34" charset="0"/>
              </a:rPr>
              <a:t>FSD Africa collaboration with APSA</a:t>
            </a:r>
            <a:endParaRPr lang="en-KE" sz="1400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FA827-4F6A-39E3-387F-638E59D8228C}"/>
              </a:ext>
            </a:extLst>
          </p:cNvPr>
          <p:cNvSpPr txBox="1"/>
          <p:nvPr/>
        </p:nvSpPr>
        <p:spPr>
          <a:xfrm>
            <a:off x="781665" y="6461724"/>
            <a:ext cx="23535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Taskforce on Blended Finance</a:t>
            </a:r>
            <a:endParaRPr lang="en-KE" sz="1100" dirty="0"/>
          </a:p>
        </p:txBody>
      </p:sp>
    </p:spTree>
    <p:extLst>
      <p:ext uri="{BB962C8B-B14F-4D97-AF65-F5344CB8AC3E}">
        <p14:creationId xmlns:p14="http://schemas.microsoft.com/office/powerpoint/2010/main" val="37252686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OIeHhMaZLfUk7iKueYk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OIeHhMaZLfUk7iKueYkg"/>
</p:tagLst>
</file>

<file path=ppt/theme/theme1.xml><?xml version="1.0" encoding="utf-8"?>
<a:theme xmlns:a="http://schemas.openxmlformats.org/drawingml/2006/main" name="Titles, images and diagrams - 6 column">
  <a:themeElements>
    <a:clrScheme name="FSD 1">
      <a:dk1>
        <a:srgbClr val="282C28"/>
      </a:dk1>
      <a:lt1>
        <a:srgbClr val="FEFFFF"/>
      </a:lt1>
      <a:dk2>
        <a:srgbClr val="387167"/>
      </a:dk2>
      <a:lt2>
        <a:srgbClr val="98C11F"/>
      </a:lt2>
      <a:accent1>
        <a:srgbClr val="282C28"/>
      </a:accent1>
      <a:accent2>
        <a:srgbClr val="98C11F"/>
      </a:accent2>
      <a:accent3>
        <a:srgbClr val="C8DB86"/>
      </a:accent3>
      <a:accent4>
        <a:srgbClr val="F0F4F0"/>
      </a:accent4>
      <a:accent5>
        <a:srgbClr val="25A6EC"/>
      </a:accent5>
      <a:accent6>
        <a:srgbClr val="1D82B9"/>
      </a:accent6>
      <a:hlink>
        <a:srgbClr val="25A6EC"/>
      </a:hlink>
      <a:folHlink>
        <a:srgbClr val="FEFFFF"/>
      </a:folHlink>
    </a:clrScheme>
    <a:fontScheme name="FSD-2">
      <a:maj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MuseoSans-300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DCB2E9075264096ED2BC7EB6E4DD8" ma:contentTypeVersion="18" ma:contentTypeDescription="Create a new document." ma:contentTypeScope="" ma:versionID="17e235df8342fce30a327ddac4038c1b">
  <xsd:schema xmlns:xsd="http://www.w3.org/2001/XMLSchema" xmlns:xs="http://www.w3.org/2001/XMLSchema" xmlns:p="http://schemas.microsoft.com/office/2006/metadata/properties" xmlns:ns3="fb0497a8-abcc-49ac-acef-c2d3a670bde5" xmlns:ns4="f219d1fc-8865-4280-ac87-81b1fbc9e329" targetNamespace="http://schemas.microsoft.com/office/2006/metadata/properties" ma:root="true" ma:fieldsID="38e9727b8db1992c38bc0c203d62404a" ns3:_="" ns4:_="">
    <xsd:import namespace="fb0497a8-abcc-49ac-acef-c2d3a670bde5"/>
    <xsd:import namespace="f219d1fc-8865-4280-ac87-81b1fbc9e3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497a8-abcc-49ac-acef-c2d3a670bd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9d1fc-8865-4280-ac87-81b1fbc9e32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0497a8-abcc-49ac-acef-c2d3a670bde5" xsi:nil="true"/>
  </documentManagement>
</p:properties>
</file>

<file path=customXml/itemProps1.xml><?xml version="1.0" encoding="utf-8"?>
<ds:datastoreItem xmlns:ds="http://schemas.openxmlformats.org/officeDocument/2006/customXml" ds:itemID="{28CA5885-A139-42C6-B003-4A92F6D851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A0E77A-D99C-4B31-A7A6-F30DF061B5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497a8-abcc-49ac-acef-c2d3a670bde5"/>
    <ds:schemaRef ds:uri="f219d1fc-8865-4280-ac87-81b1fbc9e3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56ECEB-C402-47AE-A179-A3999D325FC4}">
  <ds:schemaRefs>
    <ds:schemaRef ds:uri="fb0497a8-abcc-49ac-acef-c2d3a670bde5"/>
    <ds:schemaRef ds:uri="http://schemas.openxmlformats.org/package/2006/metadata/core-properties"/>
    <ds:schemaRef ds:uri="f219d1fc-8865-4280-ac87-81b1fbc9e329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45833</TotalTime>
  <Words>1605</Words>
  <Application>Microsoft Office PowerPoint</Application>
  <PresentationFormat>Widescreen</PresentationFormat>
  <Paragraphs>283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ff-dagny-web-pro</vt:lpstr>
      <vt:lpstr>Museo Sans 100</vt:lpstr>
      <vt:lpstr>Museo Sans 300</vt:lpstr>
      <vt:lpstr>Museo Sans 500</vt:lpstr>
      <vt:lpstr>Museo Sans 700</vt:lpstr>
      <vt:lpstr>MuseoSans-100</vt:lpstr>
      <vt:lpstr>MuseoSans-300</vt:lpstr>
      <vt:lpstr>System Font Regular</vt:lpstr>
      <vt:lpstr>Trebuchet MS</vt:lpstr>
      <vt:lpstr>Titles, images and diagrams - 6 column</vt:lpstr>
      <vt:lpstr>1_Custom Design</vt:lpstr>
      <vt:lpstr>Custom Design</vt:lpstr>
      <vt:lpstr>think-cell Slide</vt:lpstr>
      <vt:lpstr>PowerPoint Presentation</vt:lpstr>
      <vt:lpstr>Content</vt:lpstr>
      <vt:lpstr>Capital Markets Approach – reinforcing support for market development  </vt:lpstr>
      <vt:lpstr>Capital Markets Approach – reinforcing support for market development  </vt:lpstr>
      <vt:lpstr>Our Footprint Implementing over 60 projects in 33 countries across Africa  </vt:lpstr>
      <vt:lpstr>FSD Africa’s key Capital Markets achievements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Leonard Audi Apiyo</cp:lastModifiedBy>
  <cp:revision>740</cp:revision>
  <dcterms:created xsi:type="dcterms:W3CDTF">2019-06-08T20:04:49Z</dcterms:created>
  <dcterms:modified xsi:type="dcterms:W3CDTF">2024-07-25T12:45:23Z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0x010100DF5DCB2E9075264096ED2BC7EB6E4DD8</vt:lpwstr>
  </property>
</Properties>
</file>