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147475822" r:id="rId5"/>
    <p:sldId id="2147475828" r:id="rId6"/>
    <p:sldId id="2147475792" r:id="rId7"/>
    <p:sldId id="2147469665" r:id="rId8"/>
    <p:sldId id="2147475794" r:id="rId9"/>
    <p:sldId id="2147475796" r:id="rId10"/>
    <p:sldId id="2147475827" r:id="rId11"/>
    <p:sldId id="2147475829" r:id="rId12"/>
    <p:sldId id="2147475830" r:id="rId13"/>
    <p:sldId id="2147475806" r:id="rId14"/>
    <p:sldId id="2147475807" r:id="rId15"/>
    <p:sldId id="2147475808" r:id="rId16"/>
    <p:sldId id="2147475809" r:id="rId17"/>
    <p:sldId id="2147475810" r:id="rId18"/>
    <p:sldId id="2147475811" r:id="rId19"/>
    <p:sldId id="2147475812" r:id="rId20"/>
    <p:sldId id="2147475819" r:id="rId21"/>
    <p:sldId id="2147475832" r:id="rId22"/>
    <p:sldId id="2147475831" r:id="rId23"/>
    <p:sldId id="2147475814" r:id="rId24"/>
    <p:sldId id="2147475803" r:id="rId25"/>
    <p:sldId id="2147475833" r:id="rId26"/>
    <p:sldId id="2147475800" r:id="rId27"/>
    <p:sldId id="2147475817" r:id="rId28"/>
    <p:sldId id="281" r:id="rId29"/>
    <p:sldId id="2147475815" r:id="rId30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94A378-6002-ECA1-C6DA-7B4E00AD797A}" name="Jemima Gathumi" initials="JG" userId="S::jemima@fsdafrica.org::5a5b7784-8bd6-47cd-add0-7bcd3f11c742" providerId="AD"/>
  <p188:author id="{4B42BABA-A82A-334A-D4D4-DD26BAAE1819}" name="Amos Mugi" initials="AM" userId="S::amugi@fsdafrica.org::6418bb70-b058-4e0f-a84a-ff3989d611d5" providerId="AD"/>
  <p188:author id="{0B7AF9E2-818C-B6A3-DC84-B7728625B9A3}" name="Michael Fuchs" initials="MF" userId="adb32385474310b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9F"/>
    <a:srgbClr val="92D050"/>
    <a:srgbClr val="0F9ED5"/>
    <a:srgbClr val="E7EAED"/>
    <a:srgbClr val="188C54"/>
    <a:srgbClr val="196B24"/>
    <a:srgbClr val="356C55"/>
    <a:srgbClr val="365C33"/>
    <a:srgbClr val="00A8B7"/>
    <a:srgbClr val="1E8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178D1-DDB6-414A-BDE4-FF6B4A3F3CC1}" v="11" dt="2024-07-15T11:08:16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 autoAdjust="0"/>
    <p:restoredTop sz="94703"/>
  </p:normalViewPr>
  <p:slideViewPr>
    <p:cSldViewPr snapToGrid="0">
      <p:cViewPr varScale="1">
        <p:scale>
          <a:sx n="59" d="100"/>
          <a:sy n="5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fsdafrica1-my.sharepoint.com/personal/amugi_fsdafrica_org/Documents/Desktop/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sdafrica1-my.sharepoint.com/personal/amugi_fsdafrica_org/Documents/Desktop/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sdafrica1-my.sharepoint.com/personal/amugi_fsdafrica_org/Documents/Desktop/Graph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sdafrica1-my.sharepoint.com/personal/amugi_fsdafrica_org/Documents/Desktop/MDB/Investment%20Allocatio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sdafrica1-my.sharepoint.com/personal/amugi_fsdafrica_org/Documents/Desktop/MDB/Investment%20Alloc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sdafrica1-my.sharepoint.com/personal/amugi_fsdafrica_org/Documents/Desktop/MDB/Investment%20Alloc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fsdafrica1-my.sharepoint.com/personal/amugi_fsdafrica_org/Documents/Tasks%20-%20WIP/MDB/Investment%20Alloc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solidFill>
                  <a:srgbClr val="0070C0"/>
                </a:solidFill>
                <a:latin typeface=" Calibri Light"/>
              </a:defRPr>
            </a:pPr>
            <a:r>
              <a:rPr lang="en-ZA" sz="1600" b="0" i="0" u="none" strike="noStrike" kern="1200" spc="0" baseline="0" dirty="0">
                <a:solidFill>
                  <a:srgbClr val="0070C0"/>
                </a:solidFill>
                <a:latin typeface=" Calibri Light"/>
                <a:ea typeface="+mn-ea"/>
                <a:cs typeface="+mn-cs"/>
              </a:rPr>
              <a:t>Institutional investors AUM in Africa (US$ trillions)  </a:t>
            </a:r>
          </a:p>
        </c:rich>
      </c:tx>
      <c:layout>
        <c:manualLayout>
          <c:xMode val="edge"/>
          <c:yMode val="edge"/>
          <c:x val="9.638188991022599E-2"/>
          <c:y val="6.19049226895554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464118310057501E-2"/>
          <c:y val="3.1644444202826166E-2"/>
          <c:w val="0.80463349549329699"/>
          <c:h val="0.8178625525717963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AUM!$B$2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rgbClr val="356C55">
                <a:alpha val="51373"/>
              </a:srgbClr>
            </a:solidFill>
            <a:ln cmpd="sng">
              <a:noFill/>
            </a:ln>
          </c:spPr>
          <c:invertIfNegative val="1"/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740C-F544-A12E-1A5D874AF5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AUM!$A$3:$A$5</c:f>
              <c:numCache>
                <c:formatCode>General</c:formatCode>
                <c:ptCount val="3"/>
                <c:pt idx="0">
                  <c:v>2022</c:v>
                </c:pt>
                <c:pt idx="1">
                  <c:v>2030</c:v>
                </c:pt>
                <c:pt idx="2">
                  <c:v>2040</c:v>
                </c:pt>
              </c:numCache>
            </c:numRef>
          </c:cat>
          <c:val>
            <c:numRef>
              <c:f>AUM!$B$3:$B$5</c:f>
              <c:numCache>
                <c:formatCode>General</c:formatCode>
                <c:ptCount val="3"/>
                <c:pt idx="0">
                  <c:v>1.5</c:v>
                </c:pt>
                <c:pt idx="1">
                  <c:v>2.5</c:v>
                </c:pt>
                <c:pt idx="2">
                  <c:v>4.3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740C-F544-A12E-1A5D874AF567}"/>
            </c:ext>
          </c:extLst>
        </c:ser>
        <c:ser>
          <c:idx val="1"/>
          <c:order val="1"/>
          <c:tx>
            <c:strRef>
              <c:f>AUM!$C$2</c:f>
              <c:strCache>
                <c:ptCount val="1"/>
                <c:pt idx="0">
                  <c:v>Insurance</c:v>
                </c:pt>
              </c:strCache>
            </c:strRef>
          </c:tx>
          <c:spPr>
            <a:solidFill>
              <a:srgbClr val="00B0F0">
                <a:alpha val="32549"/>
              </a:srgbClr>
            </a:solidFill>
            <a:ln cmpd="sng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AUM!$A$3:$A$5</c:f>
              <c:numCache>
                <c:formatCode>General</c:formatCode>
                <c:ptCount val="3"/>
                <c:pt idx="0">
                  <c:v>2022</c:v>
                </c:pt>
                <c:pt idx="1">
                  <c:v>2030</c:v>
                </c:pt>
                <c:pt idx="2">
                  <c:v>2040</c:v>
                </c:pt>
              </c:numCache>
            </c:numRef>
          </c:cat>
          <c:val>
            <c:numRef>
              <c:f>AUM!$C$3:$C$5</c:f>
              <c:numCache>
                <c:formatCode>General</c:formatCode>
                <c:ptCount val="3"/>
                <c:pt idx="0">
                  <c:v>0.4</c:v>
                </c:pt>
                <c:pt idx="1">
                  <c:v>0.6</c:v>
                </c:pt>
                <c:pt idx="2">
                  <c:v>0.7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740C-F544-A12E-1A5D874AF567}"/>
            </c:ext>
          </c:extLst>
        </c:ser>
        <c:ser>
          <c:idx val="2"/>
          <c:order val="2"/>
          <c:tx>
            <c:strRef>
              <c:f>AUM!$D$2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rgbClr val="92D050">
                <a:alpha val="27843"/>
              </a:srgbClr>
            </a:solidFill>
            <a:ln cmpd="sng">
              <a:noFill/>
            </a:ln>
          </c:spPr>
          <c:invertIfNegative val="1"/>
          <c:dPt>
            <c:idx val="2"/>
            <c:invertIfNegative val="1"/>
            <c:bubble3D val="0"/>
            <c:spPr>
              <a:solidFill>
                <a:srgbClr val="92D050">
                  <a:alpha val="28029"/>
                </a:srgbClr>
              </a:solidFill>
              <a:ln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4-740C-F544-A12E-1A5D874AF5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AUM!$A$3:$A$5</c:f>
              <c:numCache>
                <c:formatCode>General</c:formatCode>
                <c:ptCount val="3"/>
                <c:pt idx="0">
                  <c:v>2022</c:v>
                </c:pt>
                <c:pt idx="1">
                  <c:v>2030</c:v>
                </c:pt>
                <c:pt idx="2">
                  <c:v>2040</c:v>
                </c:pt>
              </c:numCache>
            </c:numRef>
          </c:cat>
          <c:val>
            <c:numRef>
              <c:f>AUM!$D$3:$D$5</c:f>
              <c:numCache>
                <c:formatCode>General</c:formatCode>
                <c:ptCount val="3"/>
                <c:pt idx="0">
                  <c:v>0.5</c:v>
                </c:pt>
                <c:pt idx="1">
                  <c:v>0.8</c:v>
                </c:pt>
                <c:pt idx="2">
                  <c:v>1.6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740C-F544-A12E-1A5D874AF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4662391"/>
        <c:axId val="1734237340"/>
      </c:barChart>
      <c:catAx>
        <c:axId val="43466239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KE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en-KE"/>
          </a:p>
        </c:txPr>
        <c:crossAx val="1734237340"/>
        <c:crosses val="autoZero"/>
        <c:auto val="1"/>
        <c:lblAlgn val="ctr"/>
        <c:lblOffset val="100"/>
        <c:noMultiLvlLbl val="1"/>
      </c:catAx>
      <c:valAx>
        <c:axId val="173423734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endParaRPr lang="en-KE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34662391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0"/>
            </a:pPr>
            <a:endParaRPr lang="en-KE"/>
          </a:p>
        </c:txPr>
      </c:legendEntry>
      <c:layout>
        <c:manualLayout>
          <c:xMode val="edge"/>
          <c:yMode val="edge"/>
          <c:x val="0.82530684115059461"/>
          <c:y val="0.31963629602702232"/>
          <c:w val="0.16550564826929967"/>
          <c:h val="0.26883889846045639"/>
        </c:manualLayout>
      </c:layout>
      <c:overlay val="0"/>
      <c:txPr>
        <a:bodyPr/>
        <a:lstStyle/>
        <a:p>
          <a:pPr>
            <a:defRPr sz="1600" b="0"/>
          </a:pPr>
          <a:endParaRPr lang="en-KE"/>
        </a:p>
      </c:txPr>
    </c:legend>
    <c:plotVisOnly val="1"/>
    <c:dispBlanksAs val="zero"/>
    <c:showDLblsOverMax val="1"/>
  </c:chart>
  <c:txPr>
    <a:bodyPr/>
    <a:lstStyle/>
    <a:p>
      <a:pPr>
        <a:defRPr sz="1200">
          <a:latin typeface=" Calibri Light"/>
        </a:defRPr>
      </a:pPr>
      <a:endParaRPr lang="en-K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E82B9"/>
                </a:solidFill>
                <a:latin typeface=" Calibri Light"/>
                <a:ea typeface="+mn-ea"/>
                <a:cs typeface="Calibri" panose="020F0502020204030204" pitchFamily="34" charset="0"/>
              </a:defRPr>
            </a:pPr>
            <a:r>
              <a:rPr lang="en-ZA" sz="1800" b="0" dirty="0">
                <a:solidFill>
                  <a:srgbClr val="1E82B9"/>
                </a:solidFill>
                <a:latin typeface=" Calibri Light"/>
                <a:cs typeface="Calibri" panose="020F0502020204030204" pitchFamily="34" charset="0"/>
              </a:rPr>
              <a:t>Actual Allocations to Alternatives</a:t>
            </a:r>
          </a:p>
        </c:rich>
      </c:tx>
      <c:layout>
        <c:manualLayout>
          <c:xMode val="edge"/>
          <c:yMode val="edge"/>
          <c:x val="0.29976864204935821"/>
          <c:y val="3.2262420463378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E82B9"/>
              </a:solidFill>
              <a:latin typeface=" Calibri Light"/>
              <a:ea typeface="+mn-ea"/>
              <a:cs typeface="Calibri" panose="020F0502020204030204" pitchFamily="34" charset="0"/>
            </a:defRPr>
          </a:pPr>
          <a:endParaRPr lang="en-KE"/>
        </a:p>
      </c:txPr>
    </c:title>
    <c:autoTitleDeleted val="0"/>
    <c:plotArea>
      <c:layout>
        <c:manualLayout>
          <c:layoutTarget val="inner"/>
          <c:xMode val="edge"/>
          <c:yMode val="edge"/>
          <c:x val="8.5404807424232544E-4"/>
          <c:y val="0.11958096176092842"/>
          <c:w val="0.93888888888888888"/>
          <c:h val="0.791508768065518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56C55">
                <a:alpha val="36523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'Sheet4 (3)'!$K$9:$P$9</c:f>
              <c:strCache>
                <c:ptCount val="6"/>
                <c:pt idx="0">
                  <c:v>Nigeria </c:v>
                </c:pt>
                <c:pt idx="1">
                  <c:v>Kenya</c:v>
                </c:pt>
                <c:pt idx="2">
                  <c:v>Uganda </c:v>
                </c:pt>
                <c:pt idx="3">
                  <c:v>Ghana</c:v>
                </c:pt>
                <c:pt idx="4">
                  <c:v>Tanzania</c:v>
                </c:pt>
                <c:pt idx="5">
                  <c:v>WAEMU</c:v>
                </c:pt>
              </c:strCache>
            </c:strRef>
          </c:cat>
          <c:val>
            <c:numRef>
              <c:f>'Sheet4 (3)'!$K$10:$P$10</c:f>
              <c:numCache>
                <c:formatCode>0.00%</c:formatCode>
                <c:ptCount val="6"/>
                <c:pt idx="0">
                  <c:v>8.6E-3</c:v>
                </c:pt>
                <c:pt idx="1">
                  <c:v>3.2000000000000002E-3</c:v>
                </c:pt>
                <c:pt idx="2">
                  <c:v>2.7000000000000001E-3</c:v>
                </c:pt>
                <c:pt idx="3">
                  <c:v>2E-3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9-7542-8911-63228160C1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8636512"/>
        <c:axId val="278630272"/>
      </c:barChart>
      <c:catAx>
        <c:axId val="2786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KE"/>
          </a:p>
        </c:txPr>
        <c:crossAx val="278630272"/>
        <c:crosses val="autoZero"/>
        <c:auto val="1"/>
        <c:lblAlgn val="ctr"/>
        <c:lblOffset val="100"/>
        <c:noMultiLvlLbl val="0"/>
      </c:catAx>
      <c:valAx>
        <c:axId val="2786302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7863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K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 Calibri Light"/>
                <a:ea typeface="+mn-ea"/>
                <a:cs typeface="Calibri" panose="020F0502020204030204" pitchFamily="34" charset="0"/>
              </a:defRPr>
            </a:pPr>
            <a:r>
              <a:rPr lang="en-ZA" sz="1800" b="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Allowable investment</a:t>
            </a:r>
            <a:r>
              <a:rPr lang="en-ZA" sz="1800" b="0" baseline="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 limits </a:t>
            </a:r>
            <a:r>
              <a:rPr lang="en-ZA" sz="1800" b="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in PE and Infra funds</a:t>
            </a:r>
          </a:p>
        </c:rich>
      </c:tx>
      <c:layout>
        <c:manualLayout>
          <c:xMode val="edge"/>
          <c:yMode val="edge"/>
          <c:x val="0.14733427100587507"/>
          <c:y val="2.2705780237737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 Calibri Light"/>
              <a:ea typeface="+mn-ea"/>
              <a:cs typeface="Calibri" panose="020F0502020204030204" pitchFamily="34" charset="0"/>
            </a:defRPr>
          </a:pPr>
          <a:endParaRPr lang="en-KE"/>
        </a:p>
      </c:txPr>
    </c:title>
    <c:autoTitleDeleted val="0"/>
    <c:plotArea>
      <c:layout>
        <c:manualLayout>
          <c:layoutTarget val="inner"/>
          <c:xMode val="edge"/>
          <c:yMode val="edge"/>
          <c:x val="0.154131811423179"/>
          <c:y val="0.14035946621787523"/>
          <c:w val="0.5486758007225927"/>
          <c:h val="0.818013299260781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'Sheet4 (3)'!$B$4</c:f>
              <c:strCache>
                <c:ptCount val="1"/>
                <c:pt idx="0">
                  <c:v>Offshore Investments</c:v>
                </c:pt>
              </c:strCache>
            </c:strRef>
          </c:tx>
          <c:spPr>
            <a:solidFill>
              <a:srgbClr val="98C12F">
                <a:alpha val="76008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A2-134B-AA62-3179B7D45D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  <a:alpha val="76008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6B0-4BA8-8B43-CCBCB4F93A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'Sheet4 (3)'!$C$3:$H$3</c:f>
              <c:strCache>
                <c:ptCount val="6"/>
                <c:pt idx="0">
                  <c:v>Tanzania</c:v>
                </c:pt>
                <c:pt idx="1">
                  <c:v>Kenya</c:v>
                </c:pt>
                <c:pt idx="2">
                  <c:v>Ghana</c:v>
                </c:pt>
                <c:pt idx="3">
                  <c:v>Uganda</c:v>
                </c:pt>
                <c:pt idx="4">
                  <c:v>Nigeria</c:v>
                </c:pt>
                <c:pt idx="5">
                  <c:v>Waemu </c:v>
                </c:pt>
              </c:strCache>
            </c:strRef>
          </c:cat>
          <c:val>
            <c:numRef>
              <c:f>'Sheet4 (3)'!$C$4:$H$4</c:f>
              <c:numCache>
                <c:formatCode>General</c:formatCode>
                <c:ptCount val="6"/>
                <c:pt idx="2" formatCode="0%">
                  <c:v>0.25</c:v>
                </c:pt>
                <c:pt idx="5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A2-134B-AA62-3179B7D45D66}"/>
            </c:ext>
          </c:extLst>
        </c:ser>
        <c:ser>
          <c:idx val="1"/>
          <c:order val="1"/>
          <c:tx>
            <c:strRef>
              <c:f>'Sheet4 (3)'!$B$5</c:f>
              <c:strCache>
                <c:ptCount val="1"/>
                <c:pt idx="0">
                  <c:v>Infrastructure Investments &amp; funds</c:v>
                </c:pt>
              </c:strCache>
            </c:strRef>
          </c:tx>
          <c:spPr>
            <a:solidFill>
              <a:srgbClr val="98C12F">
                <a:alpha val="5801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'Sheet4 (3)'!$C$3:$H$3</c:f>
              <c:strCache>
                <c:ptCount val="6"/>
                <c:pt idx="0">
                  <c:v>Tanzania</c:v>
                </c:pt>
                <c:pt idx="1">
                  <c:v>Kenya</c:v>
                </c:pt>
                <c:pt idx="2">
                  <c:v>Ghana</c:v>
                </c:pt>
                <c:pt idx="3">
                  <c:v>Uganda</c:v>
                </c:pt>
                <c:pt idx="4">
                  <c:v>Nigeria</c:v>
                </c:pt>
                <c:pt idx="5">
                  <c:v>Waemu </c:v>
                </c:pt>
              </c:strCache>
            </c:strRef>
          </c:cat>
          <c:val>
            <c:numRef>
              <c:f>'Sheet4 (3)'!$C$5:$H$5</c:f>
              <c:numCache>
                <c:formatCode>0%</c:formatCode>
                <c:ptCount val="6"/>
                <c:pt idx="0">
                  <c:v>0.25</c:v>
                </c:pt>
                <c:pt idx="1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A2-134B-AA62-3179B7D45D66}"/>
            </c:ext>
          </c:extLst>
        </c:ser>
        <c:ser>
          <c:idx val="2"/>
          <c:order val="2"/>
          <c:tx>
            <c:strRef>
              <c:f>'Sheet4 (3)'!$B$6</c:f>
              <c:strCache>
                <c:ptCount val="1"/>
                <c:pt idx="0">
                  <c:v>PE Funds</c:v>
                </c:pt>
              </c:strCache>
            </c:strRef>
          </c:tx>
          <c:spPr>
            <a:solidFill>
              <a:srgbClr val="356C55">
                <a:alpha val="4886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'Sheet4 (3)'!$C$3:$H$3</c:f>
              <c:strCache>
                <c:ptCount val="6"/>
                <c:pt idx="0">
                  <c:v>Tanzania</c:v>
                </c:pt>
                <c:pt idx="1">
                  <c:v>Kenya</c:v>
                </c:pt>
                <c:pt idx="2">
                  <c:v>Ghana</c:v>
                </c:pt>
                <c:pt idx="3">
                  <c:v>Uganda</c:v>
                </c:pt>
                <c:pt idx="4">
                  <c:v>Nigeria</c:v>
                </c:pt>
                <c:pt idx="5">
                  <c:v>Waemu </c:v>
                </c:pt>
              </c:strCache>
            </c:strRef>
          </c:cat>
          <c:val>
            <c:numRef>
              <c:f>'Sheet4 (3)'!$C$6:$H$6</c:f>
              <c:numCache>
                <c:formatCode>0%</c:formatCode>
                <c:ptCount val="6"/>
                <c:pt idx="1">
                  <c:v>0.1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A2-134B-AA62-3179B7D45D66}"/>
            </c:ext>
          </c:extLst>
        </c:ser>
        <c:ser>
          <c:idx val="3"/>
          <c:order val="3"/>
          <c:tx>
            <c:strRef>
              <c:f>'Sheet4 (3)'!$B$7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'Sheet4 (3)'!$C$3:$H$3</c:f>
              <c:strCache>
                <c:ptCount val="6"/>
                <c:pt idx="0">
                  <c:v>Tanzania</c:v>
                </c:pt>
                <c:pt idx="1">
                  <c:v>Kenya</c:v>
                </c:pt>
                <c:pt idx="2">
                  <c:v>Ghana</c:v>
                </c:pt>
                <c:pt idx="3">
                  <c:v>Uganda</c:v>
                </c:pt>
                <c:pt idx="4">
                  <c:v>Nigeria</c:v>
                </c:pt>
                <c:pt idx="5">
                  <c:v>Waemu </c:v>
                </c:pt>
              </c:strCache>
            </c:strRef>
          </c:cat>
          <c:val>
            <c:numRef>
              <c:f>'Sheet4 (3)'!$C$7:$H$7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A2-134B-AA62-3179B7D45D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0271136"/>
        <c:axId val="60274016"/>
      </c:barChart>
      <c:catAx>
        <c:axId val="6027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KE"/>
          </a:p>
        </c:txPr>
        <c:crossAx val="60274016"/>
        <c:crosses val="autoZero"/>
        <c:auto val="1"/>
        <c:lblAlgn val="ctr"/>
        <c:lblOffset val="100"/>
        <c:noMultiLvlLbl val="0"/>
      </c:catAx>
      <c:valAx>
        <c:axId val="60274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27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73139497633487"/>
          <c:y val="0.24532237417669253"/>
          <c:w val="0.29864069738679022"/>
          <c:h val="0.4529692703404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K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K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 Calibri Light"/>
                <a:ea typeface="+mn-ea"/>
                <a:cs typeface="+mn-cs"/>
              </a:defRPr>
            </a:pPr>
            <a:r>
              <a:rPr lang="en-ZA" sz="1800" b="0" i="0" u="none" strike="noStrike" kern="1200" spc="0" baseline="0" dirty="0">
                <a:solidFill>
                  <a:srgbClr val="0070C0"/>
                </a:solidFill>
                <a:latin typeface=" Calibri Light"/>
                <a:ea typeface="+mn-ea"/>
                <a:cs typeface="Calibri" panose="020F0502020204030204" pitchFamily="34" charset="0"/>
              </a:rPr>
              <a:t>Project Loans Analysed</a:t>
            </a:r>
          </a:p>
        </c:rich>
      </c:tx>
      <c:layout>
        <c:manualLayout>
          <c:xMode val="edge"/>
          <c:yMode val="edge"/>
          <c:x val="0.35001415950706849"/>
          <c:y val="0.13077257416059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2060"/>
              </a:solidFill>
              <a:latin typeface=" Calibri Light"/>
              <a:ea typeface="+mn-ea"/>
              <a:cs typeface="+mn-cs"/>
            </a:defRPr>
          </a:pPr>
          <a:endParaRPr lang="en-KE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7.8707532309825953E-2"/>
          <c:w val="0.93888888888888888"/>
          <c:h val="0.75905674634806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'[Investment Allocation.xlsx]Draw graph =Systemiq-waterf (2)'!$E$2</c:f>
              <c:strCache>
                <c:ptCount val="1"/>
                <c:pt idx="0">
                  <c:v>IFC</c:v>
                </c:pt>
              </c:strCache>
            </c:strRef>
          </c:tx>
          <c:spPr>
            <a:solidFill>
              <a:srgbClr val="356C55">
                <a:alpha val="40187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7E84E1-6994-4183-A9B5-4DC6AB479ACB}" type="VALUE">
                      <a:rPr lang="en-US" baseline="0"/>
                      <a:pPr/>
                      <a:t>[VALUE]</a:t>
                    </a:fld>
                    <a:endParaRPr lang="en-KE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315-CE4A-B16B-97B8D74FDC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FFEE12-16E7-4AAB-9904-3EFCC463A047}" type="VALUE">
                      <a:rPr lang="en-US" baseline="0"/>
                      <a:pPr/>
                      <a:t>[VALUE]</a:t>
                    </a:fld>
                    <a:endParaRPr lang="en-KE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15-CE4A-B16B-97B8D74FDC2B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15-CE4A-B16B-97B8D74F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 Calibri Ligh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'[Investment Allocation.xlsx]Draw graph =Systemiq-waterf (2)'!$D$3:$D$5</c:f>
              <c:strCache>
                <c:ptCount val="3"/>
                <c:pt idx="0">
                  <c:v>Assessed </c:v>
                </c:pt>
                <c:pt idx="1">
                  <c:v>Eligible </c:v>
                </c:pt>
                <c:pt idx="2">
                  <c:v>Needs further Information</c:v>
                </c:pt>
              </c:strCache>
            </c:strRef>
          </c:cat>
          <c:val>
            <c:numRef>
              <c:f>'[Investment Allocation.xlsx]Draw graph =Systemiq-waterf (2)'!$E$3:$E$5</c:f>
              <c:numCache>
                <c:formatCode>_-* #,##0_-;\-* #,##0_-;_-* "-"??_-;_-@_-</c:formatCode>
                <c:ptCount val="3"/>
                <c:pt idx="0">
                  <c:v>4716</c:v>
                </c:pt>
                <c:pt idx="1">
                  <c:v>1571</c:v>
                </c:pt>
                <c:pt idx="2">
                  <c:v>3145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5-CE4A-B16B-97B8D74FDC2B}"/>
            </c:ext>
          </c:extLst>
        </c:ser>
        <c:ser>
          <c:idx val="1"/>
          <c:order val="1"/>
          <c:tx>
            <c:strRef>
              <c:f>'[Investment Allocation.xlsx]Draw graph =Systemiq-waterf (2)'!$F$2</c:f>
              <c:strCache>
                <c:ptCount val="1"/>
                <c:pt idx="0">
                  <c:v>AFDB</c:v>
                </c:pt>
              </c:strCache>
            </c:strRef>
          </c:tx>
          <c:spPr>
            <a:solidFill>
              <a:srgbClr val="98C12F">
                <a:alpha val="32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ED6DFBEE-D44F-4B48-8E0A-70EC9EC29C4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315-CE4A-B16B-97B8D74FDC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AEC70C-07E1-41D1-BFD0-74EA17C430ED}" type="VALUE">
                      <a:rPr lang="en-US" baseline="0"/>
                      <a:pPr/>
                      <a:t>[VALUE]</a:t>
                    </a:fld>
                    <a:endParaRPr lang="en-K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15-CE4A-B16B-97B8D74F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 Calibri Ligh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'[Investment Allocation.xlsx]Draw graph =Systemiq-waterf (2)'!$D$3:$D$5</c:f>
              <c:strCache>
                <c:ptCount val="3"/>
                <c:pt idx="0">
                  <c:v>Assessed </c:v>
                </c:pt>
                <c:pt idx="1">
                  <c:v>Eligible </c:v>
                </c:pt>
                <c:pt idx="2">
                  <c:v>Needs further Information</c:v>
                </c:pt>
              </c:strCache>
            </c:strRef>
          </c:cat>
          <c:val>
            <c:numRef>
              <c:f>'[Investment Allocation.xlsx]Draw graph =Systemiq-waterf (2)'!$F$3:$F$5</c:f>
              <c:numCache>
                <c:formatCode>_-* #,##0_-;\-* #,##0_-;_-* "-"??_-;_-@_-</c:formatCode>
                <c:ptCount val="3"/>
                <c:pt idx="0">
                  <c:v>3021</c:v>
                </c:pt>
                <c:pt idx="1">
                  <c:v>882</c:v>
                </c:pt>
                <c:pt idx="2">
                  <c:v>2139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15-CE4A-B16B-97B8D74FD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072992"/>
        <c:axId val="276076352"/>
      </c:barChart>
      <c:catAx>
        <c:axId val="27607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 Calibri Light"/>
                <a:ea typeface="+mn-ea"/>
                <a:cs typeface="+mn-cs"/>
              </a:defRPr>
            </a:pPr>
            <a:endParaRPr lang="en-KE"/>
          </a:p>
        </c:txPr>
        <c:crossAx val="276076352"/>
        <c:crosses val="autoZero"/>
        <c:auto val="1"/>
        <c:lblAlgn val="ctr"/>
        <c:lblOffset val="100"/>
        <c:noMultiLvlLbl val="0"/>
      </c:catAx>
      <c:valAx>
        <c:axId val="276076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7607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 Calibri Light"/>
              <a:ea typeface="+mn-ea"/>
              <a:cs typeface="+mn-cs"/>
            </a:defRPr>
          </a:pPr>
          <a:endParaRPr lang="en-K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 Calibri Light"/>
        </a:defRPr>
      </a:pPr>
      <a:endParaRPr lang="en-K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ZA" sz="1800" b="0" i="0" u="none" strike="noStrike" kern="1200" spc="0" baseline="0" dirty="0">
                <a:solidFill>
                  <a:srgbClr val="0070C0"/>
                </a:solidFill>
                <a:latin typeface=" Calibri Light"/>
                <a:ea typeface="+mn-ea"/>
                <a:cs typeface="Calibri" panose="020F0502020204030204" pitchFamily="34" charset="0"/>
              </a:defRPr>
            </a:pPr>
            <a:r>
              <a:rPr lang="en-ZA" sz="1800" b="0" i="0" u="none" strike="noStrike" kern="1200" spc="0" baseline="0" dirty="0">
                <a:solidFill>
                  <a:srgbClr val="0070C0"/>
                </a:solidFill>
                <a:latin typeface=" Calibri Light"/>
                <a:ea typeface="+mn-ea"/>
                <a:cs typeface="Calibri" panose="020F0502020204030204" pitchFamily="34" charset="0"/>
              </a:rPr>
              <a:t>Eligible (total 2.453B)</a:t>
            </a:r>
          </a:p>
        </c:rich>
      </c:tx>
      <c:layout>
        <c:manualLayout>
          <c:xMode val="edge"/>
          <c:yMode val="edge"/>
          <c:x val="0.43587034547779291"/>
          <c:y val="0.21928427489463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ZA" sz="1800" b="0" i="0" u="none" strike="noStrike" kern="1200" spc="0" baseline="0" dirty="0">
              <a:solidFill>
                <a:srgbClr val="0070C0"/>
              </a:solidFill>
              <a:latin typeface=" Calibri Light"/>
              <a:ea typeface="+mn-ea"/>
              <a:cs typeface="Calibri" panose="020F0502020204030204" pitchFamily="34" charset="0"/>
            </a:defRPr>
          </a:pPr>
          <a:endParaRPr lang="en-KE"/>
        </a:p>
      </c:txPr>
    </c:title>
    <c:autoTitleDeleted val="0"/>
    <c:plotArea>
      <c:layout>
        <c:manualLayout>
          <c:layoutTarget val="inner"/>
          <c:xMode val="edge"/>
          <c:yMode val="edge"/>
          <c:x val="3.2991277568405239E-2"/>
          <c:y val="2.8282912758043854E-2"/>
          <c:w val="0.93888888888888888"/>
          <c:h val="0.797441384469822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'[Investment Allocation.xlsx]Draw graph =Systemiq-waterfall'!$E$8</c:f>
              <c:strCache>
                <c:ptCount val="1"/>
                <c:pt idx="0">
                  <c:v>IFC</c:v>
                </c:pt>
              </c:strCache>
            </c:strRef>
          </c:tx>
          <c:spPr>
            <a:solidFill>
              <a:srgbClr val="98C12F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56C55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7F2-4803-ACC0-50C9B7556010}"/>
              </c:ext>
            </c:extLst>
          </c:dPt>
          <c:dPt>
            <c:idx val="1"/>
            <c:invertIfNegative val="0"/>
            <c:bubble3D val="0"/>
            <c:spPr>
              <a:solidFill>
                <a:srgbClr val="356C55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F2-4803-ACC0-50C9B7556010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15-7849-937A-25DA9B7395D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5-7849-937A-25DA9B7395D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5-7849-937A-25DA9B739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'[Investment Allocation.xlsx]Draw graph =Systemiq-waterfall'!$D$9:$D$13</c:f>
              <c:strCache>
                <c:ptCount val="5"/>
                <c:pt idx="0">
                  <c:v>FIs</c:v>
                </c:pt>
                <c:pt idx="1">
                  <c:v>MAS</c:v>
                </c:pt>
                <c:pt idx="2">
                  <c:v>Transport </c:v>
                </c:pt>
                <c:pt idx="3">
                  <c:v>Power </c:v>
                </c:pt>
                <c:pt idx="4">
                  <c:v>Multi-sector</c:v>
                </c:pt>
              </c:strCache>
            </c:strRef>
          </c:cat>
          <c:val>
            <c:numRef>
              <c:f>'[Investment Allocation.xlsx]Draw graph =Systemiq-waterfall'!$E$9:$E$13</c:f>
              <c:numCache>
                <c:formatCode>General</c:formatCode>
                <c:ptCount val="5"/>
                <c:pt idx="0">
                  <c:v>904</c:v>
                </c:pt>
                <c:pt idx="1">
                  <c:v>667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15-7849-937A-25DA9B7395DA}"/>
            </c:ext>
          </c:extLst>
        </c:ser>
        <c:ser>
          <c:idx val="1"/>
          <c:order val="1"/>
          <c:tx>
            <c:strRef>
              <c:f>'[Investment Allocation.xlsx]Draw graph =Systemiq-waterfall'!$F$8</c:f>
              <c:strCache>
                <c:ptCount val="1"/>
                <c:pt idx="0">
                  <c:v>AFDB</c:v>
                </c:pt>
              </c:strCache>
            </c:strRef>
          </c:tx>
          <c:spPr>
            <a:solidFill>
              <a:srgbClr val="98C12F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15-7849-937A-25DA9B739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'[Investment Allocation.xlsx]Draw graph =Systemiq-waterfall'!$D$9:$D$13</c:f>
              <c:strCache>
                <c:ptCount val="5"/>
                <c:pt idx="0">
                  <c:v>FIs</c:v>
                </c:pt>
                <c:pt idx="1">
                  <c:v>MAS</c:v>
                </c:pt>
                <c:pt idx="2">
                  <c:v>Transport </c:v>
                </c:pt>
                <c:pt idx="3">
                  <c:v>Power </c:v>
                </c:pt>
                <c:pt idx="4">
                  <c:v>Multi-sector</c:v>
                </c:pt>
              </c:strCache>
            </c:strRef>
          </c:cat>
          <c:val>
            <c:numRef>
              <c:f>'[Investment Allocation.xlsx]Draw graph =Systemiq-waterfall'!$F$9:$F$13</c:f>
              <c:numCache>
                <c:formatCode>General</c:formatCode>
                <c:ptCount val="5"/>
                <c:pt idx="0">
                  <c:v>397</c:v>
                </c:pt>
                <c:pt idx="1">
                  <c:v>0</c:v>
                </c:pt>
                <c:pt idx="2">
                  <c:v>319</c:v>
                </c:pt>
                <c:pt idx="3">
                  <c:v>91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15-7849-937A-25DA9B7395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81601168"/>
        <c:axId val="1581605488"/>
      </c:barChart>
      <c:catAx>
        <c:axId val="15816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KE"/>
          </a:p>
        </c:txPr>
        <c:crossAx val="1581605488"/>
        <c:crosses val="autoZero"/>
        <c:auto val="1"/>
        <c:lblAlgn val="ctr"/>
        <c:lblOffset val="100"/>
        <c:noMultiLvlLbl val="0"/>
      </c:catAx>
      <c:valAx>
        <c:axId val="158160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160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K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>
          <a:solidFill>
            <a:schemeClr val="tx1"/>
          </a:solidFill>
        </a:defRPr>
      </a:pPr>
      <a:endParaRPr lang="en-K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ZA" sz="1800" b="0" i="0" u="none" strike="noStrike" kern="1200" spc="0" baseline="0" dirty="0">
                <a:solidFill>
                  <a:srgbClr val="0070C0"/>
                </a:solidFill>
                <a:latin typeface=" Calibri Light"/>
                <a:ea typeface="+mn-ea"/>
                <a:cs typeface="Calibri" panose="020F0502020204030204" pitchFamily="34" charset="0"/>
              </a:defRPr>
            </a:pPr>
            <a:r>
              <a:rPr lang="en-ZA" sz="1800" b="0" i="0" u="none" strike="noStrike" kern="1200" spc="0" baseline="0" dirty="0">
                <a:solidFill>
                  <a:srgbClr val="0070C0"/>
                </a:solidFill>
                <a:latin typeface=" Calibri Light"/>
                <a:ea typeface="+mn-ea"/>
                <a:cs typeface="Calibri" panose="020F0502020204030204" pitchFamily="34" charset="0"/>
              </a:rPr>
              <a:t>Further Information Needed (total  US$ 5.284B)</a:t>
            </a:r>
          </a:p>
        </c:rich>
      </c:tx>
      <c:layout>
        <c:manualLayout>
          <c:xMode val="edge"/>
          <c:yMode val="edge"/>
          <c:x val="0.21926039548665319"/>
          <c:y val="4.2862547077744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ZA" sz="1800" b="0" i="0" u="none" strike="noStrike" kern="1200" spc="0" baseline="0" dirty="0">
              <a:solidFill>
                <a:srgbClr val="0070C0"/>
              </a:solidFill>
              <a:latin typeface=" Calibri Light"/>
              <a:ea typeface="+mn-ea"/>
              <a:cs typeface="Calibri" panose="020F0502020204030204" pitchFamily="34" charset="0"/>
            </a:defRPr>
          </a:pPr>
          <a:endParaRPr lang="en-KE"/>
        </a:p>
      </c:txPr>
    </c:title>
    <c:autoTitleDeleted val="0"/>
    <c:plotArea>
      <c:layout>
        <c:manualLayout>
          <c:layoutTarget val="inner"/>
          <c:xMode val="edge"/>
          <c:yMode val="edge"/>
          <c:x val="3.6973816585244616E-2"/>
          <c:y val="3.0174470013153615E-2"/>
          <c:w val="0.94414014306441096"/>
          <c:h val="0.775398301008177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'[Investment Allocation.xlsx]Draw graph =Systemiq-waterfall'!$E$18</c:f>
              <c:strCache>
                <c:ptCount val="1"/>
                <c:pt idx="0">
                  <c:v>IFC</c:v>
                </c:pt>
              </c:strCache>
            </c:strRef>
          </c:tx>
          <c:spPr>
            <a:solidFill>
              <a:srgbClr val="356C55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'[Investment Allocation.xlsx]Draw graph =Systemiq-waterfall'!$D$19:$D$24</c:f>
              <c:strCache>
                <c:ptCount val="6"/>
                <c:pt idx="0">
                  <c:v>MAS</c:v>
                </c:pt>
                <c:pt idx="1">
                  <c:v>Transport &amp; Infrastructure</c:v>
                </c:pt>
                <c:pt idx="2">
                  <c:v>FIs</c:v>
                </c:pt>
                <c:pt idx="3">
                  <c:v>Power </c:v>
                </c:pt>
                <c:pt idx="4">
                  <c:v>Industry &amp; Mining</c:v>
                </c:pt>
                <c:pt idx="5">
                  <c:v>Other sectors </c:v>
                </c:pt>
              </c:strCache>
            </c:strRef>
          </c:cat>
          <c:val>
            <c:numRef>
              <c:f>'[Investment Allocation.xlsx]Draw graph =Systemiq-waterfall'!$E$19:$E$24</c:f>
              <c:numCache>
                <c:formatCode>_-* #,##0_-;\-* #,##0_-;_-* "-"??_-;_-@_-</c:formatCode>
                <c:ptCount val="6"/>
                <c:pt idx="0">
                  <c:v>1516</c:v>
                </c:pt>
                <c:pt idx="1">
                  <c:v>1186</c:v>
                </c:pt>
                <c:pt idx="2">
                  <c:v>435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1-984E-BE66-4FD2229F4F5C}"/>
            </c:ext>
          </c:extLst>
        </c:ser>
        <c:ser>
          <c:idx val="1"/>
          <c:order val="1"/>
          <c:tx>
            <c:strRef>
              <c:f>'[Investment Allocation.xlsx]Draw graph =Systemiq-waterfall'!$F$18</c:f>
              <c:strCache>
                <c:ptCount val="1"/>
                <c:pt idx="0">
                  <c:v>AFDB</c:v>
                </c:pt>
              </c:strCache>
            </c:strRef>
          </c:tx>
          <c:spPr>
            <a:solidFill>
              <a:srgbClr val="98C12F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K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'[Investment Allocation.xlsx]Draw graph =Systemiq-waterfall'!$D$19:$D$24</c:f>
              <c:strCache>
                <c:ptCount val="6"/>
                <c:pt idx="0">
                  <c:v>MAS</c:v>
                </c:pt>
                <c:pt idx="1">
                  <c:v>Transport &amp; Infrastructure</c:v>
                </c:pt>
                <c:pt idx="2">
                  <c:v>FIs</c:v>
                </c:pt>
                <c:pt idx="3">
                  <c:v>Power </c:v>
                </c:pt>
                <c:pt idx="4">
                  <c:v>Industry &amp; Mining</c:v>
                </c:pt>
                <c:pt idx="5">
                  <c:v>Other sectors </c:v>
                </c:pt>
              </c:strCache>
            </c:strRef>
          </c:cat>
          <c:val>
            <c:numRef>
              <c:f>'[Investment Allocation.xlsx]Draw graph =Systemiq-waterfall'!$F$19:$F$24</c:f>
              <c:numCache>
                <c:formatCode>_-* #,##0_-;\-* #,##0_-;_-* "-"??_-;_-@_-</c:formatCode>
                <c:ptCount val="6"/>
                <c:pt idx="0">
                  <c:v>39</c:v>
                </c:pt>
                <c:pt idx="1">
                  <c:v>170</c:v>
                </c:pt>
                <c:pt idx="2">
                  <c:v>712</c:v>
                </c:pt>
                <c:pt idx="3">
                  <c:v>1001</c:v>
                </c:pt>
                <c:pt idx="4">
                  <c:v>218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1-984E-BE66-4FD2229F4F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8638432"/>
        <c:axId val="278634112"/>
      </c:barChart>
      <c:catAx>
        <c:axId val="2786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KE"/>
          </a:p>
        </c:txPr>
        <c:crossAx val="278634112"/>
        <c:crosses val="autoZero"/>
        <c:auto val="1"/>
        <c:lblAlgn val="ctr"/>
        <c:lblOffset val="100"/>
        <c:noMultiLvlLbl val="0"/>
      </c:catAx>
      <c:valAx>
        <c:axId val="2786341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786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K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en-K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E82B9"/>
                </a:solidFill>
                <a:latin typeface=" Calibri Light"/>
                <a:ea typeface="+mn-ea"/>
                <a:cs typeface="Calibri" panose="020F0502020204030204" pitchFamily="34" charset="0"/>
              </a:defRPr>
            </a:pPr>
            <a:r>
              <a:rPr lang="en-US" dirty="0">
                <a:solidFill>
                  <a:srgbClr val="0070C0"/>
                </a:solidFill>
              </a:rPr>
              <a:t>Market Share</a:t>
            </a:r>
          </a:p>
        </c:rich>
      </c:tx>
      <c:layout>
        <c:manualLayout>
          <c:xMode val="edge"/>
          <c:yMode val="edge"/>
          <c:x val="0.35415499617204715"/>
          <c:y val="7.4286047398607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1E82B9"/>
              </a:solidFill>
              <a:latin typeface=" Calibri Light"/>
              <a:ea typeface="+mn-ea"/>
              <a:cs typeface="Calibri" panose="020F0502020204030204" pitchFamily="34" charset="0"/>
            </a:defRPr>
          </a:pPr>
          <a:endParaRPr lang="en-KE"/>
        </a:p>
      </c:txPr>
    </c:title>
    <c:autoTitleDeleted val="0"/>
    <c:plotArea>
      <c:layout>
        <c:manualLayout>
          <c:layoutTarget val="inner"/>
          <c:xMode val="edge"/>
          <c:yMode val="edge"/>
          <c:x val="2.5666667340332475E-2"/>
          <c:y val="1.9498295893699946E-2"/>
          <c:w val="0.94866666531933508"/>
          <c:h val="0.87452104129322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'[Investment Allocation.xlsx]Investors engaged &amp; fund si (2)'!$E$6</c:f>
              <c:strCache>
                <c:ptCount val="1"/>
                <c:pt idx="0">
                  <c:v>Market Share</c:v>
                </c:pt>
              </c:strCache>
            </c:strRef>
          </c:tx>
          <c:spPr>
            <a:solidFill>
              <a:srgbClr val="15AF9F">
                <a:alpha val="80392"/>
              </a:srgb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'[Investment Allocation.xlsx]Investors engaged &amp; fund si (2)'!$B$7:$B$12</c:f>
              <c:strCache>
                <c:ptCount val="6"/>
                <c:pt idx="0">
                  <c:v>Uganda </c:v>
                </c:pt>
                <c:pt idx="1">
                  <c:v>Kenya </c:v>
                </c:pt>
                <c:pt idx="2">
                  <c:v>WAEMU</c:v>
                </c:pt>
                <c:pt idx="3">
                  <c:v>Tanzania</c:v>
                </c:pt>
                <c:pt idx="4">
                  <c:v>Ghana </c:v>
                </c:pt>
                <c:pt idx="5">
                  <c:v>Nigeria</c:v>
                </c:pt>
              </c:strCache>
            </c:strRef>
          </c:cat>
          <c:val>
            <c:numRef>
              <c:f>'[Investment Allocation.xlsx]Investors engaged &amp; fund si (2)'!$E$7:$E$12</c:f>
              <c:numCache>
                <c:formatCode>0%</c:formatCode>
                <c:ptCount val="6"/>
                <c:pt idx="0">
                  <c:v>0.9</c:v>
                </c:pt>
                <c:pt idx="1">
                  <c:v>0.69</c:v>
                </c:pt>
                <c:pt idx="2">
                  <c:v>0.64</c:v>
                </c:pt>
                <c:pt idx="3">
                  <c:v>0.54</c:v>
                </c:pt>
                <c:pt idx="4">
                  <c:v>0.48</c:v>
                </c:pt>
                <c:pt idx="5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8-E240-931B-ECB9AAE1BA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0584160"/>
        <c:axId val="1660565920"/>
      </c:barChart>
      <c:catAx>
        <c:axId val="166058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KE"/>
          </a:p>
        </c:txPr>
        <c:crossAx val="1660565920"/>
        <c:crosses val="autoZero"/>
        <c:auto val="1"/>
        <c:lblAlgn val="ctr"/>
        <c:lblOffset val="100"/>
        <c:noMultiLvlLbl val="0"/>
      </c:catAx>
      <c:valAx>
        <c:axId val="16605659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6058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</a:defRPr>
      </a:pPr>
      <a:endParaRPr lang="en-K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800" dirty="0">
                <a:solidFill>
                  <a:srgbClr val="0070C0"/>
                </a:solidFill>
              </a:rPr>
              <a:t>Assets Under Management (US$ billions)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KE"/>
        </a:p>
      </c:txPr>
    </c:title>
    <c:autoTitleDeleted val="0"/>
    <c:plotArea>
      <c:layout>
        <c:manualLayout>
          <c:layoutTarget val="inner"/>
          <c:xMode val="edge"/>
          <c:yMode val="edge"/>
          <c:x val="9.3357806625523163E-2"/>
          <c:y val="9.8921182243909778E-2"/>
          <c:w val="0.88186741859970208"/>
          <c:h val="0.7844973635799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'Investors engaged &amp; fund si (2)'!$E$23</c:f>
              <c:strCache>
                <c:ptCount val="1"/>
                <c:pt idx="0">
                  <c:v>Assets Under Management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219-480B-B071-455D8D396C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219-480B-B071-455D8D396C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3.8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219-480B-B071-455D8D396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'Investors engaged &amp; fund si (2)'!$D$24:$D$29</c:f>
              <c:strCache>
                <c:ptCount val="6"/>
                <c:pt idx="0">
                  <c:v>Nigeria</c:v>
                </c:pt>
                <c:pt idx="1">
                  <c:v>Kenya</c:v>
                </c:pt>
                <c:pt idx="2">
                  <c:v>Uganda</c:v>
                </c:pt>
                <c:pt idx="3">
                  <c:v>Tanzania</c:v>
                </c:pt>
                <c:pt idx="4">
                  <c:v>WAEMU</c:v>
                </c:pt>
                <c:pt idx="5">
                  <c:v>Ghana</c:v>
                </c:pt>
              </c:strCache>
            </c:strRef>
          </c:cat>
          <c:val>
            <c:numRef>
              <c:f>'Investors engaged &amp; fund si (2)'!$E$24:$E$29</c:f>
              <c:numCache>
                <c:formatCode>General</c:formatCode>
                <c:ptCount val="6"/>
                <c:pt idx="0">
                  <c:v>12.7</c:v>
                </c:pt>
                <c:pt idx="1">
                  <c:v>12.5</c:v>
                </c:pt>
                <c:pt idx="2">
                  <c:v>5.56</c:v>
                </c:pt>
                <c:pt idx="3">
                  <c:v>5.0599999999999996</c:v>
                </c:pt>
                <c:pt idx="4">
                  <c:v>3.78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1-4E2B-852D-7515F5204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1179167"/>
        <c:axId val="1141180127"/>
      </c:barChart>
      <c:catAx>
        <c:axId val="114117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KE"/>
          </a:p>
        </c:txPr>
        <c:crossAx val="1141180127"/>
        <c:crosses val="autoZero"/>
        <c:auto val="1"/>
        <c:lblAlgn val="ctr"/>
        <c:lblOffset val="100"/>
        <c:noMultiLvlLbl val="0"/>
      </c:catAx>
      <c:valAx>
        <c:axId val="114118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KE"/>
          </a:p>
        </c:txPr>
        <c:crossAx val="1141179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K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E3F8B-E579-4C2C-9DEA-AF74D6DDF0A2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FE70E49-C3FC-4CA3-9EAA-A26806A640C1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Background &amp; Introduction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0F5940-C751-4F5A-A720-F7E6D54574E5}" type="parTrans" cxnId="{FF79C49B-F297-4790-9286-136DB4EEC773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3E06AA-77BA-44BE-917E-BF05E9CEAC58}" type="sibTrans" cxnId="{FF79C49B-F297-4790-9286-136DB4EEC773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10F97C-3791-4731-B118-F3261608CEDB}">
      <dgm:prSet custT="1"/>
      <dgm:spPr/>
      <dgm:t>
        <a:bodyPr/>
        <a:lstStyle/>
        <a:p>
          <a:r>
            <a:rPr lang="en-GB" sz="2400">
              <a:latin typeface="Calibri" panose="020F0502020204030204" pitchFamily="34" charset="0"/>
              <a:cs typeface="Calibri" panose="020F0502020204030204" pitchFamily="34" charset="0"/>
            </a:rPr>
            <a:t>Preliminary Identification of MDB assets suitable for transfer (supply side)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ECA93B-50F5-4B9B-84EC-1C0B7976E795}" type="parTrans" cxnId="{522DE315-AF7E-472B-8CC7-21A9D1396DB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90ED12-1FC6-4D8A-AC34-81B72A0A18F9}" type="sibTrans" cxnId="{522DE315-AF7E-472B-8CC7-21A9D1396DB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5EC731-C98D-46F8-91E6-027E44EB256C}">
      <dgm:prSet custT="1"/>
      <dgm:spPr/>
      <dgm:t>
        <a:bodyPr/>
        <a:lstStyle/>
        <a:p>
          <a:r>
            <a:rPr lang="en-GB" sz="2400">
              <a:latin typeface="Calibri" panose="020F0502020204030204" pitchFamily="34" charset="0"/>
              <a:cs typeface="Calibri" panose="020F0502020204030204" pitchFamily="34" charset="0"/>
            </a:rPr>
            <a:t>Market sounding with institutional investors (demand side)</a:t>
          </a: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FEEE99-3049-4FC6-9D3D-DE81D7E61C16}" type="parTrans" cxnId="{D5A4114B-FC59-4F3B-B65F-CE0F8FAC9E89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6D93C-0AB7-4A68-B24C-9AA1E5D322AB}" type="sibTrans" cxnId="{D5A4114B-FC59-4F3B-B65F-CE0F8FAC9E89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DDA567-8A00-452C-BEA6-E76CFC5AE55D}">
      <dgm:prSet custT="1"/>
      <dgm:spPr/>
      <dgm:t>
        <a:bodyPr/>
        <a:lstStyle/>
        <a:p>
          <a:r>
            <a:rPr lang="en-GB" sz="2400">
              <a:latin typeface="Calibri" panose="020F0502020204030204" pitchFamily="34" charset="0"/>
              <a:cs typeface="Calibri" panose="020F0502020204030204" pitchFamily="34" charset="0"/>
            </a:rPr>
            <a:t>Fund Structure </a:t>
          </a: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B548B6-CCCE-4716-A54F-CBE78E2E6DCA}" type="parTrans" cxnId="{1ED462E5-B1E2-41E7-BF5C-E0BE20BEBD6E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0C1B27-D726-4EF3-87F7-31E8C3A974CA}" type="sibTrans" cxnId="{1ED462E5-B1E2-41E7-BF5C-E0BE20BEBD6E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BE5016-18E1-4222-A325-49097934C6EB}">
      <dgm:prSet custT="1"/>
      <dgm:spPr/>
      <dgm:t>
        <a:bodyPr/>
        <a:lstStyle/>
        <a:p>
          <a:endParaRPr lang="en-GB" sz="2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Next Steps</a:t>
          </a:r>
          <a:b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ECCB8D-5325-4CB6-AB9A-30B224E9C6D6}" type="parTrans" cxnId="{AA575010-6AE2-41A4-8D3C-A4DEDE166803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09CF94-B5E9-4F9D-A75E-7CAD44F1DFA4}" type="sibTrans" cxnId="{AA575010-6AE2-41A4-8D3C-A4DEDE166803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2CE41C-BED7-49B2-862D-D2A526864F60}" type="pres">
      <dgm:prSet presAssocID="{9E8E3F8B-E579-4C2C-9DEA-AF74D6DDF0A2}" presName="linear" presStyleCnt="0">
        <dgm:presLayoutVars>
          <dgm:animLvl val="lvl"/>
          <dgm:resizeHandles val="exact"/>
        </dgm:presLayoutVars>
      </dgm:prSet>
      <dgm:spPr/>
    </dgm:pt>
    <dgm:pt modelId="{F7BDC0CC-DC8B-4969-BF24-D2D3640EA0C8}" type="pres">
      <dgm:prSet presAssocID="{3FE70E49-C3FC-4CA3-9EAA-A26806A640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DB0EA2-7A57-4EB3-B71D-8C8CF77268C8}" type="pres">
      <dgm:prSet presAssocID="{303E06AA-77BA-44BE-917E-BF05E9CEAC58}" presName="spacer" presStyleCnt="0"/>
      <dgm:spPr/>
    </dgm:pt>
    <dgm:pt modelId="{1E1B3043-F7D9-4CA3-A22C-CDC39622E99B}" type="pres">
      <dgm:prSet presAssocID="{1C10F97C-3791-4731-B118-F3261608CED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8349689-3A2A-412B-8B99-F549E7B0BB23}" type="pres">
      <dgm:prSet presAssocID="{5A90ED12-1FC6-4D8A-AC34-81B72A0A18F9}" presName="spacer" presStyleCnt="0"/>
      <dgm:spPr/>
    </dgm:pt>
    <dgm:pt modelId="{F5BF18D9-D9B6-4199-A181-D0E6548F3DDD}" type="pres">
      <dgm:prSet presAssocID="{225EC731-C98D-46F8-91E6-027E44EB256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8CFF3E-4FE6-4FC1-84C6-17F0751A9880}" type="pres">
      <dgm:prSet presAssocID="{C4A6D93C-0AB7-4A68-B24C-9AA1E5D322AB}" presName="spacer" presStyleCnt="0"/>
      <dgm:spPr/>
    </dgm:pt>
    <dgm:pt modelId="{AAA1C727-DDDC-4BC5-AEA2-06F6278DA5C6}" type="pres">
      <dgm:prSet presAssocID="{4ADDA567-8A00-452C-BEA6-E76CFC5AE55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046BA8E-CC86-4D4A-978F-5B8C67ECEC3D}" type="pres">
      <dgm:prSet presAssocID="{680C1B27-D726-4EF3-87F7-31E8C3A974CA}" presName="spacer" presStyleCnt="0"/>
      <dgm:spPr/>
    </dgm:pt>
    <dgm:pt modelId="{D8D70D3E-E5B5-410D-9186-3229C52722E5}" type="pres">
      <dgm:prSet presAssocID="{1FBE5016-18E1-4222-A325-49097934C6E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2A7606-BA31-4604-8855-1C1FA68ED9C2}" type="presOf" srcId="{1FBE5016-18E1-4222-A325-49097934C6EB}" destId="{D8D70D3E-E5B5-410D-9186-3229C52722E5}" srcOrd="0" destOrd="0" presId="urn:microsoft.com/office/officeart/2005/8/layout/vList2"/>
    <dgm:cxn modelId="{AA575010-6AE2-41A4-8D3C-A4DEDE166803}" srcId="{9E8E3F8B-E579-4C2C-9DEA-AF74D6DDF0A2}" destId="{1FBE5016-18E1-4222-A325-49097934C6EB}" srcOrd="4" destOrd="0" parTransId="{F0ECCB8D-5325-4CB6-AB9A-30B224E9C6D6}" sibTransId="{EA09CF94-B5E9-4F9D-A75E-7CAD44F1DFA4}"/>
    <dgm:cxn modelId="{522DE315-AF7E-472B-8CC7-21A9D1396DB0}" srcId="{9E8E3F8B-E579-4C2C-9DEA-AF74D6DDF0A2}" destId="{1C10F97C-3791-4731-B118-F3261608CEDB}" srcOrd="1" destOrd="0" parTransId="{23ECA93B-50F5-4B9B-84EC-1C0B7976E795}" sibTransId="{5A90ED12-1FC6-4D8A-AC34-81B72A0A18F9}"/>
    <dgm:cxn modelId="{53766920-A2DA-4D72-828D-FE363DB8BC4D}" type="presOf" srcId="{1C10F97C-3791-4731-B118-F3261608CEDB}" destId="{1E1B3043-F7D9-4CA3-A22C-CDC39622E99B}" srcOrd="0" destOrd="0" presId="urn:microsoft.com/office/officeart/2005/8/layout/vList2"/>
    <dgm:cxn modelId="{C87ADB28-CAAD-4820-A2EE-DDC1A624709A}" type="presOf" srcId="{4ADDA567-8A00-452C-BEA6-E76CFC5AE55D}" destId="{AAA1C727-DDDC-4BC5-AEA2-06F6278DA5C6}" srcOrd="0" destOrd="0" presId="urn:microsoft.com/office/officeart/2005/8/layout/vList2"/>
    <dgm:cxn modelId="{D5A4114B-FC59-4F3B-B65F-CE0F8FAC9E89}" srcId="{9E8E3F8B-E579-4C2C-9DEA-AF74D6DDF0A2}" destId="{225EC731-C98D-46F8-91E6-027E44EB256C}" srcOrd="2" destOrd="0" parTransId="{1BFEEE99-3049-4FC6-9D3D-DE81D7E61C16}" sibTransId="{C4A6D93C-0AB7-4A68-B24C-9AA1E5D322AB}"/>
    <dgm:cxn modelId="{57CA426E-0F2A-4543-AB06-C25945779C4E}" type="presOf" srcId="{3FE70E49-C3FC-4CA3-9EAA-A26806A640C1}" destId="{F7BDC0CC-DC8B-4969-BF24-D2D3640EA0C8}" srcOrd="0" destOrd="0" presId="urn:microsoft.com/office/officeart/2005/8/layout/vList2"/>
    <dgm:cxn modelId="{FF79C49B-F297-4790-9286-136DB4EEC773}" srcId="{9E8E3F8B-E579-4C2C-9DEA-AF74D6DDF0A2}" destId="{3FE70E49-C3FC-4CA3-9EAA-A26806A640C1}" srcOrd="0" destOrd="0" parTransId="{720F5940-C751-4F5A-A720-F7E6D54574E5}" sibTransId="{303E06AA-77BA-44BE-917E-BF05E9CEAC58}"/>
    <dgm:cxn modelId="{1C9EC9AC-C8EE-4522-A6A9-3468A8C8C209}" type="presOf" srcId="{9E8E3F8B-E579-4C2C-9DEA-AF74D6DDF0A2}" destId="{562CE41C-BED7-49B2-862D-D2A526864F60}" srcOrd="0" destOrd="0" presId="urn:microsoft.com/office/officeart/2005/8/layout/vList2"/>
    <dgm:cxn modelId="{1ED462E5-B1E2-41E7-BF5C-E0BE20BEBD6E}" srcId="{9E8E3F8B-E579-4C2C-9DEA-AF74D6DDF0A2}" destId="{4ADDA567-8A00-452C-BEA6-E76CFC5AE55D}" srcOrd="3" destOrd="0" parTransId="{5FB548B6-CCCE-4716-A54F-CBE78E2E6DCA}" sibTransId="{680C1B27-D726-4EF3-87F7-31E8C3A974CA}"/>
    <dgm:cxn modelId="{CD7BFFF7-2282-42F4-9CF5-D8D9D6FDDF87}" type="presOf" srcId="{225EC731-C98D-46F8-91E6-027E44EB256C}" destId="{F5BF18D9-D9B6-4199-A181-D0E6548F3DDD}" srcOrd="0" destOrd="0" presId="urn:microsoft.com/office/officeart/2005/8/layout/vList2"/>
    <dgm:cxn modelId="{F7A22FD5-9EB1-4F73-A085-4CDA0E329C8D}" type="presParOf" srcId="{562CE41C-BED7-49B2-862D-D2A526864F60}" destId="{F7BDC0CC-DC8B-4969-BF24-D2D3640EA0C8}" srcOrd="0" destOrd="0" presId="urn:microsoft.com/office/officeart/2005/8/layout/vList2"/>
    <dgm:cxn modelId="{BBC4873F-358A-4ED8-B99A-5B5BA9ED38E3}" type="presParOf" srcId="{562CE41C-BED7-49B2-862D-D2A526864F60}" destId="{84DB0EA2-7A57-4EB3-B71D-8C8CF77268C8}" srcOrd="1" destOrd="0" presId="urn:microsoft.com/office/officeart/2005/8/layout/vList2"/>
    <dgm:cxn modelId="{2B3BFB64-D08E-487E-9B83-5345ED501D4F}" type="presParOf" srcId="{562CE41C-BED7-49B2-862D-D2A526864F60}" destId="{1E1B3043-F7D9-4CA3-A22C-CDC39622E99B}" srcOrd="2" destOrd="0" presId="urn:microsoft.com/office/officeart/2005/8/layout/vList2"/>
    <dgm:cxn modelId="{A12EB6FB-7E16-4281-86B6-7771A7C82758}" type="presParOf" srcId="{562CE41C-BED7-49B2-862D-D2A526864F60}" destId="{F8349689-3A2A-412B-8B99-F549E7B0BB23}" srcOrd="3" destOrd="0" presId="urn:microsoft.com/office/officeart/2005/8/layout/vList2"/>
    <dgm:cxn modelId="{0EA822F5-AB27-4162-85FA-1CC4D7A18614}" type="presParOf" srcId="{562CE41C-BED7-49B2-862D-D2A526864F60}" destId="{F5BF18D9-D9B6-4199-A181-D0E6548F3DDD}" srcOrd="4" destOrd="0" presId="urn:microsoft.com/office/officeart/2005/8/layout/vList2"/>
    <dgm:cxn modelId="{7B3BC271-87FA-4CEB-AF88-9D4F3B02C92D}" type="presParOf" srcId="{562CE41C-BED7-49B2-862D-D2A526864F60}" destId="{218CFF3E-4FE6-4FC1-84C6-17F0751A9880}" srcOrd="5" destOrd="0" presId="urn:microsoft.com/office/officeart/2005/8/layout/vList2"/>
    <dgm:cxn modelId="{BE21A420-AB16-4946-81AD-A4026721560E}" type="presParOf" srcId="{562CE41C-BED7-49B2-862D-D2A526864F60}" destId="{AAA1C727-DDDC-4BC5-AEA2-06F6278DA5C6}" srcOrd="6" destOrd="0" presId="urn:microsoft.com/office/officeart/2005/8/layout/vList2"/>
    <dgm:cxn modelId="{587E6C75-887B-4B2A-BCAB-3DB9D67E7B29}" type="presParOf" srcId="{562CE41C-BED7-49B2-862D-D2A526864F60}" destId="{0046BA8E-CC86-4D4A-978F-5B8C67ECEC3D}" srcOrd="7" destOrd="0" presId="urn:microsoft.com/office/officeart/2005/8/layout/vList2"/>
    <dgm:cxn modelId="{46A05D21-CA82-4800-98F4-B1B7A85670F6}" type="presParOf" srcId="{562CE41C-BED7-49B2-862D-D2A526864F60}" destId="{D8D70D3E-E5B5-410D-9186-3229C52722E5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C7AFE-10F4-4994-AFCC-25212D60393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F42A0F-44CF-4CE1-A4AA-C3FFB696528C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Launch of the feasibility study at the 2024 AfDB Annual Meeting</a:t>
          </a:r>
        </a:p>
      </dgm:t>
    </dgm:pt>
    <dgm:pt modelId="{F6C0D26B-1AF8-4487-994D-86104BABABDC}" type="parTrans" cxnId="{BF98F3A4-D332-454B-A4B0-9AF6FB98D3F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F29772-E339-40E5-8745-9BE593D524CE}" type="sibTrans" cxnId="{BF98F3A4-D332-454B-A4B0-9AF6FB98D3FC}">
      <dgm:prSet phldrT="01" phldr="0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01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DA5275-22D1-4B84-A372-C6580D6B0C4B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Post report engagement </a:t>
          </a: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with MDBs, local institutional investors, regulators, and industry practitioners </a:t>
          </a:r>
        </a:p>
      </dgm:t>
    </dgm:pt>
    <dgm:pt modelId="{1FC769E9-8C7A-4F48-9C49-EA30DFE88FA9}" type="parTrans" cxnId="{84A3D281-850A-4636-8D8D-A9A034834B2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CCB02-815D-4B07-91CD-5B03B43CA70E}" type="sibTrans" cxnId="{84A3D281-850A-4636-8D8D-A9A034834B2C}">
      <dgm:prSet phldrT="02" phldr="0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02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CEC893-FE19-40E9-ADD9-09A98C735309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Appointment of a fund manager to co-design and set up the fund</a:t>
          </a:r>
        </a:p>
      </dgm:t>
    </dgm:pt>
    <dgm:pt modelId="{4F764CD4-BA27-422F-B7FB-4D8C91A020F2}" type="parTrans" cxnId="{90DB90C1-D13A-480F-9CC1-356D5F690E7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EDBAFD-232A-4E5A-BB48-86B947C57B36}" type="sibTrans" cxnId="{90DB90C1-D13A-480F-9CC1-356D5F690E70}">
      <dgm:prSet phldrT="03" phldr="0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03</a:t>
          </a:r>
        </a:p>
      </dgm:t>
    </dgm:pt>
    <dgm:pt modelId="{C0FC331D-6E87-45B9-B289-167A15EAE823}">
      <dgm:prSet/>
      <dgm:spPr/>
      <dgm:t>
        <a:bodyPr/>
        <a:lstStyle/>
        <a:p>
          <a:pPr algn="ctr"/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Pilot transactions </a:t>
          </a:r>
        </a:p>
      </dgm:t>
    </dgm:pt>
    <dgm:pt modelId="{2DA43857-0EC2-4795-BC74-16530D55741D}" type="parTrans" cxnId="{F050B696-D459-4021-8F65-C6E21AD5985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2C6EFE-680D-4E03-96A1-3503B1A309E4}" type="sibTrans" cxnId="{F050B696-D459-4021-8F65-C6E21AD5985A}">
      <dgm:prSet phldrT="04" phldr="0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04</a:t>
          </a:r>
        </a:p>
      </dgm:t>
    </dgm:pt>
    <dgm:pt modelId="{A6D8E773-9B9C-43E5-88C4-5F34517E5808}" type="pres">
      <dgm:prSet presAssocID="{B63C7AFE-10F4-4994-AFCC-25212D60393E}" presName="Name0" presStyleCnt="0">
        <dgm:presLayoutVars>
          <dgm:animLvl val="lvl"/>
          <dgm:resizeHandles val="exact"/>
        </dgm:presLayoutVars>
      </dgm:prSet>
      <dgm:spPr/>
    </dgm:pt>
    <dgm:pt modelId="{1828D797-2A71-46B8-842F-BBF70B9EE175}" type="pres">
      <dgm:prSet presAssocID="{ADF42A0F-44CF-4CE1-A4AA-C3FFB696528C}" presName="compositeNode" presStyleCnt="0">
        <dgm:presLayoutVars>
          <dgm:bulletEnabled val="1"/>
        </dgm:presLayoutVars>
      </dgm:prSet>
      <dgm:spPr/>
    </dgm:pt>
    <dgm:pt modelId="{1A0871D7-A002-4D8B-860C-5F0CFD23EC02}" type="pres">
      <dgm:prSet presAssocID="{ADF42A0F-44CF-4CE1-A4AA-C3FFB696528C}" presName="bgRect" presStyleLbl="alignNode1" presStyleIdx="0" presStyleCnt="4"/>
      <dgm:spPr/>
    </dgm:pt>
    <dgm:pt modelId="{4FFBAD9D-FD27-43E9-BB04-87D85A296DBB}" type="pres">
      <dgm:prSet presAssocID="{33F29772-E339-40E5-8745-9BE593D524CE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375ED6C4-FEE1-4489-A428-96BA4CC54ED1}" type="pres">
      <dgm:prSet presAssocID="{ADF42A0F-44CF-4CE1-A4AA-C3FFB696528C}" presName="nodeRect" presStyleLbl="alignNode1" presStyleIdx="0" presStyleCnt="4">
        <dgm:presLayoutVars>
          <dgm:bulletEnabled val="1"/>
        </dgm:presLayoutVars>
      </dgm:prSet>
      <dgm:spPr/>
    </dgm:pt>
    <dgm:pt modelId="{FC2AC90A-3530-48D2-A67B-668E7F9EF38D}" type="pres">
      <dgm:prSet presAssocID="{33F29772-E339-40E5-8745-9BE593D524CE}" presName="sibTrans" presStyleCnt="0"/>
      <dgm:spPr/>
    </dgm:pt>
    <dgm:pt modelId="{29BA45C4-0BC7-4738-8221-04E7E971C764}" type="pres">
      <dgm:prSet presAssocID="{BDDA5275-22D1-4B84-A372-C6580D6B0C4B}" presName="compositeNode" presStyleCnt="0">
        <dgm:presLayoutVars>
          <dgm:bulletEnabled val="1"/>
        </dgm:presLayoutVars>
      </dgm:prSet>
      <dgm:spPr/>
    </dgm:pt>
    <dgm:pt modelId="{462435F0-DC1D-4F6D-82A0-E3E9E485AB6A}" type="pres">
      <dgm:prSet presAssocID="{BDDA5275-22D1-4B84-A372-C6580D6B0C4B}" presName="bgRect" presStyleLbl="alignNode1" presStyleIdx="1" presStyleCnt="4"/>
      <dgm:spPr/>
    </dgm:pt>
    <dgm:pt modelId="{67EE922F-3315-43B3-B258-3730C55092AD}" type="pres">
      <dgm:prSet presAssocID="{F6CCCB02-815D-4B07-91CD-5B03B43CA70E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B2AEBA57-5170-48A6-AC5E-B67298CB9928}" type="pres">
      <dgm:prSet presAssocID="{BDDA5275-22D1-4B84-A372-C6580D6B0C4B}" presName="nodeRect" presStyleLbl="alignNode1" presStyleIdx="1" presStyleCnt="4">
        <dgm:presLayoutVars>
          <dgm:bulletEnabled val="1"/>
        </dgm:presLayoutVars>
      </dgm:prSet>
      <dgm:spPr/>
    </dgm:pt>
    <dgm:pt modelId="{2158EBB5-DD26-46D5-B087-2D388B596DBB}" type="pres">
      <dgm:prSet presAssocID="{F6CCCB02-815D-4B07-91CD-5B03B43CA70E}" presName="sibTrans" presStyleCnt="0"/>
      <dgm:spPr/>
    </dgm:pt>
    <dgm:pt modelId="{2B5867DD-4520-482E-9D9C-E6234DFB78AF}" type="pres">
      <dgm:prSet presAssocID="{3FCEC893-FE19-40E9-ADD9-09A98C735309}" presName="compositeNode" presStyleCnt="0">
        <dgm:presLayoutVars>
          <dgm:bulletEnabled val="1"/>
        </dgm:presLayoutVars>
      </dgm:prSet>
      <dgm:spPr/>
    </dgm:pt>
    <dgm:pt modelId="{93809352-975B-4C90-B618-03579F13AED9}" type="pres">
      <dgm:prSet presAssocID="{3FCEC893-FE19-40E9-ADD9-09A98C735309}" presName="bgRect" presStyleLbl="alignNode1" presStyleIdx="2" presStyleCnt="4"/>
      <dgm:spPr/>
    </dgm:pt>
    <dgm:pt modelId="{E4FC9185-8103-469F-BD7A-65BCFA1F27A6}" type="pres">
      <dgm:prSet presAssocID="{DFEDBAFD-232A-4E5A-BB48-86B947C57B36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B6D81A65-2F42-47E3-8FCE-3103643C104F}" type="pres">
      <dgm:prSet presAssocID="{3FCEC893-FE19-40E9-ADD9-09A98C735309}" presName="nodeRect" presStyleLbl="alignNode1" presStyleIdx="2" presStyleCnt="4">
        <dgm:presLayoutVars>
          <dgm:bulletEnabled val="1"/>
        </dgm:presLayoutVars>
      </dgm:prSet>
      <dgm:spPr/>
    </dgm:pt>
    <dgm:pt modelId="{03D69965-994A-4A97-A1F4-60201FA37833}" type="pres">
      <dgm:prSet presAssocID="{DFEDBAFD-232A-4E5A-BB48-86B947C57B36}" presName="sibTrans" presStyleCnt="0"/>
      <dgm:spPr/>
    </dgm:pt>
    <dgm:pt modelId="{66291120-2501-4F0B-8F67-3ACDDD585F01}" type="pres">
      <dgm:prSet presAssocID="{C0FC331D-6E87-45B9-B289-167A15EAE823}" presName="compositeNode" presStyleCnt="0">
        <dgm:presLayoutVars>
          <dgm:bulletEnabled val="1"/>
        </dgm:presLayoutVars>
      </dgm:prSet>
      <dgm:spPr/>
    </dgm:pt>
    <dgm:pt modelId="{0EF8C437-5B9E-489A-836C-A7DD84E6AB3A}" type="pres">
      <dgm:prSet presAssocID="{C0FC331D-6E87-45B9-B289-167A15EAE823}" presName="bgRect" presStyleLbl="alignNode1" presStyleIdx="3" presStyleCnt="4"/>
      <dgm:spPr/>
    </dgm:pt>
    <dgm:pt modelId="{2E8E50CD-FCAD-4149-BC93-6EBADB6A8912}" type="pres">
      <dgm:prSet presAssocID="{042C6EFE-680D-4E03-96A1-3503B1A309E4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53F63BDC-3354-4769-B280-5379824B0F3E}" type="pres">
      <dgm:prSet presAssocID="{C0FC331D-6E87-45B9-B289-167A15EAE823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CBD8050A-956B-4269-947E-99249675FBC3}" type="presOf" srcId="{3FCEC893-FE19-40E9-ADD9-09A98C735309}" destId="{B6D81A65-2F42-47E3-8FCE-3103643C104F}" srcOrd="1" destOrd="0" presId="urn:microsoft.com/office/officeart/2016/7/layout/LinearBlockProcessNumbered"/>
    <dgm:cxn modelId="{72E3802C-96D4-447D-9238-638E5CDCBDBA}" type="presOf" srcId="{042C6EFE-680D-4E03-96A1-3503B1A309E4}" destId="{2E8E50CD-FCAD-4149-BC93-6EBADB6A8912}" srcOrd="0" destOrd="0" presId="urn:microsoft.com/office/officeart/2016/7/layout/LinearBlockProcessNumbered"/>
    <dgm:cxn modelId="{84DC102F-979F-4AA1-94EF-0B0578FD77CF}" type="presOf" srcId="{ADF42A0F-44CF-4CE1-A4AA-C3FFB696528C}" destId="{375ED6C4-FEE1-4489-A428-96BA4CC54ED1}" srcOrd="1" destOrd="0" presId="urn:microsoft.com/office/officeart/2016/7/layout/LinearBlockProcessNumbered"/>
    <dgm:cxn modelId="{ECFD0F38-343D-4021-802C-6ACCED58D4D1}" type="presOf" srcId="{ADF42A0F-44CF-4CE1-A4AA-C3FFB696528C}" destId="{1A0871D7-A002-4D8B-860C-5F0CFD23EC02}" srcOrd="0" destOrd="0" presId="urn:microsoft.com/office/officeart/2016/7/layout/LinearBlockProcessNumbered"/>
    <dgm:cxn modelId="{5D503143-A568-4C3C-BE52-34AD1EEED16F}" type="presOf" srcId="{B63C7AFE-10F4-4994-AFCC-25212D60393E}" destId="{A6D8E773-9B9C-43E5-88C4-5F34517E5808}" srcOrd="0" destOrd="0" presId="urn:microsoft.com/office/officeart/2016/7/layout/LinearBlockProcessNumbered"/>
    <dgm:cxn modelId="{84A3D281-850A-4636-8D8D-A9A034834B2C}" srcId="{B63C7AFE-10F4-4994-AFCC-25212D60393E}" destId="{BDDA5275-22D1-4B84-A372-C6580D6B0C4B}" srcOrd="1" destOrd="0" parTransId="{1FC769E9-8C7A-4F48-9C49-EA30DFE88FA9}" sibTransId="{F6CCCB02-815D-4B07-91CD-5B03B43CA70E}"/>
    <dgm:cxn modelId="{FACE1E8C-ADA3-4490-B3E4-80B510F5D12B}" type="presOf" srcId="{3FCEC893-FE19-40E9-ADD9-09A98C735309}" destId="{93809352-975B-4C90-B618-03579F13AED9}" srcOrd="0" destOrd="0" presId="urn:microsoft.com/office/officeart/2016/7/layout/LinearBlockProcessNumbered"/>
    <dgm:cxn modelId="{F050B696-D459-4021-8F65-C6E21AD5985A}" srcId="{B63C7AFE-10F4-4994-AFCC-25212D60393E}" destId="{C0FC331D-6E87-45B9-B289-167A15EAE823}" srcOrd="3" destOrd="0" parTransId="{2DA43857-0EC2-4795-BC74-16530D55741D}" sibTransId="{042C6EFE-680D-4E03-96A1-3503B1A309E4}"/>
    <dgm:cxn modelId="{BF98F3A4-D332-454B-A4B0-9AF6FB98D3FC}" srcId="{B63C7AFE-10F4-4994-AFCC-25212D60393E}" destId="{ADF42A0F-44CF-4CE1-A4AA-C3FFB696528C}" srcOrd="0" destOrd="0" parTransId="{F6C0D26B-1AF8-4487-994D-86104BABABDC}" sibTransId="{33F29772-E339-40E5-8745-9BE593D524CE}"/>
    <dgm:cxn modelId="{2B6A7EBE-1804-4198-A706-506ADBB1AEED}" type="presOf" srcId="{33F29772-E339-40E5-8745-9BE593D524CE}" destId="{4FFBAD9D-FD27-43E9-BB04-87D85A296DBB}" srcOrd="0" destOrd="0" presId="urn:microsoft.com/office/officeart/2016/7/layout/LinearBlockProcessNumbered"/>
    <dgm:cxn modelId="{90DB90C1-D13A-480F-9CC1-356D5F690E70}" srcId="{B63C7AFE-10F4-4994-AFCC-25212D60393E}" destId="{3FCEC893-FE19-40E9-ADD9-09A98C735309}" srcOrd="2" destOrd="0" parTransId="{4F764CD4-BA27-422F-B7FB-4D8C91A020F2}" sibTransId="{DFEDBAFD-232A-4E5A-BB48-86B947C57B36}"/>
    <dgm:cxn modelId="{5C3BE9C1-7289-4E27-ACE4-CDB8EFD6D7C7}" type="presOf" srcId="{C0FC331D-6E87-45B9-B289-167A15EAE823}" destId="{0EF8C437-5B9E-489A-836C-A7DD84E6AB3A}" srcOrd="0" destOrd="0" presId="urn:microsoft.com/office/officeart/2016/7/layout/LinearBlockProcessNumbered"/>
    <dgm:cxn modelId="{CDA1A0C3-9423-4419-9DDC-8FECC1BA4F0D}" type="presOf" srcId="{BDDA5275-22D1-4B84-A372-C6580D6B0C4B}" destId="{462435F0-DC1D-4F6D-82A0-E3E9E485AB6A}" srcOrd="0" destOrd="0" presId="urn:microsoft.com/office/officeart/2016/7/layout/LinearBlockProcessNumbered"/>
    <dgm:cxn modelId="{C8DF48DB-570D-4969-8CD1-E292A95AE58C}" type="presOf" srcId="{C0FC331D-6E87-45B9-B289-167A15EAE823}" destId="{53F63BDC-3354-4769-B280-5379824B0F3E}" srcOrd="1" destOrd="0" presId="urn:microsoft.com/office/officeart/2016/7/layout/LinearBlockProcessNumbered"/>
    <dgm:cxn modelId="{32F049F8-14B5-409D-94A7-BE7EF25199DF}" type="presOf" srcId="{F6CCCB02-815D-4B07-91CD-5B03B43CA70E}" destId="{67EE922F-3315-43B3-B258-3730C55092AD}" srcOrd="0" destOrd="0" presId="urn:microsoft.com/office/officeart/2016/7/layout/LinearBlockProcessNumbered"/>
    <dgm:cxn modelId="{6B842CFD-A67E-4DB0-B1BD-DB3449EABDAE}" type="presOf" srcId="{DFEDBAFD-232A-4E5A-BB48-86B947C57B36}" destId="{E4FC9185-8103-469F-BD7A-65BCFA1F27A6}" srcOrd="0" destOrd="0" presId="urn:microsoft.com/office/officeart/2016/7/layout/LinearBlockProcessNumbered"/>
    <dgm:cxn modelId="{0CC678FE-AB73-4BDF-A22F-26A9E555BA35}" type="presOf" srcId="{BDDA5275-22D1-4B84-A372-C6580D6B0C4B}" destId="{B2AEBA57-5170-48A6-AC5E-B67298CB9928}" srcOrd="1" destOrd="0" presId="urn:microsoft.com/office/officeart/2016/7/layout/LinearBlockProcessNumbered"/>
    <dgm:cxn modelId="{82128825-CB90-4745-96C1-A1CA3CD84BAF}" type="presParOf" srcId="{A6D8E773-9B9C-43E5-88C4-5F34517E5808}" destId="{1828D797-2A71-46B8-842F-BBF70B9EE175}" srcOrd="0" destOrd="0" presId="urn:microsoft.com/office/officeart/2016/7/layout/LinearBlockProcessNumbered"/>
    <dgm:cxn modelId="{E137DDA2-88C4-4F8C-B8A6-5A68D6948F29}" type="presParOf" srcId="{1828D797-2A71-46B8-842F-BBF70B9EE175}" destId="{1A0871D7-A002-4D8B-860C-5F0CFD23EC02}" srcOrd="0" destOrd="0" presId="urn:microsoft.com/office/officeart/2016/7/layout/LinearBlockProcessNumbered"/>
    <dgm:cxn modelId="{14D455F7-AE7E-4359-94DA-05050C276CF6}" type="presParOf" srcId="{1828D797-2A71-46B8-842F-BBF70B9EE175}" destId="{4FFBAD9D-FD27-43E9-BB04-87D85A296DBB}" srcOrd="1" destOrd="0" presId="urn:microsoft.com/office/officeart/2016/7/layout/LinearBlockProcessNumbered"/>
    <dgm:cxn modelId="{5E51AA49-6DFD-4315-A718-0457709C50C3}" type="presParOf" srcId="{1828D797-2A71-46B8-842F-BBF70B9EE175}" destId="{375ED6C4-FEE1-4489-A428-96BA4CC54ED1}" srcOrd="2" destOrd="0" presId="urn:microsoft.com/office/officeart/2016/7/layout/LinearBlockProcessNumbered"/>
    <dgm:cxn modelId="{728DDAAC-DCB8-4115-B770-2EC1B36BAB1F}" type="presParOf" srcId="{A6D8E773-9B9C-43E5-88C4-5F34517E5808}" destId="{FC2AC90A-3530-48D2-A67B-668E7F9EF38D}" srcOrd="1" destOrd="0" presId="urn:microsoft.com/office/officeart/2016/7/layout/LinearBlockProcessNumbered"/>
    <dgm:cxn modelId="{EF41CC96-C885-4B84-B6A8-B69E244C8F0D}" type="presParOf" srcId="{A6D8E773-9B9C-43E5-88C4-5F34517E5808}" destId="{29BA45C4-0BC7-4738-8221-04E7E971C764}" srcOrd="2" destOrd="0" presId="urn:microsoft.com/office/officeart/2016/7/layout/LinearBlockProcessNumbered"/>
    <dgm:cxn modelId="{FB3F3716-85A1-426F-B15D-1D63C220898C}" type="presParOf" srcId="{29BA45C4-0BC7-4738-8221-04E7E971C764}" destId="{462435F0-DC1D-4F6D-82A0-E3E9E485AB6A}" srcOrd="0" destOrd="0" presId="urn:microsoft.com/office/officeart/2016/7/layout/LinearBlockProcessNumbered"/>
    <dgm:cxn modelId="{83B63B97-B009-48E1-A211-DA02E44FC099}" type="presParOf" srcId="{29BA45C4-0BC7-4738-8221-04E7E971C764}" destId="{67EE922F-3315-43B3-B258-3730C55092AD}" srcOrd="1" destOrd="0" presId="urn:microsoft.com/office/officeart/2016/7/layout/LinearBlockProcessNumbered"/>
    <dgm:cxn modelId="{6003DB4F-65B9-459E-B2A8-BA3A757155B5}" type="presParOf" srcId="{29BA45C4-0BC7-4738-8221-04E7E971C764}" destId="{B2AEBA57-5170-48A6-AC5E-B67298CB9928}" srcOrd="2" destOrd="0" presId="urn:microsoft.com/office/officeart/2016/7/layout/LinearBlockProcessNumbered"/>
    <dgm:cxn modelId="{B39D33E6-F6AF-491E-BB91-885DC243D1A0}" type="presParOf" srcId="{A6D8E773-9B9C-43E5-88C4-5F34517E5808}" destId="{2158EBB5-DD26-46D5-B087-2D388B596DBB}" srcOrd="3" destOrd="0" presId="urn:microsoft.com/office/officeart/2016/7/layout/LinearBlockProcessNumbered"/>
    <dgm:cxn modelId="{40121FF6-60A3-4C4D-9845-CDFCBF14ABDD}" type="presParOf" srcId="{A6D8E773-9B9C-43E5-88C4-5F34517E5808}" destId="{2B5867DD-4520-482E-9D9C-E6234DFB78AF}" srcOrd="4" destOrd="0" presId="urn:microsoft.com/office/officeart/2016/7/layout/LinearBlockProcessNumbered"/>
    <dgm:cxn modelId="{717CC754-3D8E-4E44-9164-6B50849A8643}" type="presParOf" srcId="{2B5867DD-4520-482E-9D9C-E6234DFB78AF}" destId="{93809352-975B-4C90-B618-03579F13AED9}" srcOrd="0" destOrd="0" presId="urn:microsoft.com/office/officeart/2016/7/layout/LinearBlockProcessNumbered"/>
    <dgm:cxn modelId="{1824019F-6124-4A88-B25D-6E55010B621C}" type="presParOf" srcId="{2B5867DD-4520-482E-9D9C-E6234DFB78AF}" destId="{E4FC9185-8103-469F-BD7A-65BCFA1F27A6}" srcOrd="1" destOrd="0" presId="urn:microsoft.com/office/officeart/2016/7/layout/LinearBlockProcessNumbered"/>
    <dgm:cxn modelId="{F3B4D169-F00A-4528-A282-940CF40D5A2F}" type="presParOf" srcId="{2B5867DD-4520-482E-9D9C-E6234DFB78AF}" destId="{B6D81A65-2F42-47E3-8FCE-3103643C104F}" srcOrd="2" destOrd="0" presId="urn:microsoft.com/office/officeart/2016/7/layout/LinearBlockProcessNumbered"/>
    <dgm:cxn modelId="{F841A402-0F20-4EBE-BC50-47E5AC8CE5F8}" type="presParOf" srcId="{A6D8E773-9B9C-43E5-88C4-5F34517E5808}" destId="{03D69965-994A-4A97-A1F4-60201FA37833}" srcOrd="5" destOrd="0" presId="urn:microsoft.com/office/officeart/2016/7/layout/LinearBlockProcessNumbered"/>
    <dgm:cxn modelId="{79301136-E381-4B7A-A0DB-D2352151142C}" type="presParOf" srcId="{A6D8E773-9B9C-43E5-88C4-5F34517E5808}" destId="{66291120-2501-4F0B-8F67-3ACDDD585F01}" srcOrd="6" destOrd="0" presId="urn:microsoft.com/office/officeart/2016/7/layout/LinearBlockProcessNumbered"/>
    <dgm:cxn modelId="{16285056-FBD4-4076-8A47-E966D35B45A6}" type="presParOf" srcId="{66291120-2501-4F0B-8F67-3ACDDD585F01}" destId="{0EF8C437-5B9E-489A-836C-A7DD84E6AB3A}" srcOrd="0" destOrd="0" presId="urn:microsoft.com/office/officeart/2016/7/layout/LinearBlockProcessNumbered"/>
    <dgm:cxn modelId="{ADC6D636-D0E6-4F4D-BC45-4E4BA9A686E2}" type="presParOf" srcId="{66291120-2501-4F0B-8F67-3ACDDD585F01}" destId="{2E8E50CD-FCAD-4149-BC93-6EBADB6A8912}" srcOrd="1" destOrd="0" presId="urn:microsoft.com/office/officeart/2016/7/layout/LinearBlockProcessNumbered"/>
    <dgm:cxn modelId="{0689CEA9-2062-44BA-80CB-41442615640F}" type="presParOf" srcId="{66291120-2501-4F0B-8F67-3ACDDD585F01}" destId="{53F63BDC-3354-4769-B280-5379824B0F3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DC0CC-DC8B-4969-BF24-D2D3640EA0C8}">
      <dsp:nvSpPr>
        <dsp:cNvPr id="0" name=""/>
        <dsp:cNvSpPr/>
      </dsp:nvSpPr>
      <dsp:spPr>
        <a:xfrm>
          <a:off x="0" y="2065"/>
          <a:ext cx="10515600" cy="8626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Background &amp; Introduction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111" y="44176"/>
        <a:ext cx="10431378" cy="778424"/>
      </dsp:txXfrm>
    </dsp:sp>
    <dsp:sp modelId="{1E1B3043-F7D9-4CA3-A22C-CDC39622E99B}">
      <dsp:nvSpPr>
        <dsp:cNvPr id="0" name=""/>
        <dsp:cNvSpPr/>
      </dsp:nvSpPr>
      <dsp:spPr>
        <a:xfrm>
          <a:off x="0" y="873205"/>
          <a:ext cx="10515600" cy="862646"/>
        </a:xfrm>
        <a:prstGeom prst="roundRect">
          <a:avLst/>
        </a:prstGeom>
        <a:solidFill>
          <a:schemeClr val="accent3">
            <a:hueOff val="1029291"/>
            <a:satOff val="6178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 panose="020F0502020204030204" pitchFamily="34" charset="0"/>
              <a:cs typeface="Calibri" panose="020F0502020204030204" pitchFamily="34" charset="0"/>
            </a:rPr>
            <a:t>Preliminary Identification of MDB assets suitable for transfer (supply side)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111" y="915316"/>
        <a:ext cx="10431378" cy="778424"/>
      </dsp:txXfrm>
    </dsp:sp>
    <dsp:sp modelId="{F5BF18D9-D9B6-4199-A181-D0E6548F3DDD}">
      <dsp:nvSpPr>
        <dsp:cNvPr id="0" name=""/>
        <dsp:cNvSpPr/>
      </dsp:nvSpPr>
      <dsp:spPr>
        <a:xfrm>
          <a:off x="0" y="1744345"/>
          <a:ext cx="10515600" cy="862646"/>
        </a:xfrm>
        <a:prstGeom prst="round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 panose="020F0502020204030204" pitchFamily="34" charset="0"/>
              <a:cs typeface="Calibri" panose="020F0502020204030204" pitchFamily="34" charset="0"/>
            </a:rPr>
            <a:t>Market sounding with institutional investors (demand side)</a:t>
          </a:r>
          <a:endParaRPr lang="en-US" sz="2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111" y="1786456"/>
        <a:ext cx="10431378" cy="778424"/>
      </dsp:txXfrm>
    </dsp:sp>
    <dsp:sp modelId="{AAA1C727-DDDC-4BC5-AEA2-06F6278DA5C6}">
      <dsp:nvSpPr>
        <dsp:cNvPr id="0" name=""/>
        <dsp:cNvSpPr/>
      </dsp:nvSpPr>
      <dsp:spPr>
        <a:xfrm>
          <a:off x="0" y="2615485"/>
          <a:ext cx="10515600" cy="862646"/>
        </a:xfrm>
        <a:prstGeom prst="roundRect">
          <a:avLst/>
        </a:prstGeom>
        <a:solidFill>
          <a:schemeClr val="accent3">
            <a:hueOff val="3087872"/>
            <a:satOff val="18534"/>
            <a:lumOff val="141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alibri" panose="020F0502020204030204" pitchFamily="34" charset="0"/>
              <a:cs typeface="Calibri" panose="020F0502020204030204" pitchFamily="34" charset="0"/>
            </a:rPr>
            <a:t>Fund Structure </a:t>
          </a:r>
          <a:endParaRPr lang="en-US" sz="2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111" y="2657596"/>
        <a:ext cx="10431378" cy="778424"/>
      </dsp:txXfrm>
    </dsp:sp>
    <dsp:sp modelId="{D8D70D3E-E5B5-410D-9186-3229C52722E5}">
      <dsp:nvSpPr>
        <dsp:cNvPr id="0" name=""/>
        <dsp:cNvSpPr/>
      </dsp:nvSpPr>
      <dsp:spPr>
        <a:xfrm>
          <a:off x="0" y="3486626"/>
          <a:ext cx="10515600" cy="862646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Next Steps</a:t>
          </a:r>
          <a:b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111" y="3528737"/>
        <a:ext cx="10431378" cy="778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871D7-A002-4D8B-860C-5F0CFD23EC02}">
      <dsp:nvSpPr>
        <dsp:cNvPr id="0" name=""/>
        <dsp:cNvSpPr/>
      </dsp:nvSpPr>
      <dsp:spPr>
        <a:xfrm>
          <a:off x="216" y="509065"/>
          <a:ext cx="2616277" cy="31395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Launch of the feasibility study at the 2024 AfDB Annual Meeting</a:t>
          </a:r>
        </a:p>
      </dsp:txBody>
      <dsp:txXfrm>
        <a:off x="216" y="1764878"/>
        <a:ext cx="2616277" cy="1883719"/>
      </dsp:txXfrm>
    </dsp:sp>
    <dsp:sp modelId="{4FFBAD9D-FD27-43E9-BB04-87D85A296DBB}">
      <dsp:nvSpPr>
        <dsp:cNvPr id="0" name=""/>
        <dsp:cNvSpPr/>
      </dsp:nvSpPr>
      <dsp:spPr>
        <a:xfrm>
          <a:off x="216" y="509065"/>
          <a:ext cx="2616277" cy="1255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>
              <a:latin typeface="Calibri" panose="020F0502020204030204" pitchFamily="34" charset="0"/>
              <a:cs typeface="Calibri" panose="020F0502020204030204" pitchFamily="34" charset="0"/>
            </a:rPr>
            <a:t>01</a:t>
          </a:r>
          <a:endParaRPr lang="en-US" sz="6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" y="509065"/>
        <a:ext cx="2616277" cy="1255813"/>
      </dsp:txXfrm>
    </dsp:sp>
    <dsp:sp modelId="{462435F0-DC1D-4F6D-82A0-E3E9E485AB6A}">
      <dsp:nvSpPr>
        <dsp:cNvPr id="0" name=""/>
        <dsp:cNvSpPr/>
      </dsp:nvSpPr>
      <dsp:spPr>
        <a:xfrm>
          <a:off x="2825796" y="509065"/>
          <a:ext cx="2616277" cy="3139533"/>
        </a:xfrm>
        <a:prstGeom prst="rect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accent3">
              <a:hueOff val="1372388"/>
              <a:satOff val="8237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Post report engagement </a:t>
          </a: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with MDBs, local institutional investors, regulators, and industry practitioners </a:t>
          </a:r>
        </a:p>
      </dsp:txBody>
      <dsp:txXfrm>
        <a:off x="2825796" y="1764878"/>
        <a:ext cx="2616277" cy="1883719"/>
      </dsp:txXfrm>
    </dsp:sp>
    <dsp:sp modelId="{67EE922F-3315-43B3-B258-3730C55092AD}">
      <dsp:nvSpPr>
        <dsp:cNvPr id="0" name=""/>
        <dsp:cNvSpPr/>
      </dsp:nvSpPr>
      <dsp:spPr>
        <a:xfrm>
          <a:off x="2825796" y="509065"/>
          <a:ext cx="2616277" cy="1255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>
              <a:latin typeface="Calibri" panose="020F0502020204030204" pitchFamily="34" charset="0"/>
              <a:cs typeface="Calibri" panose="020F0502020204030204" pitchFamily="34" charset="0"/>
            </a:rPr>
            <a:t>02</a:t>
          </a:r>
          <a:endParaRPr lang="en-US" sz="6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25796" y="509065"/>
        <a:ext cx="2616277" cy="1255813"/>
      </dsp:txXfrm>
    </dsp:sp>
    <dsp:sp modelId="{93809352-975B-4C90-B618-03579F13AED9}">
      <dsp:nvSpPr>
        <dsp:cNvPr id="0" name=""/>
        <dsp:cNvSpPr/>
      </dsp:nvSpPr>
      <dsp:spPr>
        <a:xfrm>
          <a:off x="5651376" y="509065"/>
          <a:ext cx="2616277" cy="3139533"/>
        </a:xfrm>
        <a:prstGeom prst="rect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accent3">
              <a:hueOff val="2744775"/>
              <a:satOff val="16475"/>
              <a:lumOff val="1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Appointment of a fund manager to co-design and set up the fund</a:t>
          </a:r>
        </a:p>
      </dsp:txBody>
      <dsp:txXfrm>
        <a:off x="5651376" y="1764878"/>
        <a:ext cx="2616277" cy="1883719"/>
      </dsp:txXfrm>
    </dsp:sp>
    <dsp:sp modelId="{E4FC9185-8103-469F-BD7A-65BCFA1F27A6}">
      <dsp:nvSpPr>
        <dsp:cNvPr id="0" name=""/>
        <dsp:cNvSpPr/>
      </dsp:nvSpPr>
      <dsp:spPr>
        <a:xfrm>
          <a:off x="5651376" y="509065"/>
          <a:ext cx="2616277" cy="1255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>
              <a:latin typeface="Calibri" panose="020F0502020204030204" pitchFamily="34" charset="0"/>
              <a:cs typeface="Calibri" panose="020F0502020204030204" pitchFamily="34" charset="0"/>
            </a:rPr>
            <a:t>03</a:t>
          </a:r>
        </a:p>
      </dsp:txBody>
      <dsp:txXfrm>
        <a:off x="5651376" y="509065"/>
        <a:ext cx="2616277" cy="1255813"/>
      </dsp:txXfrm>
    </dsp:sp>
    <dsp:sp modelId="{0EF8C437-5B9E-489A-836C-A7DD84E6AB3A}">
      <dsp:nvSpPr>
        <dsp:cNvPr id="0" name=""/>
        <dsp:cNvSpPr/>
      </dsp:nvSpPr>
      <dsp:spPr>
        <a:xfrm>
          <a:off x="8476955" y="509065"/>
          <a:ext cx="2616277" cy="3139533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Pilot transactions </a:t>
          </a:r>
        </a:p>
      </dsp:txBody>
      <dsp:txXfrm>
        <a:off x="8476955" y="1764878"/>
        <a:ext cx="2616277" cy="1883719"/>
      </dsp:txXfrm>
    </dsp:sp>
    <dsp:sp modelId="{2E8E50CD-FCAD-4149-BC93-6EBADB6A8912}">
      <dsp:nvSpPr>
        <dsp:cNvPr id="0" name=""/>
        <dsp:cNvSpPr/>
      </dsp:nvSpPr>
      <dsp:spPr>
        <a:xfrm>
          <a:off x="8476955" y="509065"/>
          <a:ext cx="2616277" cy="1255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>
              <a:latin typeface="Calibri" panose="020F0502020204030204" pitchFamily="34" charset="0"/>
              <a:cs typeface="Calibri" panose="020F0502020204030204" pitchFamily="34" charset="0"/>
            </a:rPr>
            <a:t>04</a:t>
          </a:r>
        </a:p>
      </dsp:txBody>
      <dsp:txXfrm>
        <a:off x="8476955" y="509065"/>
        <a:ext cx="2616277" cy="1255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0.69279</cdr:x>
      <cdr:y>0.00858</cdr:y>
    </cdr:from>
    <cdr:to>
      <cdr:x>0.7572</cdr:x>
      <cdr:y>0.06909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2AF209-2C61-522D-D6CE-B715F5EE4410}"/>
            </a:ext>
          </a:extLst>
        </cdr:cNvPr>
        <cdr:cNvSpPr txBox="1"/>
      </cdr:nvSpPr>
      <cdr:spPr>
        <a:xfrm xmlns:a="http://schemas.openxmlformats.org/drawingml/2006/main">
          <a:off x="5745877" y="37886"/>
          <a:ext cx="534256" cy="267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/>
            <a:t>6.4</a:t>
          </a:r>
          <a:endParaRPr lang="en-KE" sz="1400" b="1" dirty="0"/>
        </a:p>
      </cdr:txBody>
    </cdr:sp>
  </cdr:relSizeAnchor>
  <cdr:relSizeAnchor xmlns:cdr="http://schemas.openxmlformats.org/drawingml/2006/chartDrawing">
    <cdr:from>
      <cdr:x>0.15509</cdr:x>
      <cdr:y>0.51347</cdr:y>
    </cdr:from>
    <cdr:to>
      <cdr:x>0.21951</cdr:x>
      <cdr:y>0.57398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AEEACD0-0D51-9E7C-EE75-B05FFB37C23A}"/>
            </a:ext>
          </a:extLst>
        </cdr:cNvPr>
        <cdr:cNvSpPr txBox="1"/>
      </cdr:nvSpPr>
      <cdr:spPr>
        <a:xfrm xmlns:a="http://schemas.openxmlformats.org/drawingml/2006/main">
          <a:off x="1286322" y="2266808"/>
          <a:ext cx="534256" cy="267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/>
            <a:t>2.4</a:t>
          </a:r>
          <a:endParaRPr lang="en-KE" sz="1400" b="1" dirty="0"/>
        </a:p>
      </cdr:txBody>
    </cdr:sp>
  </cdr:relSizeAnchor>
  <cdr:relSizeAnchor xmlns:cdr="http://schemas.openxmlformats.org/drawingml/2006/chartDrawing">
    <cdr:from>
      <cdr:x>0.42143</cdr:x>
      <cdr:y>0.32962</cdr:y>
    </cdr:from>
    <cdr:to>
      <cdr:x>0.48584</cdr:x>
      <cdr:y>0.39013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AEEACD0-0D51-9E7C-EE75-B05FFB37C23A}"/>
            </a:ext>
          </a:extLst>
        </cdr:cNvPr>
        <cdr:cNvSpPr txBox="1"/>
      </cdr:nvSpPr>
      <cdr:spPr>
        <a:xfrm xmlns:a="http://schemas.openxmlformats.org/drawingml/2006/main">
          <a:off x="3495266" y="1455149"/>
          <a:ext cx="534256" cy="267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/>
            <a:t>3.9</a:t>
          </a:r>
          <a:endParaRPr lang="en-KE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0.87075</cdr:y>
    </cdr:from>
    <cdr:to>
      <cdr:x>1</cdr:x>
      <cdr:y>0.94165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CEFB5716-98CA-5168-EB98-D4A13634C084}"/>
            </a:ext>
          </a:extLst>
        </cdr:cNvPr>
        <cdr:cNvSpPr/>
      </cdr:nvSpPr>
      <cdr:spPr>
        <a:xfrm xmlns:a="http://schemas.openxmlformats.org/drawingml/2006/main">
          <a:off x="0" y="3590682"/>
          <a:ext cx="5762495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K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300" i="1" dirty="0">
            <a:solidFill>
              <a:srgbClr val="00B0F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0.13293</cdr:x>
      <cdr:y>0.11538</cdr:y>
    </cdr:from>
    <cdr:to>
      <cdr:x>0.28089</cdr:x>
      <cdr:y>0.18514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2CFEDD-A4F4-5837-9F7C-922DFB7F4660}"/>
            </a:ext>
          </a:extLst>
        </cdr:cNvPr>
        <cdr:cNvSpPr txBox="1"/>
      </cdr:nvSpPr>
      <cdr:spPr>
        <a:xfrm xmlns:a="http://schemas.openxmlformats.org/drawingml/2006/main">
          <a:off x="750574" y="556408"/>
          <a:ext cx="835439" cy="336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7,737</a:t>
          </a:r>
          <a:endParaRPr lang="en-KE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0.75372</cdr:x>
      <cdr:y>0.31113</cdr:y>
    </cdr:from>
    <cdr:to>
      <cdr:x>0.87375</cdr:x>
      <cdr:y>0.37458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9158C69-6076-7D87-57BC-7E86192B7299}"/>
            </a:ext>
          </a:extLst>
        </cdr:cNvPr>
        <cdr:cNvSpPr txBox="1"/>
      </cdr:nvSpPr>
      <cdr:spPr>
        <a:xfrm xmlns:a="http://schemas.openxmlformats.org/drawingml/2006/main">
          <a:off x="4255782" y="1500402"/>
          <a:ext cx="677736" cy="305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5,284</a:t>
          </a:r>
          <a:endParaRPr lang="en-KE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0.44346</cdr:x>
      <cdr:y>0.54045</cdr:y>
    </cdr:from>
    <cdr:to>
      <cdr:x>0.56349</cdr:x>
      <cdr:y>0.6039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9158C69-6076-7D87-57BC-7E86192B7299}"/>
            </a:ext>
          </a:extLst>
        </cdr:cNvPr>
        <cdr:cNvSpPr txBox="1"/>
      </cdr:nvSpPr>
      <cdr:spPr>
        <a:xfrm xmlns:a="http://schemas.openxmlformats.org/drawingml/2006/main">
          <a:off x="2503961" y="2606260"/>
          <a:ext cx="677735" cy="305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2,453</a:t>
          </a:r>
          <a:endParaRPr lang="en-KE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57F7D-DAC1-49AF-9218-8B1372C2F850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65BB6-6024-461E-9070-585F652AD16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823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5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3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0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1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58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4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99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9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02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0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9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45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53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63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7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9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6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00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5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8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5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8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849F-2B25-76AD-6E71-91B0B5524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01B4C-973E-643E-3EBA-DBA9A812F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7A90-AFF7-C934-3D29-3E34FF7F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D44CE-10B7-91C7-409F-E80908AB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741EF-3D81-B14A-EC07-547DE360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024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C0F9-51DC-B901-B1B0-4EC15FE1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41FE3-FF0B-2940-AF55-AB3157E8E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E1C85-4B72-6C1C-3C10-60251D33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3F5BE-28C0-DE31-6995-88819FF7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6D946-F0E8-B6B1-42F9-B07416D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5255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9FB21-7B74-75BD-C55B-B5FA154C4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C77FF-C848-4472-CF2E-491C751E7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45B31-0AA6-691C-5AA0-DECF98FE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C4D20-0DBE-87C2-A222-96CE991A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0BFC-72A7-83F0-8BAE-1129997B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3199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1. Title with image (opt 2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620713"/>
            <a:ext cx="6544881" cy="169271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56031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90055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1976" y="5733288"/>
            <a:ext cx="2689162" cy="486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/>
              <a:t>Sub-title / location etc. 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1E36D2A-1DDB-8F43-B3AC-35441BC18E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85804" y="243681"/>
            <a:ext cx="1024255" cy="754063"/>
          </a:xfrm>
          <a:prstGeom prst="rect">
            <a:avLst/>
          </a:prstGeom>
        </p:spPr>
        <p:txBody>
          <a:bodyPr/>
          <a:lstStyle/>
          <a:p>
            <a:endParaRPr lang="en-KE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9A6DB0-2113-024A-8738-FBA34EEAB7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99805" y="243681"/>
            <a:ext cx="2102485" cy="754063"/>
          </a:xfrm>
          <a:prstGeom prst="rect">
            <a:avLst/>
          </a:prstGeom>
        </p:spPr>
        <p:txBody>
          <a:bodyPr/>
          <a:lstStyle/>
          <a:p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97217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 3 bo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8266938" cy="666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Fsd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err="1"/>
              <a:t>Fsd</a:t>
            </a:r>
            <a:r>
              <a:rPr lang="en-US"/>
              <a:t> Africa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496" y="1873021"/>
            <a:ext cx="2627792" cy="4356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/>
              <a:t>Edit Master text styles: Pull quote</a:t>
            </a:r>
          </a:p>
          <a:p>
            <a:pPr lvl="1"/>
            <a:r>
              <a:rPr lang="en-US"/>
              <a:t>Second level: Quote credit</a:t>
            </a:r>
          </a:p>
          <a:p>
            <a:pPr lvl="2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0263" y="1645192"/>
            <a:ext cx="2636837" cy="3813048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2A9E0D-42C5-0541-8249-6E1197657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4900" y="1639792"/>
            <a:ext cx="2638425" cy="3812400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18D090-3E98-884B-B4F2-F989C61F5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300" y="1629064"/>
            <a:ext cx="2636838" cy="3833812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2FACED5-7338-F94E-BEE2-A1420125BC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5892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E44299C-1953-5A4F-8831-FCC09A9D40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56040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D0670678-63B0-8B45-9ED6-ED3D265C8E5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7728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30E777-1627-744F-8598-A741A74F32FD}"/>
              </a:ext>
            </a:extLst>
          </p:cNvPr>
          <p:cNvCxnSpPr/>
          <p:nvPr userDrawn="1"/>
        </p:nvCxnSpPr>
        <p:spPr>
          <a:xfrm>
            <a:off x="550863" y="1414455"/>
            <a:ext cx="263842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7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8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/>
              <a:t>Running Header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/>
              <a:t>FSD Africa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BD7A4F-6DFA-7E47-B241-B6F5ED6CD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6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9033-3836-1AC8-B491-326E09AF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9CE51-9AF6-D67D-E315-AA882BB5D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620CD-0DEB-F709-A752-9E0B4062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10F91-7CA6-7213-D24A-36E0B19C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4FD4B-DBEC-AD76-ACBC-CF900FA6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7687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F8F7-54E4-0375-2732-6C7DF322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EE9C7-1FD4-D8D8-272D-A308728D9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BA8CF-06B2-2823-B399-701AAA5A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88C0-2BB4-1C09-46C5-00055F79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4C5AB-9FEA-134A-DD63-959AB27A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110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84FC-0BA8-16E6-B110-CD1C86EF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DD4E-539E-919D-8D12-681EA531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AB0A0-F054-F9A9-AAFC-B7B4BA9A3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6E79E-0AEC-5597-DD53-D624E377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366AE-11EC-1A51-15F1-566C13FB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5CA5A-B8AE-40F5-772B-AACC3EC6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15887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7A3B-E512-8C9C-B5A3-F3C63240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2FD03-864E-33D2-613F-9469FA40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F901E-D57C-2AE3-1F50-7374472F7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F5478-E5A4-AD9F-2D6A-BCA1FB53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158F0-1656-45DB-8EBA-DF58B3269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DF57A-2978-D7AF-C581-E83BEC4F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8DAF8-0CE4-CD87-F4C2-B29FDFB1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717B6-4C6D-B229-3997-AF5CC2E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10252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5372-5876-6E27-DB3C-FED4422A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32802-B7FB-E770-E969-011A2103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9C8E6-A839-45DA-CAD5-3A7AC89A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5AF83-A35B-7E34-AAD6-F5896A73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6016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D8C4D-FDDC-026B-82A3-B89F1CEA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49BE6-7C0F-A302-4D27-D3A9CF44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6A088-FB19-EB3C-A341-91E22BB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5802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402A-B883-FF8A-50C9-46539AC3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526C7-0CEF-9C4A-0908-8157421EF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E2D94-536A-9880-8CD7-F30200B96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1DD4B-1E7F-7253-8C41-6C9B8BB2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3E1CD-7983-4227-B4C9-18A0DC13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73520-F398-6795-009D-76B8F48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7883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8F2A-83AD-5F51-33D2-70109778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16935-FDEC-F0B8-DCAC-13CBD1905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098DB-6DB7-9662-DED5-77D68B225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BF9C2-40EB-4267-B1B9-33E73644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0EBFF-3856-74A3-69D8-7B478E6A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70078-F211-D9C0-ECDF-34BEBC0E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2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138C8-A8E9-1AD4-030D-79AD6232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F47AC-D2B1-D4FB-10E9-9CC9099C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83362-CC04-AD2E-78C0-F7AFFCA86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8819C7-99BA-4282-85E5-6093F5BFB983}" type="datetimeFigureOut">
              <a:rPr lang="en-KE" smtClean="0"/>
              <a:t>26/07/2024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AB86B-83DB-71FA-F516-E42EA09CE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22462-8EE6-CD21-7591-DDB32999C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089480-B552-4712-8745-F39DCD0B08C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210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evans@fsdafrica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66C413-F705-33F3-2D02-8A4F902B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3804E5-51E8-79A6-8851-26BA1B2CFEEF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55C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5F5A6A-36F6-BD4B-B7FB-05C28B46F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727" y="2772582"/>
            <a:ext cx="6544881" cy="73512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Local Currency Solution for Multilateral Development Bank Portfolio Transfer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50D6D-FA67-A148-9611-81E586DCD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727" y="660446"/>
            <a:ext cx="1716087" cy="89694"/>
          </a:xfrm>
        </p:spPr>
        <p:txBody>
          <a:bodyPr>
            <a:no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JULY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B9234A-A0F3-B541-A4B2-0DBDA07F29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61405" y="5720429"/>
            <a:ext cx="3868595" cy="74436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Radisson Blu, Mosi-Oa-Tunya, Livingstone, Zambia</a:t>
            </a:r>
          </a:p>
          <a:p>
            <a:pPr algn="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Friday, 26 July 2024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CA7B2BC1-C35A-1130-C359-173C1B3B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658" y="750140"/>
            <a:ext cx="3868595" cy="80334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05242E-5FE2-1765-ACE8-342FE3F29C13}"/>
              </a:ext>
            </a:extLst>
          </p:cNvPr>
          <p:cNvSpPr txBox="1">
            <a:spLocks/>
          </p:cNvSpPr>
          <p:nvPr/>
        </p:nvSpPr>
        <p:spPr>
          <a:xfrm>
            <a:off x="762000" y="5735678"/>
            <a:ext cx="3868595" cy="7443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Dr. Evans Osano</a:t>
            </a:r>
          </a:p>
          <a:p>
            <a:pPr algn="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Director, Capital Markets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1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99B4D-6018-8A7F-5504-2CF2389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94557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 criteria used in arriving at the size of eligible assets 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E3131-92AD-1C80-4FD0-37D4F49960CB}"/>
              </a:ext>
            </a:extLst>
          </p:cNvPr>
          <p:cNvSpPr txBox="1"/>
          <p:nvPr/>
        </p:nvSpPr>
        <p:spPr>
          <a:xfrm>
            <a:off x="697901" y="1744239"/>
            <a:ext cx="44728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Countries: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Kenya, Uganda, Tanzania, Senegal, Ivory Coast, Nigeria, Ghana</a:t>
            </a: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MDBs: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IFC, AfDB, EIB, TDB, DBSA </a:t>
            </a: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 vs non-sovereign: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 on private sector terms</a:t>
            </a: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 Type: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Loans only</a:t>
            </a: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Sectors: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End: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 with a 3-year remaining maturity as of 2023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6A3461-3D87-E42B-EDA5-DEA2C3B0629A}"/>
              </a:ext>
            </a:extLst>
          </p:cNvPr>
          <p:cNvGrpSpPr/>
          <p:nvPr/>
        </p:nvGrpSpPr>
        <p:grpSpPr>
          <a:xfrm>
            <a:off x="6229184" y="1853097"/>
            <a:ext cx="4505339" cy="1176357"/>
            <a:chOff x="4977327" y="1961954"/>
            <a:chExt cx="4505339" cy="117635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ACAFFD5-4374-E608-4990-ABE742E5D839}"/>
                </a:ext>
              </a:extLst>
            </p:cNvPr>
            <p:cNvSpPr/>
            <p:nvPr/>
          </p:nvSpPr>
          <p:spPr>
            <a:xfrm>
              <a:off x="4977327" y="1961954"/>
              <a:ext cx="4505339" cy="1176357"/>
            </a:xfrm>
            <a:prstGeom prst="roundRect">
              <a:avLst>
                <a:gd name="adj" fmla="val 0"/>
              </a:avLst>
            </a:prstGeom>
            <a:solidFill>
              <a:srgbClr val="365C33">
                <a:alpha val="10000"/>
              </a:srgbClr>
            </a:solidFill>
            <a:ln w="6350">
              <a:solidFill>
                <a:srgbClr val="356C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402BB6-B9C8-BC8D-A3D6-4E02E8A4520B}"/>
                </a:ext>
              </a:extLst>
            </p:cNvPr>
            <p:cNvSpPr txBox="1"/>
            <p:nvPr/>
          </p:nvSpPr>
          <p:spPr>
            <a:xfrm>
              <a:off x="5237855" y="2035629"/>
              <a:ext cx="41565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688"/>
              <a:r>
                <a:rPr lang="en-US" sz="2000" kern="1200" dirty="0">
                  <a:solidFill>
                    <a:srgbClr val="365C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Across 7 countries that have relatively well-developed capital markets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DD42E0-4D6C-ADF6-610E-3A08A4801777}"/>
              </a:ext>
            </a:extLst>
          </p:cNvPr>
          <p:cNvGrpSpPr/>
          <p:nvPr/>
        </p:nvGrpSpPr>
        <p:grpSpPr>
          <a:xfrm>
            <a:off x="6218298" y="3304505"/>
            <a:ext cx="4505339" cy="1176357"/>
            <a:chOff x="4977327" y="3181642"/>
            <a:chExt cx="4505339" cy="1176357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7B3F32C-9F93-CFC9-83D2-51BD3737E7D3}"/>
                </a:ext>
              </a:extLst>
            </p:cNvPr>
            <p:cNvSpPr/>
            <p:nvPr/>
          </p:nvSpPr>
          <p:spPr>
            <a:xfrm>
              <a:off x="4977327" y="3181642"/>
              <a:ext cx="4505339" cy="1176357"/>
            </a:xfrm>
            <a:prstGeom prst="roundRect">
              <a:avLst>
                <a:gd name="adj" fmla="val 0"/>
              </a:avLst>
            </a:prstGeom>
            <a:solidFill>
              <a:srgbClr val="365C33">
                <a:alpha val="10000"/>
              </a:srgbClr>
            </a:solidFill>
            <a:ln w="6350">
              <a:solidFill>
                <a:srgbClr val="356C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9CDEA5-F0E7-73DF-9831-BBA6657B3080}"/>
                </a:ext>
              </a:extLst>
            </p:cNvPr>
            <p:cNvSpPr txBox="1"/>
            <p:nvPr/>
          </p:nvSpPr>
          <p:spPr>
            <a:xfrm>
              <a:off x="5029201" y="3327908"/>
              <a:ext cx="43216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688"/>
              <a:r>
                <a:rPr lang="en-US" sz="2000" kern="1200" dirty="0">
                  <a:solidFill>
                    <a:srgbClr val="365C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Private sector assets yield a commercial rate of return</a:t>
              </a:r>
            </a:p>
            <a:p>
              <a:pPr defTabSz="932688"/>
              <a:endParaRPr lang="en-US" sz="16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50C008-32C7-544A-3AB3-1906C4869933}"/>
              </a:ext>
            </a:extLst>
          </p:cNvPr>
          <p:cNvGrpSpPr/>
          <p:nvPr/>
        </p:nvGrpSpPr>
        <p:grpSpPr>
          <a:xfrm>
            <a:off x="6207414" y="4777686"/>
            <a:ext cx="4505338" cy="1176357"/>
            <a:chOff x="4977328" y="4401330"/>
            <a:chExt cx="4505338" cy="117635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94F4FE1-8A14-6347-F6FA-486430942E6E}"/>
                </a:ext>
              </a:extLst>
            </p:cNvPr>
            <p:cNvSpPr/>
            <p:nvPr/>
          </p:nvSpPr>
          <p:spPr>
            <a:xfrm>
              <a:off x="4977328" y="4401330"/>
              <a:ext cx="4505338" cy="1176357"/>
            </a:xfrm>
            <a:prstGeom prst="roundRect">
              <a:avLst>
                <a:gd name="adj" fmla="val 0"/>
              </a:avLst>
            </a:prstGeom>
            <a:solidFill>
              <a:srgbClr val="365C33">
                <a:alpha val="10000"/>
              </a:srgbClr>
            </a:solidFill>
            <a:ln w="6350">
              <a:solidFill>
                <a:srgbClr val="356C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FADCC6-BC78-25C5-89F2-4041F2E679B1}"/>
                </a:ext>
              </a:extLst>
            </p:cNvPr>
            <p:cNvSpPr txBox="1"/>
            <p:nvPr/>
          </p:nvSpPr>
          <p:spPr>
            <a:xfrm>
              <a:off x="4996543" y="4533101"/>
              <a:ext cx="43055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688"/>
              <a:r>
                <a:rPr lang="en-US" sz="2000" kern="1200" dirty="0">
                  <a:solidFill>
                    <a:srgbClr val="365C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Loans with a minimum of 3 years remaining to maturity</a:t>
              </a:r>
            </a:p>
          </p:txBody>
        </p:sp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DEE9932-DEDC-8F94-6390-C4AA93CDCD2A}"/>
              </a:ext>
            </a:extLst>
          </p:cNvPr>
          <p:cNvSpPr/>
          <p:nvPr/>
        </p:nvSpPr>
        <p:spPr>
          <a:xfrm>
            <a:off x="5149455" y="1871200"/>
            <a:ext cx="282516" cy="4453400"/>
          </a:xfrm>
          <a:prstGeom prst="rightBrace">
            <a:avLst/>
          </a:prstGeom>
          <a:ln>
            <a:solidFill>
              <a:srgbClr val="365C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6319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8DB17B-872E-4A9D-ED4D-E8623D8B622A}"/>
              </a:ext>
            </a:extLst>
          </p:cNvPr>
          <p:cNvSpPr txBox="1">
            <a:spLocks/>
          </p:cNvSpPr>
          <p:nvPr/>
        </p:nvSpPr>
        <p:spPr>
          <a:xfrm>
            <a:off x="5360304" y="4460964"/>
            <a:ext cx="7697473" cy="47405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Museo Sans 700" panose="02000000000000000000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sz="18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99B4D-6018-8A7F-5504-2CF2389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94557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research findings and engagements with MDBs indicate an interest in recycling their portfolios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838429-6BD4-4320-06D7-F62CE2120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7686"/>
              </p:ext>
            </p:extLst>
          </p:nvPr>
        </p:nvGraphicFramePr>
        <p:xfrm>
          <a:off x="245080" y="1405770"/>
          <a:ext cx="5646383" cy="482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696F8E-A3D2-3F0F-2C2E-152F9DA3B631}"/>
              </a:ext>
            </a:extLst>
          </p:cNvPr>
          <p:cNvSpPr txBox="1"/>
          <p:nvPr/>
        </p:nvSpPr>
        <p:spPr>
          <a:xfrm>
            <a:off x="5901019" y="2141272"/>
            <a:ext cx="5289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projects will be eligible from TDB and DBSA</a:t>
            </a:r>
            <a:r>
              <a:rPr lang="en-GB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both keen on recycling their portfolios.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Discussions with TDB revealed that a </a:t>
            </a:r>
            <a:r>
              <a:rPr lang="en-GB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part of their sovereign lending is on commercial terms</a:t>
            </a:r>
            <a:r>
              <a:rPr lang="en-GB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project solution is relevant to other DFIs and MDBs.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eligibility of these projects </a:t>
            </a:r>
            <a:r>
              <a:rPr lang="en-GB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access to yet undisclosed information on the type of financing instrument, tenor, and maturity</a:t>
            </a:r>
            <a:r>
              <a:rPr lang="en-GB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60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99B4D-6018-8A7F-5504-2CF2389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94557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US$ 2.453 billion worth of IFC and AfDB projects are eligible for transfer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ABBD4A-4BC8-A426-D1E7-20AA9F512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666523"/>
              </p:ext>
            </p:extLst>
          </p:nvPr>
        </p:nvGraphicFramePr>
        <p:xfrm>
          <a:off x="424542" y="1600200"/>
          <a:ext cx="5214257" cy="461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B93E7-90DD-4EEE-F4F9-AA134F6E9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702170"/>
              </p:ext>
            </p:extLst>
          </p:nvPr>
        </p:nvGraphicFramePr>
        <p:xfrm>
          <a:off x="6085114" y="2438400"/>
          <a:ext cx="5617029" cy="400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DFCA90-8EBE-DECD-268D-9DEC791EFAF4}"/>
              </a:ext>
            </a:extLst>
          </p:cNvPr>
          <p:cNvSpPr txBox="1"/>
          <p:nvPr/>
        </p:nvSpPr>
        <p:spPr>
          <a:xfrm>
            <a:off x="6052458" y="1491344"/>
            <a:ext cx="561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 in the real sector are worth more than FIs, but FIs assets have more disclosure.</a:t>
            </a:r>
          </a:p>
        </p:txBody>
      </p:sp>
    </p:spTree>
    <p:extLst>
      <p:ext uri="{BB962C8B-B14F-4D97-AF65-F5344CB8AC3E}">
        <p14:creationId xmlns:p14="http://schemas.microsoft.com/office/powerpoint/2010/main" val="147076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A0F1-9BDC-7AE4-D35A-79E4FA0FC295}"/>
              </a:ext>
            </a:extLst>
          </p:cNvPr>
          <p:cNvSpPr/>
          <p:nvPr/>
        </p:nvSpPr>
        <p:spPr>
          <a:xfrm>
            <a:off x="0" y="1295906"/>
            <a:ext cx="12192000" cy="5562094"/>
          </a:xfrm>
          <a:prstGeom prst="rect">
            <a:avLst/>
          </a:prstGeom>
          <a:solidFill>
            <a:srgbClr val="365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CFFAA1-4DCE-B191-D1E6-7D3CA1B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699" y="1879363"/>
            <a:ext cx="5537929" cy="666048"/>
          </a:xfrm>
        </p:spPr>
        <p:txBody>
          <a:bodyPr>
            <a:noAutofit/>
          </a:bodyPr>
          <a:lstStyle/>
          <a:p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sounding with institutional investors</a:t>
            </a:r>
            <a:endParaRPr lang="en-KE" sz="4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C4725-5C43-9DA3-FA1F-49B4B461CE6C}"/>
              </a:ext>
            </a:extLst>
          </p:cNvPr>
          <p:cNvSpPr txBox="1">
            <a:spLocks/>
          </p:cNvSpPr>
          <p:nvPr/>
        </p:nvSpPr>
        <p:spPr>
          <a:xfrm>
            <a:off x="1069700" y="4460964"/>
            <a:ext cx="4653286" cy="66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4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(Demand side)</a:t>
            </a:r>
            <a:endParaRPr lang="en-KE" sz="4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9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99B4D-6018-8A7F-5504-2CF2389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3" y="395683"/>
            <a:ext cx="94557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 managers engaged during market sounding are keen on a well-structured fund(s)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D1224-FA50-E7A7-AE5A-FF50C7C14BA5}"/>
              </a:ext>
            </a:extLst>
          </p:cNvPr>
          <p:cNvSpPr txBox="1"/>
          <p:nvPr/>
        </p:nvSpPr>
        <p:spPr>
          <a:xfrm>
            <a:off x="1040524" y="5636673"/>
            <a:ext cx="99007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 managers engaged in the 7 countries have an average market share of 62% and manage US$ 36 billion in pension funds and CIS.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83F7C2-9DB0-1667-E324-4FF28706A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8589"/>
              </p:ext>
            </p:extLst>
          </p:nvPr>
        </p:nvGraphicFramePr>
        <p:xfrm>
          <a:off x="6222116" y="1136311"/>
          <a:ext cx="5442857" cy="442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1DBD02B-772A-EA55-F70E-466BBBA90990}"/>
              </a:ext>
              <a:ext uri="{147F2762-F138-4A5C-976F-8EAC2B608ADB}">
                <a16:predDERef xmlns:a16="http://schemas.microsoft.com/office/drawing/2014/main" pred="{1718ACD5-B7CD-92AA-A8EA-40F631B2B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308502"/>
              </p:ext>
            </p:extLst>
          </p:nvPr>
        </p:nvGraphicFramePr>
        <p:xfrm>
          <a:off x="457201" y="1326995"/>
          <a:ext cx="5638800" cy="423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134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A5C6F7-7D8D-DBD1-B189-33D38395C8FF}"/>
              </a:ext>
            </a:extLst>
          </p:cNvPr>
          <p:cNvSpPr/>
          <p:nvPr/>
        </p:nvSpPr>
        <p:spPr>
          <a:xfrm>
            <a:off x="7986150" y="1586561"/>
            <a:ext cx="2975764" cy="1530982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solidFill>
              <a:srgbClr val="365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C4A8B83-4DD1-7FEF-94F3-A4079C1C3FEF}"/>
              </a:ext>
            </a:extLst>
          </p:cNvPr>
          <p:cNvSpPr/>
          <p:nvPr/>
        </p:nvSpPr>
        <p:spPr>
          <a:xfrm>
            <a:off x="7979882" y="3408199"/>
            <a:ext cx="2982031" cy="2219716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solidFill>
              <a:srgbClr val="365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FAACE-B3DE-67F9-BB2A-15E1960C07F6}"/>
              </a:ext>
            </a:extLst>
          </p:cNvPr>
          <p:cNvSpPr/>
          <p:nvPr/>
        </p:nvSpPr>
        <p:spPr>
          <a:xfrm>
            <a:off x="4942114" y="1586561"/>
            <a:ext cx="2760372" cy="1530982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solidFill>
              <a:srgbClr val="365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6662079-F32C-10D3-952A-4955E3523443}"/>
              </a:ext>
            </a:extLst>
          </p:cNvPr>
          <p:cNvSpPr/>
          <p:nvPr/>
        </p:nvSpPr>
        <p:spPr>
          <a:xfrm>
            <a:off x="4931230" y="3408199"/>
            <a:ext cx="2764990" cy="2219716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solidFill>
              <a:srgbClr val="365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99B4D-6018-8A7F-5504-2CF2389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94557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investor preferences is driven by a range of factors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A3A08-6609-F497-4020-BE508CA88D62}"/>
              </a:ext>
            </a:extLst>
          </p:cNvPr>
          <p:cNvSpPr txBox="1"/>
          <p:nvPr/>
        </p:nvSpPr>
        <p:spPr>
          <a:xfrm>
            <a:off x="457200" y="1796871"/>
            <a:ext cx="433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Currency denomination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Strong preference for investments denominated in local currency.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1ED40-365F-A171-936B-9F38BDBD7341}"/>
              </a:ext>
            </a:extLst>
          </p:cNvPr>
          <p:cNvSpPr txBox="1"/>
          <p:nvPr/>
        </p:nvSpPr>
        <p:spPr>
          <a:xfrm>
            <a:off x="457200" y="4596926"/>
            <a:ext cx="422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Sub-regional options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Where capital markets are more integrated (WAEMU and EAC) - portfolio transfer in a sub-regional fund is optimal.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F8CCD-EDBA-E703-CDE5-4610B669748F}"/>
              </a:ext>
            </a:extLst>
          </p:cNvPr>
          <p:cNvSpPr txBox="1"/>
          <p:nvPr/>
        </p:nvSpPr>
        <p:spPr>
          <a:xfrm>
            <a:off x="5105401" y="1690475"/>
            <a:ext cx="2309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Expectations</a:t>
            </a:r>
            <a:r>
              <a:rPr lang="en-US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returns on transferred portfolios determined by local market circumstances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374FD-5987-65D1-0D8E-72A0D866539A}"/>
              </a:ext>
            </a:extLst>
          </p:cNvPr>
          <p:cNvSpPr txBox="1"/>
          <p:nvPr/>
        </p:nvSpPr>
        <p:spPr>
          <a:xfrm>
            <a:off x="5050971" y="3478621"/>
            <a:ext cx="2547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Tenor &amp; liquidity considerations</a:t>
            </a:r>
            <a:r>
              <a:rPr lang="en-US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domestic investors can invest in relatively longer tenors – but stronger preference for liquidity in WAEMU and EAC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5545C-AE42-A539-4C58-190FDCEF723C}"/>
              </a:ext>
            </a:extLst>
          </p:cNvPr>
          <p:cNvSpPr txBox="1"/>
          <p:nvPr/>
        </p:nvSpPr>
        <p:spPr>
          <a:xfrm>
            <a:off x="7990114" y="16002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Composition of portfolio assets</a:t>
            </a:r>
            <a:r>
              <a:rPr lang="en-US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institutional investors may be more drawn to ESG-compliant assets</a:t>
            </a:r>
          </a:p>
          <a:p>
            <a:pPr defTabSz="932688"/>
            <a:endParaRPr lang="en-US" kern="12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71303-7AC2-0776-4886-EFD78530069E}"/>
              </a:ext>
            </a:extLst>
          </p:cNvPr>
          <p:cNvSpPr txBox="1"/>
          <p:nvPr/>
        </p:nvSpPr>
        <p:spPr>
          <a:xfrm>
            <a:off x="8039256" y="3432053"/>
            <a:ext cx="2890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b="1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Constraints</a:t>
            </a:r>
            <a:r>
              <a:rPr lang="en-US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Limits </a:t>
            </a:r>
            <a:r>
              <a:rPr lang="en-US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alternatives have grown but need to consider regional/offshore limits and investment process for alternatives</a:t>
            </a:r>
            <a:endParaRPr lang="en-US" kern="12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1A73-D128-8ACE-423B-6443B8966914}"/>
              </a:ext>
            </a:extLst>
          </p:cNvPr>
          <p:cNvSpPr txBox="1"/>
          <p:nvPr/>
        </p:nvSpPr>
        <p:spPr>
          <a:xfrm>
            <a:off x="457200" y="3077528"/>
            <a:ext cx="433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Currency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appetite for some hard currency exposure - but investment restrictions and availability of FX pose potential constraints.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4CBF7-D9FD-A0BB-C629-5ADB31F285C8}"/>
              </a:ext>
            </a:extLst>
          </p:cNvPr>
          <p:cNvSpPr txBox="1"/>
          <p:nvPr/>
        </p:nvSpPr>
        <p:spPr>
          <a:xfrm>
            <a:off x="4952227" y="5801400"/>
            <a:ext cx="6009686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defTabSz="932688"/>
            <a:r>
              <a:rPr lang="en-US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Safety requirements  - Credit enhancement,  not required</a:t>
            </a:r>
          </a:p>
        </p:txBody>
      </p:sp>
    </p:spTree>
    <p:extLst>
      <p:ext uri="{BB962C8B-B14F-4D97-AF65-F5344CB8AC3E}">
        <p14:creationId xmlns:p14="http://schemas.microsoft.com/office/powerpoint/2010/main" val="129246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78972" y="8387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00">
              <a:solidFill>
                <a:srgbClr val="0070C0"/>
              </a:solidFill>
              <a:latin typeface=" 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99B4D-6018-8A7F-5504-2CF2389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274" y="368600"/>
            <a:ext cx="9455714" cy="66604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Impressions from the institutional investors determine appetite and structure of the vehicle</a:t>
            </a:r>
            <a:endParaRPr lang="en-KE" sz="32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" name="Picture 101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EEA6316D-AEA7-ACFE-DBAC-37BD206D6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35" y="1504664"/>
            <a:ext cx="434596" cy="434596"/>
          </a:xfrm>
          <a:prstGeom prst="rect">
            <a:avLst/>
          </a:prstGeom>
        </p:spPr>
      </p:pic>
      <p:pic>
        <p:nvPicPr>
          <p:cNvPr id="104" name="Picture 103" descr="A flag with a star&#10;&#10;Description automatically generated">
            <a:extLst>
              <a:ext uri="{FF2B5EF4-FFF2-40B4-BE49-F238E27FC236}">
                <a16:creationId xmlns:a16="http://schemas.microsoft.com/office/drawing/2014/main" id="{0943802E-2502-1547-A0A4-87E9FAA5E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13" y="1504664"/>
            <a:ext cx="434596" cy="434596"/>
          </a:xfrm>
          <a:prstGeom prst="rect">
            <a:avLst/>
          </a:prstGeom>
        </p:spPr>
      </p:pic>
      <p:pic>
        <p:nvPicPr>
          <p:cNvPr id="106" name="Picture 105" descr="A flag with a star&#10;&#10;Description automatically generated">
            <a:extLst>
              <a:ext uri="{FF2B5EF4-FFF2-40B4-BE49-F238E27FC236}">
                <a16:creationId xmlns:a16="http://schemas.microsoft.com/office/drawing/2014/main" id="{E4B05420-DC10-50C5-34CE-9137547AB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69" y="1504664"/>
            <a:ext cx="434596" cy="434596"/>
          </a:xfrm>
          <a:prstGeom prst="rect">
            <a:avLst/>
          </a:prstGeom>
        </p:spPr>
      </p:pic>
      <p:pic>
        <p:nvPicPr>
          <p:cNvPr id="108" name="Picture 107" descr="A flag of ireland with a black background&#10;&#10;Description automatically generated">
            <a:extLst>
              <a:ext uri="{FF2B5EF4-FFF2-40B4-BE49-F238E27FC236}">
                <a16:creationId xmlns:a16="http://schemas.microsoft.com/office/drawing/2014/main" id="{6963D12A-4518-CAC4-AF8A-C5A166983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20" y="1504664"/>
            <a:ext cx="434596" cy="434596"/>
          </a:xfrm>
          <a:prstGeom prst="rect">
            <a:avLst/>
          </a:prstGeom>
        </p:spPr>
      </p:pic>
      <p:pic>
        <p:nvPicPr>
          <p:cNvPr id="110" name="Picture 109" descr="A red green and black flag&#10;&#10;Description automatically generated">
            <a:extLst>
              <a:ext uri="{FF2B5EF4-FFF2-40B4-BE49-F238E27FC236}">
                <a16:creationId xmlns:a16="http://schemas.microsoft.com/office/drawing/2014/main" id="{C04183F7-5797-9938-6A85-0E1048B13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59" y="1504664"/>
            <a:ext cx="434596" cy="434596"/>
          </a:xfrm>
          <a:prstGeom prst="rect">
            <a:avLst/>
          </a:prstGeom>
        </p:spPr>
      </p:pic>
      <p:pic>
        <p:nvPicPr>
          <p:cNvPr id="112" name="Picture 111" descr="A black yellow and red striped object with a white circle&#10;&#10;Description automatically generated">
            <a:extLst>
              <a:ext uri="{FF2B5EF4-FFF2-40B4-BE49-F238E27FC236}">
                <a16:creationId xmlns:a16="http://schemas.microsoft.com/office/drawing/2014/main" id="{E0ED8718-27E7-0298-D0B7-287C85E7F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54" y="1504664"/>
            <a:ext cx="434596" cy="434596"/>
          </a:xfrm>
          <a:prstGeom prst="rect">
            <a:avLst/>
          </a:prstGeom>
        </p:spPr>
      </p:pic>
      <p:pic>
        <p:nvPicPr>
          <p:cNvPr id="114" name="Picture 113" descr="A rectangular flag with a black yellow and blue line&#10;&#10;Description automatically generated">
            <a:extLst>
              <a:ext uri="{FF2B5EF4-FFF2-40B4-BE49-F238E27FC236}">
                <a16:creationId xmlns:a16="http://schemas.microsoft.com/office/drawing/2014/main" id="{3C37846E-B8CF-5805-59B2-78D4684056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69" y="1504664"/>
            <a:ext cx="434596" cy="434596"/>
          </a:xfrm>
          <a:prstGeom prst="rect">
            <a:avLst/>
          </a:prstGeom>
        </p:spPr>
      </p:pic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DFA7A4B0-ECF7-3B21-15DC-93E9D2D0B550}"/>
              </a:ext>
            </a:extLst>
          </p:cNvPr>
          <p:cNvSpPr/>
          <p:nvPr/>
        </p:nvSpPr>
        <p:spPr>
          <a:xfrm>
            <a:off x="87086" y="2164907"/>
            <a:ext cx="11596108" cy="666713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00">
              <a:solidFill>
                <a:srgbClr val="0070C0"/>
              </a:solidFill>
              <a:latin typeface=" Calibri Light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A992C1C7-6CC5-F27D-0115-F686BBFF4CE5}"/>
              </a:ext>
            </a:extLst>
          </p:cNvPr>
          <p:cNvSpPr/>
          <p:nvPr/>
        </p:nvSpPr>
        <p:spPr>
          <a:xfrm>
            <a:off x="97972" y="2928062"/>
            <a:ext cx="11585222" cy="666713"/>
          </a:xfrm>
          <a:prstGeom prst="roundRect">
            <a:avLst>
              <a:gd name="adj" fmla="val 0"/>
            </a:avLst>
          </a:prstGeom>
          <a:solidFill>
            <a:srgbClr val="98C12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00">
              <a:solidFill>
                <a:srgbClr val="0070C0"/>
              </a:solidFill>
              <a:latin typeface=" Calibri Light"/>
            </a:endParaRP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381C396A-E097-B762-F22F-C8061B437416}"/>
              </a:ext>
            </a:extLst>
          </p:cNvPr>
          <p:cNvSpPr/>
          <p:nvPr/>
        </p:nvSpPr>
        <p:spPr>
          <a:xfrm>
            <a:off x="87086" y="3691217"/>
            <a:ext cx="11596107" cy="1092656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00">
              <a:solidFill>
                <a:srgbClr val="0070C0"/>
              </a:solidFill>
              <a:latin typeface=" Calibri Light"/>
            </a:endParaRP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60F6EF1D-B704-71B6-965D-DBE983DCA0DF}"/>
              </a:ext>
            </a:extLst>
          </p:cNvPr>
          <p:cNvSpPr/>
          <p:nvPr/>
        </p:nvSpPr>
        <p:spPr>
          <a:xfrm>
            <a:off x="108858" y="4879657"/>
            <a:ext cx="11574336" cy="1004586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00">
              <a:solidFill>
                <a:srgbClr val="0070C0"/>
              </a:solidFill>
              <a:latin typeface=" Calibri Ligh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6DCCA41-057C-46DF-C9A5-920EFE35DA1C}"/>
              </a:ext>
            </a:extLst>
          </p:cNvPr>
          <p:cNvSpPr txBox="1"/>
          <p:nvPr/>
        </p:nvSpPr>
        <p:spPr>
          <a:xfrm>
            <a:off x="1901696" y="1898261"/>
            <a:ext cx="884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NIGERIA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021F71B-E81C-DB3A-7AC5-F3C268F96793}"/>
              </a:ext>
            </a:extLst>
          </p:cNvPr>
          <p:cNvSpPr txBox="1"/>
          <p:nvPr/>
        </p:nvSpPr>
        <p:spPr>
          <a:xfrm>
            <a:off x="3463530" y="1898261"/>
            <a:ext cx="884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GHANA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281670C-9E8E-B1C2-BE67-494C21BE1E64}"/>
              </a:ext>
            </a:extLst>
          </p:cNvPr>
          <p:cNvSpPr txBox="1"/>
          <p:nvPr/>
        </p:nvSpPr>
        <p:spPr>
          <a:xfrm>
            <a:off x="5118459" y="1898195"/>
            <a:ext cx="884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WAEMU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572BA90-F257-6BC8-2268-76FD082A16B9}"/>
              </a:ext>
            </a:extLst>
          </p:cNvPr>
          <p:cNvSpPr txBox="1"/>
          <p:nvPr/>
        </p:nvSpPr>
        <p:spPr>
          <a:xfrm>
            <a:off x="6769077" y="1898261"/>
            <a:ext cx="884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KENYA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A604839-92F3-2DB0-BEEC-109AEBB1CC6C}"/>
              </a:ext>
            </a:extLst>
          </p:cNvPr>
          <p:cNvSpPr txBox="1"/>
          <p:nvPr/>
        </p:nvSpPr>
        <p:spPr>
          <a:xfrm>
            <a:off x="8441794" y="1898261"/>
            <a:ext cx="992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UGANDA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A6AE41C-118D-B9A2-3F25-A7168270A984}"/>
              </a:ext>
            </a:extLst>
          </p:cNvPr>
          <p:cNvSpPr txBox="1"/>
          <p:nvPr/>
        </p:nvSpPr>
        <p:spPr>
          <a:xfrm>
            <a:off x="9814729" y="1898261"/>
            <a:ext cx="1136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TANZANIA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1BEFF9D-286C-C3EF-1DE3-61F81731D59D}"/>
              </a:ext>
            </a:extLst>
          </p:cNvPr>
          <p:cNvCxnSpPr>
            <a:cxnSpLocks/>
          </p:cNvCxnSpPr>
          <p:nvPr/>
        </p:nvCxnSpPr>
        <p:spPr>
          <a:xfrm>
            <a:off x="1398300" y="2146056"/>
            <a:ext cx="0" cy="37273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59E213E3-D57E-CA1C-21CA-E47CA6B62569}"/>
              </a:ext>
            </a:extLst>
          </p:cNvPr>
          <p:cNvSpPr txBox="1"/>
          <p:nvPr/>
        </p:nvSpPr>
        <p:spPr>
          <a:xfrm>
            <a:off x="1426029" y="2224392"/>
            <a:ext cx="189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Africa-wide fund with sub-regional funds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F3441C0-719B-EEE2-24CB-8B8046BABE84}"/>
              </a:ext>
            </a:extLst>
          </p:cNvPr>
          <p:cNvSpPr txBox="1"/>
          <p:nvPr/>
        </p:nvSpPr>
        <p:spPr>
          <a:xfrm>
            <a:off x="76201" y="2252041"/>
            <a:ext cx="1218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Coverage of the vehicle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782EF4-FF5F-E6D4-F26E-A3D64B88E73B}"/>
              </a:ext>
            </a:extLst>
          </p:cNvPr>
          <p:cNvSpPr txBox="1"/>
          <p:nvPr/>
        </p:nvSpPr>
        <p:spPr>
          <a:xfrm>
            <a:off x="78829" y="3070074"/>
            <a:ext cx="10486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Currency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526E5A2-AE41-F5C8-5D17-35C687C843E6}"/>
              </a:ext>
            </a:extLst>
          </p:cNvPr>
          <p:cNvSpPr txBox="1"/>
          <p:nvPr/>
        </p:nvSpPr>
        <p:spPr>
          <a:xfrm>
            <a:off x="0" y="3719942"/>
            <a:ext cx="1491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     Tenor</a:t>
            </a:r>
          </a:p>
          <a:p>
            <a:pPr defTabSz="932688"/>
            <a:r>
              <a:rPr lang="en-US" sz="15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Local Currency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FF1D020-1D44-5ED2-9CB8-E5468ED6BBCB}"/>
              </a:ext>
            </a:extLst>
          </p:cNvPr>
          <p:cNvSpPr txBox="1"/>
          <p:nvPr/>
        </p:nvSpPr>
        <p:spPr>
          <a:xfrm>
            <a:off x="185570" y="4293657"/>
            <a:ext cx="1270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US$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00DC85B-1AC0-6B19-9DC3-1EC7DDA1C635}"/>
              </a:ext>
            </a:extLst>
          </p:cNvPr>
          <p:cNvSpPr txBox="1"/>
          <p:nvPr/>
        </p:nvSpPr>
        <p:spPr>
          <a:xfrm>
            <a:off x="98289" y="4833258"/>
            <a:ext cx="1240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Benchmark Return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08B9B6C-216C-B65A-2324-E840B796FA1C}"/>
              </a:ext>
            </a:extLst>
          </p:cNvPr>
          <p:cNvSpPr txBox="1"/>
          <p:nvPr/>
        </p:nvSpPr>
        <p:spPr>
          <a:xfrm>
            <a:off x="130946" y="5296177"/>
            <a:ext cx="1567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Local Currency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00CC47E-6F1E-90C5-9EC3-6CA7D62E78CA}"/>
              </a:ext>
            </a:extLst>
          </p:cNvPr>
          <p:cNvSpPr txBox="1"/>
          <p:nvPr/>
        </p:nvSpPr>
        <p:spPr>
          <a:xfrm>
            <a:off x="196260" y="5583589"/>
            <a:ext cx="1270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US$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AF8C1DC-FBA4-FF6A-FA61-8C270E5666DD}"/>
              </a:ext>
            </a:extLst>
          </p:cNvPr>
          <p:cNvSpPr txBox="1"/>
          <p:nvPr/>
        </p:nvSpPr>
        <p:spPr>
          <a:xfrm>
            <a:off x="1673096" y="3001527"/>
            <a:ext cx="135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Both Naira and USD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2868A1A-14E2-E376-5825-F6869465C9CC}"/>
              </a:ext>
            </a:extLst>
          </p:cNvPr>
          <p:cNvSpPr txBox="1"/>
          <p:nvPr/>
        </p:nvSpPr>
        <p:spPr>
          <a:xfrm>
            <a:off x="1877976" y="4041290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10 years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290E3C1-EE23-78CD-E0F8-16535A930085}"/>
              </a:ext>
            </a:extLst>
          </p:cNvPr>
          <p:cNvSpPr txBox="1"/>
          <p:nvPr/>
        </p:nvSpPr>
        <p:spPr>
          <a:xfrm>
            <a:off x="1877976" y="4315658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&gt;10 years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A3DA444-3E34-7341-83C7-5644F94A2E2C}"/>
              </a:ext>
            </a:extLst>
          </p:cNvPr>
          <p:cNvSpPr txBox="1"/>
          <p:nvPr/>
        </p:nvSpPr>
        <p:spPr>
          <a:xfrm>
            <a:off x="1643743" y="4921299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FGN Bonds + spread of 0.25-1.5%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1163362-0D5E-FA7A-83D8-C1A3DD9A0892}"/>
              </a:ext>
            </a:extLst>
          </p:cNvPr>
          <p:cNvSpPr txBox="1"/>
          <p:nvPr/>
        </p:nvSpPr>
        <p:spPr>
          <a:xfrm>
            <a:off x="1845941" y="5590749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UST LT returns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00652A0-6A05-19FF-BC64-229F800D5040}"/>
              </a:ext>
            </a:extLst>
          </p:cNvPr>
          <p:cNvSpPr txBox="1"/>
          <p:nvPr/>
        </p:nvSpPr>
        <p:spPr>
          <a:xfrm>
            <a:off x="3382365" y="2214003"/>
            <a:ext cx="1701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Regional fund domiciled in Ghana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ADD47CD-8038-62FF-7FC4-7C7595CC7858}"/>
              </a:ext>
            </a:extLst>
          </p:cNvPr>
          <p:cNvSpPr txBox="1"/>
          <p:nvPr/>
        </p:nvSpPr>
        <p:spPr>
          <a:xfrm>
            <a:off x="3382366" y="2991138"/>
            <a:ext cx="135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Both Cedi and USD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7A3B0F4-596A-DFE7-5B4D-9D8483ED5075}"/>
              </a:ext>
            </a:extLst>
          </p:cNvPr>
          <p:cNvSpPr txBox="1"/>
          <p:nvPr/>
        </p:nvSpPr>
        <p:spPr>
          <a:xfrm>
            <a:off x="3382366" y="4074444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10 years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C9D7595-3032-ABB6-EE1C-418BEFA6F525}"/>
              </a:ext>
            </a:extLst>
          </p:cNvPr>
          <p:cNvSpPr txBox="1"/>
          <p:nvPr/>
        </p:nvSpPr>
        <p:spPr>
          <a:xfrm>
            <a:off x="3382366" y="4319673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10 years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1B0A296-6709-B0B2-946A-A08A889CC859}"/>
              </a:ext>
            </a:extLst>
          </p:cNvPr>
          <p:cNvSpPr txBox="1"/>
          <p:nvPr/>
        </p:nvSpPr>
        <p:spPr>
          <a:xfrm>
            <a:off x="3425908" y="4957435"/>
            <a:ext cx="1148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Ghana </a:t>
            </a:r>
            <a:r>
              <a:rPr lang="en-US" sz="1500" kern="1200" dirty="0" err="1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Govies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ABD54F9-9C12-A867-5EDB-E2FDB8876FDF}"/>
              </a:ext>
            </a:extLst>
          </p:cNvPr>
          <p:cNvSpPr txBox="1"/>
          <p:nvPr/>
        </p:nvSpPr>
        <p:spPr>
          <a:xfrm>
            <a:off x="3382366" y="5623903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UST LT returns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E1FCA1C-AF91-7EF0-A690-49D1DAA33702}"/>
              </a:ext>
            </a:extLst>
          </p:cNvPr>
          <p:cNvSpPr txBox="1"/>
          <p:nvPr/>
        </p:nvSpPr>
        <p:spPr>
          <a:xfrm>
            <a:off x="5019592" y="2194665"/>
            <a:ext cx="1377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ECOWAS regional fund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A1D55C2-E647-B609-11D8-B39A2F261CDB}"/>
              </a:ext>
            </a:extLst>
          </p:cNvPr>
          <p:cNvSpPr txBox="1"/>
          <p:nvPr/>
        </p:nvSpPr>
        <p:spPr>
          <a:xfrm>
            <a:off x="5042452" y="2971800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CFA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39E8090-C081-2FA0-880A-BC1ECC07EAFF}"/>
              </a:ext>
            </a:extLst>
          </p:cNvPr>
          <p:cNvSpPr txBox="1"/>
          <p:nvPr/>
        </p:nvSpPr>
        <p:spPr>
          <a:xfrm>
            <a:off x="5018732" y="4055106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&gt;10 years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0718878-E0D3-97D6-4E14-D91D2B36D22B}"/>
              </a:ext>
            </a:extLst>
          </p:cNvPr>
          <p:cNvSpPr txBox="1"/>
          <p:nvPr/>
        </p:nvSpPr>
        <p:spPr>
          <a:xfrm>
            <a:off x="5018732" y="4315658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N/A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972C922-4D0E-E5B9-4903-2608E50B7E36}"/>
              </a:ext>
            </a:extLst>
          </p:cNvPr>
          <p:cNvSpPr txBox="1"/>
          <p:nvPr/>
        </p:nvSpPr>
        <p:spPr>
          <a:xfrm>
            <a:off x="4983893" y="5088064"/>
            <a:ext cx="1148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CFA </a:t>
            </a:r>
            <a:r>
              <a:rPr lang="en-US" sz="1500" kern="1200" dirty="0" err="1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Govies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A2D4495-8B5D-D1DF-F4AF-CE4D254AD028}"/>
              </a:ext>
            </a:extLst>
          </p:cNvPr>
          <p:cNvSpPr txBox="1"/>
          <p:nvPr/>
        </p:nvSpPr>
        <p:spPr>
          <a:xfrm>
            <a:off x="4986697" y="5604565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N/A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1C39F2C-B87D-8C12-076C-CE2ED89FBDCF}"/>
              </a:ext>
            </a:extLst>
          </p:cNvPr>
          <p:cNvSpPr txBox="1"/>
          <p:nvPr/>
        </p:nvSpPr>
        <p:spPr>
          <a:xfrm>
            <a:off x="6785446" y="2198747"/>
            <a:ext cx="135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East Africa</a:t>
            </a:r>
          </a:p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Fund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AE40BB5-B8BC-F4E3-4C76-B1725C7A160E}"/>
              </a:ext>
            </a:extLst>
          </p:cNvPr>
          <p:cNvSpPr txBox="1"/>
          <p:nvPr/>
        </p:nvSpPr>
        <p:spPr>
          <a:xfrm>
            <a:off x="6808306" y="2975882"/>
            <a:ext cx="135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EAC currencies and USD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5D5D364-4B45-1410-C55E-0F1C62247687}"/>
              </a:ext>
            </a:extLst>
          </p:cNvPr>
          <p:cNvSpPr txBox="1"/>
          <p:nvPr/>
        </p:nvSpPr>
        <p:spPr>
          <a:xfrm>
            <a:off x="6117772" y="3753555"/>
            <a:ext cx="2446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5 years, but can extend to 15 years after proof of concept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4BF8C52-C6C9-A202-DAE7-752FE46E63C3}"/>
              </a:ext>
            </a:extLst>
          </p:cNvPr>
          <p:cNvSpPr txBox="1"/>
          <p:nvPr/>
        </p:nvSpPr>
        <p:spPr>
          <a:xfrm>
            <a:off x="6585858" y="4309344"/>
            <a:ext cx="2056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5 years, afraid of unfamiliar territory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F3B92B1-2B3E-2041-6612-A3B21E5AB0EA}"/>
              </a:ext>
            </a:extLst>
          </p:cNvPr>
          <p:cNvSpPr txBox="1"/>
          <p:nvPr/>
        </p:nvSpPr>
        <p:spPr>
          <a:xfrm>
            <a:off x="6756266" y="4979206"/>
            <a:ext cx="1636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Kenya </a:t>
            </a:r>
            <a:r>
              <a:rPr lang="en-US" sz="1500" kern="1200" dirty="0" err="1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Govies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3E6F221-7B12-7066-C0B9-F64BAA748CF8}"/>
              </a:ext>
            </a:extLst>
          </p:cNvPr>
          <p:cNvSpPr txBox="1"/>
          <p:nvPr/>
        </p:nvSpPr>
        <p:spPr>
          <a:xfrm>
            <a:off x="6908666" y="5608647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UST LT returns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7A5C19E-5CEE-CEEF-D563-AF34918AD3BB}"/>
              </a:ext>
            </a:extLst>
          </p:cNvPr>
          <p:cNvSpPr txBox="1"/>
          <p:nvPr/>
        </p:nvSpPr>
        <p:spPr>
          <a:xfrm>
            <a:off x="8098971" y="2209988"/>
            <a:ext cx="1767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East Africa Fund domiciled in Uganda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33E7906-372C-2094-FA1D-28C1692264BF}"/>
              </a:ext>
            </a:extLst>
          </p:cNvPr>
          <p:cNvSpPr txBox="1"/>
          <p:nvPr/>
        </p:nvSpPr>
        <p:spPr>
          <a:xfrm>
            <a:off x="8534578" y="2987123"/>
            <a:ext cx="135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EAC currencies and USD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9335AAB-C13D-01F7-B437-879AD2DD935C}"/>
              </a:ext>
            </a:extLst>
          </p:cNvPr>
          <p:cNvSpPr txBox="1"/>
          <p:nvPr/>
        </p:nvSpPr>
        <p:spPr>
          <a:xfrm>
            <a:off x="8644673" y="4070429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10 years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1014E9E-17FE-BC05-4586-18B753D274F3}"/>
              </a:ext>
            </a:extLst>
          </p:cNvPr>
          <p:cNvSpPr txBox="1"/>
          <p:nvPr/>
        </p:nvSpPr>
        <p:spPr>
          <a:xfrm>
            <a:off x="8644673" y="4315658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&gt;10 years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AB72D8C-DE80-AD67-72B6-BF2E92B4B34B}"/>
              </a:ext>
            </a:extLst>
          </p:cNvPr>
          <p:cNvSpPr txBox="1"/>
          <p:nvPr/>
        </p:nvSpPr>
        <p:spPr>
          <a:xfrm>
            <a:off x="9880597" y="2184931"/>
            <a:ext cx="179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East Africa Fund domiciled in Uganda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506313D-E1C1-10AA-DD32-FA11649C8514}"/>
              </a:ext>
            </a:extLst>
          </p:cNvPr>
          <p:cNvSpPr txBox="1"/>
          <p:nvPr/>
        </p:nvSpPr>
        <p:spPr>
          <a:xfrm>
            <a:off x="9903457" y="2962066"/>
            <a:ext cx="135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Tanzania shillings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184CB8F-1F98-5E3D-4BEB-648C4BA430C9}"/>
              </a:ext>
            </a:extLst>
          </p:cNvPr>
          <p:cNvSpPr txBox="1"/>
          <p:nvPr/>
        </p:nvSpPr>
        <p:spPr>
          <a:xfrm>
            <a:off x="10013552" y="4045372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&gt;20 years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B55F72A-0BAB-E1CC-734E-2C6D2FE292C1}"/>
              </a:ext>
            </a:extLst>
          </p:cNvPr>
          <p:cNvSpPr txBox="1"/>
          <p:nvPr/>
        </p:nvSpPr>
        <p:spPr>
          <a:xfrm>
            <a:off x="10013552" y="4315658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N/A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A6F3F7A-C678-A256-C6B6-BAB959AB7F2A}"/>
              </a:ext>
            </a:extLst>
          </p:cNvPr>
          <p:cNvSpPr txBox="1"/>
          <p:nvPr/>
        </p:nvSpPr>
        <p:spPr>
          <a:xfrm>
            <a:off x="9872660" y="5247974"/>
            <a:ext cx="1148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&gt;10%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9E93D4C9-0043-8553-5202-DC037273A21F}"/>
              </a:ext>
            </a:extLst>
          </p:cNvPr>
          <p:cNvSpPr txBox="1"/>
          <p:nvPr/>
        </p:nvSpPr>
        <p:spPr>
          <a:xfrm>
            <a:off x="9981517" y="5594831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N/A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1912493-43EA-854D-4469-8A641FAD4AAB}"/>
              </a:ext>
            </a:extLst>
          </p:cNvPr>
          <p:cNvCxnSpPr>
            <a:cxnSpLocks/>
          </p:cNvCxnSpPr>
          <p:nvPr/>
        </p:nvCxnSpPr>
        <p:spPr>
          <a:xfrm flipH="1">
            <a:off x="1447800" y="4340515"/>
            <a:ext cx="9708137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DD6B42C-D50E-8F55-A74F-E68216A5B306}"/>
              </a:ext>
            </a:extLst>
          </p:cNvPr>
          <p:cNvCxnSpPr>
            <a:cxnSpLocks/>
          </p:cNvCxnSpPr>
          <p:nvPr/>
        </p:nvCxnSpPr>
        <p:spPr>
          <a:xfrm flipH="1">
            <a:off x="1901696" y="5618862"/>
            <a:ext cx="9292721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3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E99B4D-6018-8A7F-5504-2CF2389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18" y="252841"/>
            <a:ext cx="9455714" cy="666048"/>
          </a:xfrm>
        </p:spPr>
        <p:txBody>
          <a:bodyPr>
            <a:noAutofit/>
          </a:bodyPr>
          <a:lstStyle/>
          <a:p>
            <a:r>
              <a:rPr lang="en-GB" sz="29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Impressions from the institutional investors determine appetite and structure of the vehicle</a:t>
            </a:r>
            <a:endParaRPr lang="en-KE" sz="29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" name="Picture 101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EEA6316D-AEA7-ACFE-DBAC-37BD206D6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35" y="1254293"/>
            <a:ext cx="434596" cy="434596"/>
          </a:xfrm>
          <a:prstGeom prst="rect">
            <a:avLst/>
          </a:prstGeom>
        </p:spPr>
      </p:pic>
      <p:pic>
        <p:nvPicPr>
          <p:cNvPr id="104" name="Picture 103" descr="A flag with a star&#10;&#10;Description automatically generated">
            <a:extLst>
              <a:ext uri="{FF2B5EF4-FFF2-40B4-BE49-F238E27FC236}">
                <a16:creationId xmlns:a16="http://schemas.microsoft.com/office/drawing/2014/main" id="{0943802E-2502-1547-A0A4-87E9FAA5E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13" y="1254293"/>
            <a:ext cx="434596" cy="434596"/>
          </a:xfrm>
          <a:prstGeom prst="rect">
            <a:avLst/>
          </a:prstGeom>
        </p:spPr>
      </p:pic>
      <p:pic>
        <p:nvPicPr>
          <p:cNvPr id="106" name="Picture 105" descr="A flag with a star&#10;&#10;Description automatically generated">
            <a:extLst>
              <a:ext uri="{FF2B5EF4-FFF2-40B4-BE49-F238E27FC236}">
                <a16:creationId xmlns:a16="http://schemas.microsoft.com/office/drawing/2014/main" id="{E4B05420-DC10-50C5-34CE-9137547AB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69" y="1254293"/>
            <a:ext cx="434596" cy="434596"/>
          </a:xfrm>
          <a:prstGeom prst="rect">
            <a:avLst/>
          </a:prstGeom>
        </p:spPr>
      </p:pic>
      <p:pic>
        <p:nvPicPr>
          <p:cNvPr id="108" name="Picture 107" descr="A flag of ireland with a black background&#10;&#10;Description automatically generated">
            <a:extLst>
              <a:ext uri="{FF2B5EF4-FFF2-40B4-BE49-F238E27FC236}">
                <a16:creationId xmlns:a16="http://schemas.microsoft.com/office/drawing/2014/main" id="{6963D12A-4518-CAC4-AF8A-C5A166983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20" y="1254293"/>
            <a:ext cx="434596" cy="434596"/>
          </a:xfrm>
          <a:prstGeom prst="rect">
            <a:avLst/>
          </a:prstGeom>
        </p:spPr>
      </p:pic>
      <p:pic>
        <p:nvPicPr>
          <p:cNvPr id="110" name="Picture 109" descr="A red green and black flag&#10;&#10;Description automatically generated">
            <a:extLst>
              <a:ext uri="{FF2B5EF4-FFF2-40B4-BE49-F238E27FC236}">
                <a16:creationId xmlns:a16="http://schemas.microsoft.com/office/drawing/2014/main" id="{C04183F7-5797-9938-6A85-0E1048B13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59" y="1254293"/>
            <a:ext cx="434596" cy="434596"/>
          </a:xfrm>
          <a:prstGeom prst="rect">
            <a:avLst/>
          </a:prstGeom>
        </p:spPr>
      </p:pic>
      <p:pic>
        <p:nvPicPr>
          <p:cNvPr id="112" name="Picture 111" descr="A black yellow and red striped object with a white circle&#10;&#10;Description automatically generated">
            <a:extLst>
              <a:ext uri="{FF2B5EF4-FFF2-40B4-BE49-F238E27FC236}">
                <a16:creationId xmlns:a16="http://schemas.microsoft.com/office/drawing/2014/main" id="{E0ED8718-27E7-0298-D0B7-287C85E7F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54" y="1254293"/>
            <a:ext cx="434596" cy="434596"/>
          </a:xfrm>
          <a:prstGeom prst="rect">
            <a:avLst/>
          </a:prstGeom>
        </p:spPr>
      </p:pic>
      <p:pic>
        <p:nvPicPr>
          <p:cNvPr id="114" name="Picture 113" descr="A rectangular flag with a black yellow and blue line&#10;&#10;Description automatically generated">
            <a:extLst>
              <a:ext uri="{FF2B5EF4-FFF2-40B4-BE49-F238E27FC236}">
                <a16:creationId xmlns:a16="http://schemas.microsoft.com/office/drawing/2014/main" id="{3C37846E-B8CF-5805-59B2-78D4684056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69" y="1254293"/>
            <a:ext cx="434596" cy="434596"/>
          </a:xfrm>
          <a:prstGeom prst="rect">
            <a:avLst/>
          </a:prstGeom>
        </p:spPr>
      </p:pic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DFA7A4B0-ECF7-3B21-15DC-93E9D2D0B550}"/>
              </a:ext>
            </a:extLst>
          </p:cNvPr>
          <p:cNvSpPr/>
          <p:nvPr/>
        </p:nvSpPr>
        <p:spPr>
          <a:xfrm>
            <a:off x="87086" y="1914536"/>
            <a:ext cx="11443707" cy="666713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00">
              <a:solidFill>
                <a:srgbClr val="0070C0"/>
              </a:solidFill>
              <a:latin typeface=" Calibri Light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A992C1C7-6CC5-F27D-0115-F686BBFF4CE5}"/>
              </a:ext>
            </a:extLst>
          </p:cNvPr>
          <p:cNvSpPr/>
          <p:nvPr/>
        </p:nvSpPr>
        <p:spPr>
          <a:xfrm>
            <a:off x="0" y="2666806"/>
            <a:ext cx="11451770" cy="846258"/>
          </a:xfrm>
          <a:prstGeom prst="roundRect">
            <a:avLst>
              <a:gd name="adj" fmla="val 0"/>
            </a:avLst>
          </a:prstGeom>
          <a:solidFill>
            <a:srgbClr val="98C12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00">
              <a:solidFill>
                <a:srgbClr val="0070C0"/>
              </a:solidFill>
              <a:latin typeface=" Calibri Light"/>
            </a:endParaRP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381C396A-E097-B762-F22F-C8061B437416}"/>
              </a:ext>
            </a:extLst>
          </p:cNvPr>
          <p:cNvSpPr/>
          <p:nvPr/>
        </p:nvSpPr>
        <p:spPr>
          <a:xfrm>
            <a:off x="97971" y="3649810"/>
            <a:ext cx="11432822" cy="780675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00">
              <a:solidFill>
                <a:srgbClr val="0070C0"/>
              </a:solidFill>
              <a:latin typeface=" Calibri Light"/>
            </a:endParaRP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60F6EF1D-B704-71B6-965D-DBE983DCA0DF}"/>
              </a:ext>
            </a:extLst>
          </p:cNvPr>
          <p:cNvSpPr/>
          <p:nvPr/>
        </p:nvSpPr>
        <p:spPr>
          <a:xfrm>
            <a:off x="119743" y="4500252"/>
            <a:ext cx="11443707" cy="1511665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00">
              <a:solidFill>
                <a:srgbClr val="0070C0"/>
              </a:solidFill>
              <a:latin typeface=" Calibri Ligh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6DCCA41-057C-46DF-C9A5-920EFE35DA1C}"/>
              </a:ext>
            </a:extLst>
          </p:cNvPr>
          <p:cNvSpPr txBox="1"/>
          <p:nvPr/>
        </p:nvSpPr>
        <p:spPr>
          <a:xfrm>
            <a:off x="1749296" y="1647890"/>
            <a:ext cx="884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NIGERIA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021F71B-E81C-DB3A-7AC5-F3C268F96793}"/>
              </a:ext>
            </a:extLst>
          </p:cNvPr>
          <p:cNvSpPr txBox="1"/>
          <p:nvPr/>
        </p:nvSpPr>
        <p:spPr>
          <a:xfrm>
            <a:off x="3311130" y="1647890"/>
            <a:ext cx="884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GHANA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281670C-9E8E-B1C2-BE67-494C21BE1E64}"/>
              </a:ext>
            </a:extLst>
          </p:cNvPr>
          <p:cNvSpPr txBox="1"/>
          <p:nvPr/>
        </p:nvSpPr>
        <p:spPr>
          <a:xfrm>
            <a:off x="5129344" y="1647824"/>
            <a:ext cx="884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WAEMU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572BA90-F257-6BC8-2268-76FD082A16B9}"/>
              </a:ext>
            </a:extLst>
          </p:cNvPr>
          <p:cNvSpPr txBox="1"/>
          <p:nvPr/>
        </p:nvSpPr>
        <p:spPr>
          <a:xfrm>
            <a:off x="6616677" y="1647890"/>
            <a:ext cx="884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KENYA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A604839-92F3-2DB0-BEEC-109AEBB1CC6C}"/>
              </a:ext>
            </a:extLst>
          </p:cNvPr>
          <p:cNvSpPr txBox="1"/>
          <p:nvPr/>
        </p:nvSpPr>
        <p:spPr>
          <a:xfrm>
            <a:off x="8289394" y="1647890"/>
            <a:ext cx="992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UGANDA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A6AE41C-118D-B9A2-3F25-A7168270A984}"/>
              </a:ext>
            </a:extLst>
          </p:cNvPr>
          <p:cNvSpPr txBox="1"/>
          <p:nvPr/>
        </p:nvSpPr>
        <p:spPr>
          <a:xfrm>
            <a:off x="9662329" y="1647890"/>
            <a:ext cx="1136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TANZANIA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1BEFF9D-286C-C3EF-1DE3-61F81731D59D}"/>
              </a:ext>
            </a:extLst>
          </p:cNvPr>
          <p:cNvCxnSpPr>
            <a:cxnSpLocks/>
          </p:cNvCxnSpPr>
          <p:nvPr/>
        </p:nvCxnSpPr>
        <p:spPr>
          <a:xfrm>
            <a:off x="1343872" y="1906571"/>
            <a:ext cx="0" cy="3952946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59E213E3-D57E-CA1C-21CA-E47CA6B62569}"/>
              </a:ext>
            </a:extLst>
          </p:cNvPr>
          <p:cNvSpPr txBox="1"/>
          <p:nvPr/>
        </p:nvSpPr>
        <p:spPr>
          <a:xfrm>
            <a:off x="1476065" y="2030306"/>
            <a:ext cx="135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Not required, a nice to have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F3441C0-719B-EEE2-24CB-8B8046BABE84}"/>
              </a:ext>
            </a:extLst>
          </p:cNvPr>
          <p:cNvSpPr txBox="1"/>
          <p:nvPr/>
        </p:nvSpPr>
        <p:spPr>
          <a:xfrm>
            <a:off x="130628" y="2001670"/>
            <a:ext cx="1377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Credit enhancement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782EF4-FF5F-E6D4-F26E-A3D64B88E73B}"/>
              </a:ext>
            </a:extLst>
          </p:cNvPr>
          <p:cNvSpPr txBox="1"/>
          <p:nvPr/>
        </p:nvSpPr>
        <p:spPr>
          <a:xfrm>
            <a:off x="108857" y="2819703"/>
            <a:ext cx="1290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Liquidity requirements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526E5A2-AE41-F5C8-5D17-35C687C843E6}"/>
              </a:ext>
            </a:extLst>
          </p:cNvPr>
          <p:cNvSpPr txBox="1"/>
          <p:nvPr/>
        </p:nvSpPr>
        <p:spPr>
          <a:xfrm>
            <a:off x="125963" y="3806087"/>
            <a:ext cx="1098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Sectors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00DC85B-1AC0-6B19-9DC3-1EC7DDA1C635}"/>
              </a:ext>
            </a:extLst>
          </p:cNvPr>
          <p:cNvSpPr txBox="1"/>
          <p:nvPr/>
        </p:nvSpPr>
        <p:spPr>
          <a:xfrm>
            <a:off x="163026" y="4803753"/>
            <a:ext cx="1270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b="1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Regulatory constraints</a:t>
            </a:r>
            <a:endParaRPr lang="en-US" sz="1500" kern="1200" dirty="0">
              <a:solidFill>
                <a:srgbClr val="0070C0"/>
              </a:solidFill>
              <a:latin typeface=" Calibri Light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AF8C1DC-FBA4-FF6A-FA61-8C270E5666DD}"/>
              </a:ext>
            </a:extLst>
          </p:cNvPr>
          <p:cNvSpPr txBox="1"/>
          <p:nvPr/>
        </p:nvSpPr>
        <p:spPr>
          <a:xfrm>
            <a:off x="1411839" y="2728323"/>
            <a:ext cx="1723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None. Contributions more than redemptions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2868A1A-14E2-E376-5825-F6869465C9CC}"/>
              </a:ext>
            </a:extLst>
          </p:cNvPr>
          <p:cNvSpPr txBox="1"/>
          <p:nvPr/>
        </p:nvSpPr>
        <p:spPr>
          <a:xfrm>
            <a:off x="1377233" y="3790919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Diversified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A3DA444-3E34-7341-83C7-5644F94A2E2C}"/>
              </a:ext>
            </a:extLst>
          </p:cNvPr>
          <p:cNvSpPr txBox="1"/>
          <p:nvPr/>
        </p:nvSpPr>
        <p:spPr>
          <a:xfrm>
            <a:off x="1349029" y="4626612"/>
            <a:ext cx="17425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PFAs can invest in provided 60% is invested in Nigeria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00652A0-6A05-19FF-BC64-229F800D5040}"/>
              </a:ext>
            </a:extLst>
          </p:cNvPr>
          <p:cNvSpPr txBox="1"/>
          <p:nvPr/>
        </p:nvSpPr>
        <p:spPr>
          <a:xfrm>
            <a:off x="3229965" y="2041689"/>
            <a:ext cx="1512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Not required, a nice to have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ADD47CD-8038-62FF-7FC4-7C7595CC7858}"/>
              </a:ext>
            </a:extLst>
          </p:cNvPr>
          <p:cNvSpPr txBox="1"/>
          <p:nvPr/>
        </p:nvSpPr>
        <p:spPr>
          <a:xfrm>
            <a:off x="3153766" y="2717139"/>
            <a:ext cx="17121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None. Contributions more than redemptions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7A3B0F4-596A-DFE7-5B4D-9D8483ED5075}"/>
              </a:ext>
            </a:extLst>
          </p:cNvPr>
          <p:cNvSpPr txBox="1"/>
          <p:nvPr/>
        </p:nvSpPr>
        <p:spPr>
          <a:xfrm>
            <a:off x="3229966" y="3824073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Diversified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1B0A296-6709-B0B2-946A-A08A889CC859}"/>
              </a:ext>
            </a:extLst>
          </p:cNvPr>
          <p:cNvSpPr txBox="1"/>
          <p:nvPr/>
        </p:nvSpPr>
        <p:spPr>
          <a:xfrm>
            <a:off x="3156637" y="4666966"/>
            <a:ext cx="1469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Offshore investments up to a maximum of 5%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E1FCA1C-AF91-7EF0-A690-49D1DAA33702}"/>
              </a:ext>
            </a:extLst>
          </p:cNvPr>
          <p:cNvSpPr txBox="1"/>
          <p:nvPr/>
        </p:nvSpPr>
        <p:spPr>
          <a:xfrm>
            <a:off x="5161106" y="2167316"/>
            <a:ext cx="1377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Required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A1D55C2-E647-B609-11D8-B39A2F261CDB}"/>
              </a:ext>
            </a:extLst>
          </p:cNvPr>
          <p:cNvSpPr txBox="1"/>
          <p:nvPr/>
        </p:nvSpPr>
        <p:spPr>
          <a:xfrm>
            <a:off x="5162195" y="2998880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Required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972C922-4D0E-E5B9-4903-2608E50B7E36}"/>
              </a:ext>
            </a:extLst>
          </p:cNvPr>
          <p:cNvSpPr txBox="1"/>
          <p:nvPr/>
        </p:nvSpPr>
        <p:spPr>
          <a:xfrm>
            <a:off x="4867021" y="4666966"/>
            <a:ext cx="1501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The regulator allow for 5-10% of the fund to be invested offshore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1C39F2C-B87D-8C12-076C-CE2ED89FBDCF}"/>
              </a:ext>
            </a:extLst>
          </p:cNvPr>
          <p:cNvSpPr txBox="1"/>
          <p:nvPr/>
        </p:nvSpPr>
        <p:spPr>
          <a:xfrm>
            <a:off x="6633046" y="2026433"/>
            <a:ext cx="135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Not required, a nice to have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AE40BB5-B8BC-F4E3-4C76-B1725C7A160E}"/>
              </a:ext>
            </a:extLst>
          </p:cNvPr>
          <p:cNvSpPr txBox="1"/>
          <p:nvPr/>
        </p:nvSpPr>
        <p:spPr>
          <a:xfrm>
            <a:off x="6655906" y="2948533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Required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5D5D364-4B45-1410-C55E-0F1C62247687}"/>
              </a:ext>
            </a:extLst>
          </p:cNvPr>
          <p:cNvSpPr txBox="1"/>
          <p:nvPr/>
        </p:nvSpPr>
        <p:spPr>
          <a:xfrm>
            <a:off x="6655906" y="3589765"/>
            <a:ext cx="17836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Diversified with a higher allocation to infrastructure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F3B92B1-2B3E-2041-6612-A3B21E5AB0EA}"/>
              </a:ext>
            </a:extLst>
          </p:cNvPr>
          <p:cNvSpPr txBox="1"/>
          <p:nvPr/>
        </p:nvSpPr>
        <p:spPr>
          <a:xfrm>
            <a:off x="6677677" y="4687676"/>
            <a:ext cx="1270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Offshore investments up to 15%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AB72D8C-DE80-AD67-72B6-BF2E92B4B34B}"/>
              </a:ext>
            </a:extLst>
          </p:cNvPr>
          <p:cNvSpPr txBox="1"/>
          <p:nvPr/>
        </p:nvSpPr>
        <p:spPr>
          <a:xfrm>
            <a:off x="9728197" y="2157582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Required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506313D-E1C1-10AA-DD32-FA11649C8514}"/>
              </a:ext>
            </a:extLst>
          </p:cNvPr>
          <p:cNvSpPr txBox="1"/>
          <p:nvPr/>
        </p:nvSpPr>
        <p:spPr>
          <a:xfrm>
            <a:off x="9751057" y="2934717"/>
            <a:ext cx="1354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Required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A6F3F7A-C678-A256-C6B6-BAB959AB7F2A}"/>
              </a:ext>
            </a:extLst>
          </p:cNvPr>
          <p:cNvSpPr txBox="1"/>
          <p:nvPr/>
        </p:nvSpPr>
        <p:spPr>
          <a:xfrm>
            <a:off x="9853760" y="4666966"/>
            <a:ext cx="1434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Investments in alternatives must obtain BOT approval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827C1-2B88-F932-21BC-BC65654588E9}"/>
              </a:ext>
            </a:extLst>
          </p:cNvPr>
          <p:cNvSpPr txBox="1"/>
          <p:nvPr/>
        </p:nvSpPr>
        <p:spPr>
          <a:xfrm>
            <a:off x="8317333" y="4622362"/>
            <a:ext cx="13449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Investments in alternatives must obtain ministerial approval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3784C-A75E-8126-95DE-69B446A7CD16}"/>
              </a:ext>
            </a:extLst>
          </p:cNvPr>
          <p:cNvSpPr txBox="1"/>
          <p:nvPr/>
        </p:nvSpPr>
        <p:spPr>
          <a:xfrm>
            <a:off x="8245220" y="3611536"/>
            <a:ext cx="17836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500" kern="12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Diversified with a higher allocation to infrastructure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3F6D4-5F3A-0840-969A-77F4441226A5}"/>
              </a:ext>
            </a:extLst>
          </p:cNvPr>
          <p:cNvSpPr txBox="1"/>
          <p:nvPr/>
        </p:nvSpPr>
        <p:spPr>
          <a:xfrm>
            <a:off x="6810385" y="6011917"/>
            <a:ext cx="4753065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32688"/>
            <a:r>
              <a:rPr lang="en-US" sz="1500" dirty="0">
                <a:solidFill>
                  <a:srgbClr val="0070C0"/>
                </a:solidFill>
                <a:latin typeface=" Calibri Light"/>
                <a:cs typeface="Calibri" panose="020F0502020204030204" pitchFamily="34" charset="0"/>
              </a:rPr>
              <a:t>investments within EAC are treated as domestic</a:t>
            </a:r>
          </a:p>
        </p:txBody>
      </p:sp>
    </p:spTree>
    <p:extLst>
      <p:ext uri="{BB962C8B-B14F-4D97-AF65-F5344CB8AC3E}">
        <p14:creationId xmlns:p14="http://schemas.microsoft.com/office/powerpoint/2010/main" val="2145851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0C4CF9-023B-78C2-6C26-1C77E5A5F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14367"/>
              </p:ext>
            </p:extLst>
          </p:nvPr>
        </p:nvGraphicFramePr>
        <p:xfrm>
          <a:off x="677636" y="2559845"/>
          <a:ext cx="10665278" cy="32435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58808">
                  <a:extLst>
                    <a:ext uri="{9D8B030D-6E8A-4147-A177-3AD203B41FA5}">
                      <a16:colId xmlns:a16="http://schemas.microsoft.com/office/drawing/2014/main" val="2092110588"/>
                    </a:ext>
                  </a:extLst>
                </a:gridCol>
                <a:gridCol w="995980">
                  <a:extLst>
                    <a:ext uri="{9D8B030D-6E8A-4147-A177-3AD203B41FA5}">
                      <a16:colId xmlns:a16="http://schemas.microsoft.com/office/drawing/2014/main" val="3457553691"/>
                    </a:ext>
                  </a:extLst>
                </a:gridCol>
                <a:gridCol w="1881295">
                  <a:extLst>
                    <a:ext uri="{9D8B030D-6E8A-4147-A177-3AD203B41FA5}">
                      <a16:colId xmlns:a16="http://schemas.microsoft.com/office/drawing/2014/main" val="703414055"/>
                    </a:ext>
                  </a:extLst>
                </a:gridCol>
                <a:gridCol w="1936626">
                  <a:extLst>
                    <a:ext uri="{9D8B030D-6E8A-4147-A177-3AD203B41FA5}">
                      <a16:colId xmlns:a16="http://schemas.microsoft.com/office/drawing/2014/main" val="872205168"/>
                    </a:ext>
                  </a:extLst>
                </a:gridCol>
                <a:gridCol w="2351616">
                  <a:extLst>
                    <a:ext uri="{9D8B030D-6E8A-4147-A177-3AD203B41FA5}">
                      <a16:colId xmlns:a16="http://schemas.microsoft.com/office/drawing/2014/main" val="2771518043"/>
                    </a:ext>
                  </a:extLst>
                </a:gridCol>
                <a:gridCol w="2240953">
                  <a:extLst>
                    <a:ext uri="{9D8B030D-6E8A-4147-A177-3AD203B41FA5}">
                      <a16:colId xmlns:a16="http://schemas.microsoft.com/office/drawing/2014/main" val="3080474579"/>
                    </a:ext>
                  </a:extLst>
                </a:gridCol>
              </a:tblGrid>
              <a:tr h="3837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Size (Pension funds only)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794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endParaRPr lang="en-K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$B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Fund is locally domiciled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Fund is locally domiciled ($)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Fund is externally domiciled 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Fund is externally domiciled ($)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5525897"/>
                  </a:ext>
                </a:extLst>
              </a:tr>
              <a:tr h="20392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Kenya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12.5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3.75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K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1.88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1112189"/>
                  </a:ext>
                </a:extLst>
              </a:tr>
              <a:tr h="22134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Nigeria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2.54</a:t>
                      </a:r>
                      <a:endParaRPr lang="en-K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2.54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53586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Ghana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0.41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0.14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103776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Senegal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1.08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K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0.11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0.11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1514189"/>
                  </a:ext>
                </a:extLst>
              </a:tr>
              <a:tr h="30455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CIV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0.27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0.27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861608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Uganda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5.56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1.11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1.67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098666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Tanzania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5.06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  <a:endParaRPr lang="en-K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148884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K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42.30</a:t>
                      </a:r>
                      <a:endParaRPr lang="en-K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K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8.69</a:t>
                      </a:r>
                      <a:endParaRPr lang="en-K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K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6.60</a:t>
                      </a:r>
                      <a:endParaRPr lang="en-K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3080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40737C4-E4FD-B8B5-551C-76322AC9E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190" y="655613"/>
            <a:ext cx="9455714" cy="666048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 funds have a large AUM that could be allocated to alternatives </a:t>
            </a:r>
            <a:endParaRPr lang="en-KE" sz="32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5B004-4F20-99CB-DCE6-FF5811642F69}"/>
              </a:ext>
            </a:extLst>
          </p:cNvPr>
          <p:cNvSpPr txBox="1"/>
          <p:nvPr/>
        </p:nvSpPr>
        <p:spPr>
          <a:xfrm>
            <a:off x="816429" y="1628976"/>
            <a:ext cx="10428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 funds in the 7 countries could allocate up to US$8.7 billion to the portfolio transfer vehicle if the vehicle is locally domiciled.</a:t>
            </a:r>
          </a:p>
        </p:txBody>
      </p:sp>
    </p:spTree>
    <p:extLst>
      <p:ext uri="{BB962C8B-B14F-4D97-AF65-F5344CB8AC3E}">
        <p14:creationId xmlns:p14="http://schemas.microsoft.com/office/powerpoint/2010/main" val="77196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A0F1-9BDC-7AE4-D35A-79E4FA0FC295}"/>
              </a:ext>
            </a:extLst>
          </p:cNvPr>
          <p:cNvSpPr/>
          <p:nvPr/>
        </p:nvSpPr>
        <p:spPr>
          <a:xfrm>
            <a:off x="0" y="1165277"/>
            <a:ext cx="12192000" cy="5562094"/>
          </a:xfrm>
          <a:prstGeom prst="rect">
            <a:avLst/>
          </a:prstGeom>
          <a:solidFill>
            <a:srgbClr val="365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CFFAA1-4DCE-B191-D1E6-7D3CA1B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366" y="2018810"/>
            <a:ext cx="4653286" cy="666048"/>
          </a:xfrm>
        </p:spPr>
        <p:txBody>
          <a:bodyPr>
            <a:noAutofit/>
          </a:bodyPr>
          <a:lstStyle/>
          <a:p>
            <a:r>
              <a:rPr lang="en-GB" sz="4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 Structure </a:t>
            </a:r>
            <a:endParaRPr lang="en-KE" sz="4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3A457-3B71-0C82-8DF4-852C19078A6A}"/>
              </a:ext>
            </a:extLst>
          </p:cNvPr>
          <p:cNvSpPr txBox="1">
            <a:spLocks/>
          </p:cNvSpPr>
          <p:nvPr/>
        </p:nvSpPr>
        <p:spPr>
          <a:xfrm>
            <a:off x="1201509" y="3085610"/>
            <a:ext cx="9281434" cy="18673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fund will be a permanent or closed-end vehicle.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an Africa-wide US dollars fund to transfer US dollar denominated assets.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Sub-regional funds will provide both local and hard currency financing within the limits of the investment regulations.  </a:t>
            </a:r>
            <a:endParaRPr lang="en-KE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7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8DB17B-872E-4A9D-ED4D-E8623D8B622A}"/>
              </a:ext>
            </a:extLst>
          </p:cNvPr>
          <p:cNvSpPr txBox="1">
            <a:spLocks/>
          </p:cNvSpPr>
          <p:nvPr/>
        </p:nvSpPr>
        <p:spPr>
          <a:xfrm>
            <a:off x="5360304" y="4460964"/>
            <a:ext cx="7697473" cy="47405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Museo Sans 700" panose="02000000000000000000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sz="18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C4725-5C43-9DA3-FA1F-49B4B461CE6C}"/>
              </a:ext>
            </a:extLst>
          </p:cNvPr>
          <p:cNvSpPr txBox="1">
            <a:spLocks/>
          </p:cNvSpPr>
          <p:nvPr/>
        </p:nvSpPr>
        <p:spPr>
          <a:xfrm>
            <a:off x="1080585" y="4961707"/>
            <a:ext cx="4653286" cy="66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4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(Supply side)</a:t>
            </a:r>
            <a:endParaRPr lang="en-KE" sz="4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9E3E0A-BBEB-A553-9FC2-1F53AA6AE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669234"/>
              </p:ext>
            </p:extLst>
          </p:nvPr>
        </p:nvGraphicFramePr>
        <p:xfrm>
          <a:off x="781050" y="161988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1CB6203-B4CB-A03C-EB49-1EDAFD9AACCC}"/>
              </a:ext>
            </a:extLst>
          </p:cNvPr>
          <p:cNvSpPr txBox="1">
            <a:spLocks/>
          </p:cNvSpPr>
          <p:nvPr/>
        </p:nvSpPr>
        <p:spPr>
          <a:xfrm>
            <a:off x="918210" y="408405"/>
            <a:ext cx="10515600" cy="92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2573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CDD594-5BD1-43AD-9BBF-50112858D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143" y="273019"/>
            <a:ext cx="94557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African-wide US$ fund and local currency driven sub-funds will be optimal given regulatory limits on offshore investments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850C2-82E5-3E64-93EF-B2681030B0E6}"/>
              </a:ext>
            </a:extLst>
          </p:cNvPr>
          <p:cNvSpPr/>
          <p:nvPr/>
        </p:nvSpPr>
        <p:spPr>
          <a:xfrm>
            <a:off x="769434" y="1716627"/>
            <a:ext cx="10547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65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Investment regulations are more stringent on external investments but allow 10-30% in local domiciled alternative investment funds.</a:t>
            </a:r>
            <a:endParaRPr lang="en-US" b="1" dirty="0">
              <a:solidFill>
                <a:srgbClr val="365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0792B6-4733-48E0-1F8D-021F9C0F3891}"/>
              </a:ext>
            </a:extLst>
          </p:cNvPr>
          <p:cNvSpPr/>
          <p:nvPr/>
        </p:nvSpPr>
        <p:spPr>
          <a:xfrm>
            <a:off x="556386" y="3003163"/>
            <a:ext cx="1908033" cy="474639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solidFill>
              <a:srgbClr val="356C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CF5DF59-0496-AFD9-2DB1-76181E3FBFA8}"/>
              </a:ext>
            </a:extLst>
          </p:cNvPr>
          <p:cNvSpPr/>
          <p:nvPr/>
        </p:nvSpPr>
        <p:spPr>
          <a:xfrm>
            <a:off x="556386" y="3663681"/>
            <a:ext cx="1908033" cy="321862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12700">
            <a:solidFill>
              <a:srgbClr val="356C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31D922-CE01-FB65-BC30-B28FBDAF8703}"/>
              </a:ext>
            </a:extLst>
          </p:cNvPr>
          <p:cNvSpPr/>
          <p:nvPr/>
        </p:nvSpPr>
        <p:spPr>
          <a:xfrm>
            <a:off x="556386" y="3985543"/>
            <a:ext cx="1908033" cy="2243442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356C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75D46-D1BC-D138-AA9D-5AF556D4AB51}"/>
              </a:ext>
            </a:extLst>
          </p:cNvPr>
          <p:cNvSpPr txBox="1"/>
          <p:nvPr/>
        </p:nvSpPr>
        <p:spPr>
          <a:xfrm>
            <a:off x="658296" y="3004511"/>
            <a:ext cx="1165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3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Committee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FB58F-D415-71B4-88D3-69015A3773BF}"/>
              </a:ext>
            </a:extLst>
          </p:cNvPr>
          <p:cNvSpPr txBox="1"/>
          <p:nvPr/>
        </p:nvSpPr>
        <p:spPr>
          <a:xfrm>
            <a:off x="658298" y="3694503"/>
            <a:ext cx="11658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3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09D970-532F-E9E8-5F5B-96E8047B6818}"/>
              </a:ext>
            </a:extLst>
          </p:cNvPr>
          <p:cNvSpPr txBox="1"/>
          <p:nvPr/>
        </p:nvSpPr>
        <p:spPr>
          <a:xfrm>
            <a:off x="658296" y="4009516"/>
            <a:ext cx="16739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3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Anchor Investors</a:t>
            </a:r>
          </a:p>
          <a:p>
            <a:pPr defTabSz="932688"/>
            <a:r>
              <a:rPr lang="en-US" sz="1300" dirty="0" err="1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FSDAi</a:t>
            </a:r>
            <a:endParaRPr lang="en-US" sz="13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32688"/>
            <a:r>
              <a:rPr lang="en-US" sz="1300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DFIs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B0F63-CB9F-13AB-878B-E8F7C8A0F202}"/>
              </a:ext>
            </a:extLst>
          </p:cNvPr>
          <p:cNvSpPr txBox="1"/>
          <p:nvPr/>
        </p:nvSpPr>
        <p:spPr>
          <a:xfrm>
            <a:off x="658295" y="4678394"/>
            <a:ext cx="16739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3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Investors</a:t>
            </a:r>
          </a:p>
          <a:p>
            <a:pPr defTabSz="932688"/>
            <a:r>
              <a:rPr lang="en-US" sz="13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 Funds</a:t>
            </a:r>
          </a:p>
          <a:p>
            <a:pPr defTabSz="932688"/>
            <a:r>
              <a:rPr lang="en-US" sz="1300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Insurers</a:t>
            </a:r>
          </a:p>
          <a:p>
            <a:pPr defTabSz="932688"/>
            <a:r>
              <a:rPr lang="en-US" sz="13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Funds</a:t>
            </a:r>
          </a:p>
          <a:p>
            <a:pPr defTabSz="932688"/>
            <a:r>
              <a:rPr lang="en-US" sz="1300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 Funds</a:t>
            </a:r>
          </a:p>
          <a:p>
            <a:pPr defTabSz="932688"/>
            <a:r>
              <a:rPr lang="en-US" sz="13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HNWIs</a:t>
            </a:r>
            <a:endParaRPr lang="en-US" sz="1300" kern="12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C3245-E18A-E815-B780-56FE5EFE9029}"/>
              </a:ext>
            </a:extLst>
          </p:cNvPr>
          <p:cNvSpPr txBox="1"/>
          <p:nvPr/>
        </p:nvSpPr>
        <p:spPr>
          <a:xfrm>
            <a:off x="658294" y="5954654"/>
            <a:ext cx="16739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3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Guarantors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8C1010-CEC6-9AB0-907D-021373A6A96D}"/>
              </a:ext>
            </a:extLst>
          </p:cNvPr>
          <p:cNvSpPr/>
          <p:nvPr/>
        </p:nvSpPr>
        <p:spPr>
          <a:xfrm>
            <a:off x="2786324" y="3003231"/>
            <a:ext cx="8217919" cy="492443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B2A9B00-AC29-1364-4067-30BE08897C72}"/>
              </a:ext>
            </a:extLst>
          </p:cNvPr>
          <p:cNvSpPr/>
          <p:nvPr/>
        </p:nvSpPr>
        <p:spPr>
          <a:xfrm>
            <a:off x="2786324" y="3495673"/>
            <a:ext cx="8217919" cy="2364353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F17E4-82C7-E8B3-5F91-1550E6E2A4AE}"/>
              </a:ext>
            </a:extLst>
          </p:cNvPr>
          <p:cNvSpPr txBox="1"/>
          <p:nvPr/>
        </p:nvSpPr>
        <p:spPr>
          <a:xfrm>
            <a:off x="2813407" y="3095635"/>
            <a:ext cx="1676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3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Fund Manager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62D31-BA57-125A-8706-D0A2FC9716F9}"/>
              </a:ext>
            </a:extLst>
          </p:cNvPr>
          <p:cNvSpPr txBox="1"/>
          <p:nvPr/>
        </p:nvSpPr>
        <p:spPr>
          <a:xfrm>
            <a:off x="2813407" y="3588078"/>
            <a:ext cx="1676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3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Umbrella Fund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750E53-DD36-5647-096A-B7A4602776B5}"/>
              </a:ext>
            </a:extLst>
          </p:cNvPr>
          <p:cNvSpPr/>
          <p:nvPr/>
        </p:nvSpPr>
        <p:spPr>
          <a:xfrm>
            <a:off x="2908277" y="4131189"/>
            <a:ext cx="1948935" cy="348937"/>
          </a:xfrm>
          <a:prstGeom prst="roundRect">
            <a:avLst>
              <a:gd name="adj" fmla="val 0"/>
            </a:avLst>
          </a:prstGeom>
          <a:solidFill>
            <a:srgbClr val="AAAFAA">
              <a:alpha val="84706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BF86EED-0671-8E3C-0DC0-63115C7BEBED}"/>
              </a:ext>
            </a:extLst>
          </p:cNvPr>
          <p:cNvSpPr/>
          <p:nvPr/>
        </p:nvSpPr>
        <p:spPr>
          <a:xfrm>
            <a:off x="4906320" y="4131189"/>
            <a:ext cx="1948935" cy="348937"/>
          </a:xfrm>
          <a:prstGeom prst="roundRect">
            <a:avLst>
              <a:gd name="adj" fmla="val 0"/>
            </a:avLst>
          </a:prstGeom>
          <a:solidFill>
            <a:srgbClr val="AAAFAA">
              <a:alpha val="85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C54BF94-1199-13AE-897C-98BA750A178C}"/>
              </a:ext>
            </a:extLst>
          </p:cNvPr>
          <p:cNvSpPr/>
          <p:nvPr/>
        </p:nvSpPr>
        <p:spPr>
          <a:xfrm>
            <a:off x="6893346" y="4131189"/>
            <a:ext cx="1948935" cy="348937"/>
          </a:xfrm>
          <a:prstGeom prst="roundRect">
            <a:avLst>
              <a:gd name="adj" fmla="val 0"/>
            </a:avLst>
          </a:prstGeom>
          <a:solidFill>
            <a:srgbClr val="AAAFAA">
              <a:alpha val="85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C9D042F-ABC0-5CBE-FA1C-0E31CCD2E3C2}"/>
              </a:ext>
            </a:extLst>
          </p:cNvPr>
          <p:cNvSpPr/>
          <p:nvPr/>
        </p:nvSpPr>
        <p:spPr>
          <a:xfrm>
            <a:off x="8891388" y="4131189"/>
            <a:ext cx="1948935" cy="348937"/>
          </a:xfrm>
          <a:prstGeom prst="roundRect">
            <a:avLst>
              <a:gd name="adj" fmla="val 0"/>
            </a:avLst>
          </a:prstGeom>
          <a:solidFill>
            <a:srgbClr val="AAAFAA">
              <a:alpha val="85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B7643BD-BB71-DB4C-9B31-5AE2CCEED682}"/>
              </a:ext>
            </a:extLst>
          </p:cNvPr>
          <p:cNvSpPr/>
          <p:nvPr/>
        </p:nvSpPr>
        <p:spPr>
          <a:xfrm>
            <a:off x="2908277" y="4518941"/>
            <a:ext cx="1948935" cy="437434"/>
          </a:xfrm>
          <a:prstGeom prst="roundRect">
            <a:avLst>
              <a:gd name="adj" fmla="val 0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F715D2F-57C5-DE28-F12B-0473F5EB18BF}"/>
              </a:ext>
            </a:extLst>
          </p:cNvPr>
          <p:cNvSpPr/>
          <p:nvPr/>
        </p:nvSpPr>
        <p:spPr>
          <a:xfrm>
            <a:off x="4906320" y="4518941"/>
            <a:ext cx="1948935" cy="437434"/>
          </a:xfrm>
          <a:prstGeom prst="roundRect">
            <a:avLst>
              <a:gd name="adj" fmla="val 0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EEEC382-1072-9F41-461F-BC2299183D6B}"/>
              </a:ext>
            </a:extLst>
          </p:cNvPr>
          <p:cNvSpPr/>
          <p:nvPr/>
        </p:nvSpPr>
        <p:spPr>
          <a:xfrm>
            <a:off x="6893346" y="4518941"/>
            <a:ext cx="1005997" cy="437434"/>
          </a:xfrm>
          <a:prstGeom prst="roundRect">
            <a:avLst>
              <a:gd name="adj" fmla="val 0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FCF2F60-1420-8E22-30E7-F384BE7D0F14}"/>
              </a:ext>
            </a:extLst>
          </p:cNvPr>
          <p:cNvSpPr/>
          <p:nvPr/>
        </p:nvSpPr>
        <p:spPr>
          <a:xfrm>
            <a:off x="8891388" y="4518941"/>
            <a:ext cx="1948935" cy="437434"/>
          </a:xfrm>
          <a:prstGeom prst="roundRect">
            <a:avLst>
              <a:gd name="adj" fmla="val 0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32BE97-7FDF-C475-D053-83CDB99C2EA3}"/>
              </a:ext>
            </a:extLst>
          </p:cNvPr>
          <p:cNvSpPr/>
          <p:nvPr/>
        </p:nvSpPr>
        <p:spPr>
          <a:xfrm>
            <a:off x="2908277" y="4993501"/>
            <a:ext cx="1948935" cy="728992"/>
          </a:xfrm>
          <a:prstGeom prst="roundRect">
            <a:avLst>
              <a:gd name="adj" fmla="val 0"/>
            </a:avLst>
          </a:prstGeom>
          <a:solidFill>
            <a:srgbClr val="98C12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BEC3C3-BE9C-604C-EC96-FF4EF7779D25}"/>
              </a:ext>
            </a:extLst>
          </p:cNvPr>
          <p:cNvSpPr/>
          <p:nvPr/>
        </p:nvSpPr>
        <p:spPr>
          <a:xfrm>
            <a:off x="4906320" y="4993501"/>
            <a:ext cx="1948935" cy="728992"/>
          </a:xfrm>
          <a:prstGeom prst="roundRect">
            <a:avLst>
              <a:gd name="adj" fmla="val 0"/>
            </a:avLst>
          </a:prstGeom>
          <a:solidFill>
            <a:srgbClr val="98C12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65B4176-1890-14D6-268E-0430B058B554}"/>
              </a:ext>
            </a:extLst>
          </p:cNvPr>
          <p:cNvSpPr/>
          <p:nvPr/>
        </p:nvSpPr>
        <p:spPr>
          <a:xfrm>
            <a:off x="6893346" y="4993501"/>
            <a:ext cx="1005997" cy="728992"/>
          </a:xfrm>
          <a:prstGeom prst="roundRect">
            <a:avLst>
              <a:gd name="adj" fmla="val 0"/>
            </a:avLst>
          </a:prstGeom>
          <a:solidFill>
            <a:srgbClr val="98C12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CD7098A-49CC-A2E6-E829-188AF7E5F3D3}"/>
              </a:ext>
            </a:extLst>
          </p:cNvPr>
          <p:cNvSpPr/>
          <p:nvPr/>
        </p:nvSpPr>
        <p:spPr>
          <a:xfrm>
            <a:off x="8891388" y="4993501"/>
            <a:ext cx="1948935" cy="728992"/>
          </a:xfrm>
          <a:prstGeom prst="roundRect">
            <a:avLst>
              <a:gd name="adj" fmla="val 0"/>
            </a:avLst>
          </a:prstGeom>
          <a:solidFill>
            <a:srgbClr val="98C12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373836E-780D-7E43-8F23-381D1DF2089C}"/>
              </a:ext>
            </a:extLst>
          </p:cNvPr>
          <p:cNvSpPr/>
          <p:nvPr/>
        </p:nvSpPr>
        <p:spPr>
          <a:xfrm>
            <a:off x="7935447" y="4518940"/>
            <a:ext cx="906834" cy="437434"/>
          </a:xfrm>
          <a:prstGeom prst="roundRect">
            <a:avLst>
              <a:gd name="adj" fmla="val 0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701072A-2536-A865-97DC-36CCC939D3E0}"/>
              </a:ext>
            </a:extLst>
          </p:cNvPr>
          <p:cNvSpPr/>
          <p:nvPr/>
        </p:nvSpPr>
        <p:spPr>
          <a:xfrm>
            <a:off x="7935447" y="4991217"/>
            <a:ext cx="906834" cy="728992"/>
          </a:xfrm>
          <a:prstGeom prst="roundRect">
            <a:avLst>
              <a:gd name="adj" fmla="val 0"/>
            </a:avLst>
          </a:prstGeom>
          <a:solidFill>
            <a:srgbClr val="98C12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705BC7-93FB-6D9E-5C8D-04F05862ACE6}"/>
              </a:ext>
            </a:extLst>
          </p:cNvPr>
          <p:cNvSpPr txBox="1"/>
          <p:nvPr/>
        </p:nvSpPr>
        <p:spPr>
          <a:xfrm>
            <a:off x="2811475" y="2460551"/>
            <a:ext cx="8314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MDB Portfolio Transfer Fund Structure (Draft)</a:t>
            </a:r>
            <a:endParaRPr lang="en-GB" sz="1600" dirty="0">
              <a:solidFill>
                <a:srgbClr val="98C1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CFD87A-CA96-6F38-52AD-69C985E83EB6}"/>
              </a:ext>
            </a:extLst>
          </p:cNvPr>
          <p:cNvSpPr txBox="1"/>
          <p:nvPr/>
        </p:nvSpPr>
        <p:spPr>
          <a:xfrm>
            <a:off x="2908277" y="5900599"/>
            <a:ext cx="11658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3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Key: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E574A58-804E-FB0A-7702-00347AB1111A}"/>
              </a:ext>
            </a:extLst>
          </p:cNvPr>
          <p:cNvSpPr/>
          <p:nvPr/>
        </p:nvSpPr>
        <p:spPr>
          <a:xfrm>
            <a:off x="3396344" y="6029201"/>
            <a:ext cx="905742" cy="231347"/>
          </a:xfrm>
          <a:prstGeom prst="roundRect">
            <a:avLst>
              <a:gd name="adj" fmla="val 0"/>
            </a:avLst>
          </a:prstGeom>
          <a:solidFill>
            <a:srgbClr val="AAAFAA">
              <a:alpha val="85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357883-80D2-51A1-ED1A-7DD582A761AF}"/>
              </a:ext>
            </a:extLst>
          </p:cNvPr>
          <p:cNvCxnSpPr>
            <a:cxnSpLocks/>
            <a:stCxn id="8" idx="3"/>
            <a:endCxn id="19" idx="1"/>
          </p:cNvCxnSpPr>
          <p:nvPr/>
        </p:nvCxnSpPr>
        <p:spPr>
          <a:xfrm>
            <a:off x="2464419" y="3240483"/>
            <a:ext cx="348988" cy="1346"/>
          </a:xfrm>
          <a:prstGeom prst="straightConnector1">
            <a:avLst/>
          </a:prstGeom>
          <a:ln w="31750">
            <a:solidFill>
              <a:srgbClr val="1E82B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976455-6F13-E136-E3CA-8DA55514586A}"/>
              </a:ext>
            </a:extLst>
          </p:cNvPr>
          <p:cNvCxnSpPr>
            <a:cxnSpLocks/>
          </p:cNvCxnSpPr>
          <p:nvPr/>
        </p:nvCxnSpPr>
        <p:spPr>
          <a:xfrm flipV="1">
            <a:off x="1623390" y="3388023"/>
            <a:ext cx="0" cy="274055"/>
          </a:xfrm>
          <a:prstGeom prst="straightConnector1">
            <a:avLst/>
          </a:prstGeom>
          <a:ln w="31750">
            <a:solidFill>
              <a:srgbClr val="1E82B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2FED715-14C2-4056-8AC0-9E8A83B18A13}"/>
              </a:ext>
            </a:extLst>
          </p:cNvPr>
          <p:cNvGrpSpPr/>
          <p:nvPr/>
        </p:nvGrpSpPr>
        <p:grpSpPr>
          <a:xfrm>
            <a:off x="2340581" y="3886395"/>
            <a:ext cx="7482528" cy="815618"/>
            <a:chOff x="2340581" y="3886395"/>
            <a:chExt cx="7482528" cy="815618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747DAAA-5ED0-B2AD-060F-EB7F9F10A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0581" y="4702013"/>
              <a:ext cx="325581" cy="0"/>
            </a:xfrm>
            <a:prstGeom prst="straightConnector1">
              <a:avLst/>
            </a:prstGeom>
            <a:ln w="31750">
              <a:solidFill>
                <a:srgbClr val="98C12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4CD3F85-5F55-7E16-E7F8-51859BBB1C03}"/>
                </a:ext>
              </a:extLst>
            </p:cNvPr>
            <p:cNvCxnSpPr>
              <a:cxnSpLocks/>
            </p:cNvCxnSpPr>
            <p:nvPr/>
          </p:nvCxnSpPr>
          <p:spPr>
            <a:xfrm>
              <a:off x="3856812" y="3900747"/>
              <a:ext cx="0" cy="255851"/>
            </a:xfrm>
            <a:prstGeom prst="straightConnector1">
              <a:avLst/>
            </a:prstGeom>
            <a:ln w="31750">
              <a:solidFill>
                <a:srgbClr val="98C12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1D1A091-52A3-4314-0FAB-4754749B1FE0}"/>
                </a:ext>
              </a:extLst>
            </p:cNvPr>
            <p:cNvCxnSpPr>
              <a:cxnSpLocks/>
            </p:cNvCxnSpPr>
            <p:nvPr/>
          </p:nvCxnSpPr>
          <p:spPr>
            <a:xfrm>
              <a:off x="5812071" y="3894390"/>
              <a:ext cx="0" cy="255851"/>
            </a:xfrm>
            <a:prstGeom prst="straightConnector1">
              <a:avLst/>
            </a:prstGeom>
            <a:ln w="31750">
              <a:solidFill>
                <a:srgbClr val="98C12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21C69EB-C02D-EC25-A0E0-0318E2E13CEC}"/>
                </a:ext>
              </a:extLst>
            </p:cNvPr>
            <p:cNvCxnSpPr>
              <a:cxnSpLocks/>
            </p:cNvCxnSpPr>
            <p:nvPr/>
          </p:nvCxnSpPr>
          <p:spPr>
            <a:xfrm>
              <a:off x="7867850" y="3886395"/>
              <a:ext cx="0" cy="255851"/>
            </a:xfrm>
            <a:prstGeom prst="straightConnector1">
              <a:avLst/>
            </a:prstGeom>
            <a:ln w="31750">
              <a:solidFill>
                <a:srgbClr val="98C12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41D59C3-EAB1-12CD-55AE-498430F192B5}"/>
                </a:ext>
              </a:extLst>
            </p:cNvPr>
            <p:cNvCxnSpPr>
              <a:cxnSpLocks/>
            </p:cNvCxnSpPr>
            <p:nvPr/>
          </p:nvCxnSpPr>
          <p:spPr>
            <a:xfrm>
              <a:off x="9818346" y="3889827"/>
              <a:ext cx="0" cy="255851"/>
            </a:xfrm>
            <a:prstGeom prst="straightConnector1">
              <a:avLst/>
            </a:prstGeom>
            <a:ln w="31750">
              <a:solidFill>
                <a:srgbClr val="98C12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FFD824-F76D-64A9-4F08-B4C006EE4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7406" y="3910818"/>
              <a:ext cx="0" cy="791195"/>
            </a:xfrm>
            <a:prstGeom prst="line">
              <a:avLst/>
            </a:prstGeom>
            <a:ln w="31750">
              <a:solidFill>
                <a:srgbClr val="98C12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9225FD2-DE97-9EE2-3D74-517E5890AA4B}"/>
                </a:ext>
              </a:extLst>
            </p:cNvPr>
            <p:cNvCxnSpPr>
              <a:cxnSpLocks/>
            </p:cNvCxnSpPr>
            <p:nvPr/>
          </p:nvCxnSpPr>
          <p:spPr>
            <a:xfrm>
              <a:off x="2628650" y="3899842"/>
              <a:ext cx="7194459" cy="5324"/>
            </a:xfrm>
            <a:prstGeom prst="line">
              <a:avLst/>
            </a:prstGeom>
            <a:ln w="31750">
              <a:solidFill>
                <a:srgbClr val="98C12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2717202-F5BA-9930-6550-A7A2F2AEBB07}"/>
              </a:ext>
            </a:extLst>
          </p:cNvPr>
          <p:cNvGrpSpPr/>
          <p:nvPr/>
        </p:nvGrpSpPr>
        <p:grpSpPr>
          <a:xfrm>
            <a:off x="3856812" y="3534936"/>
            <a:ext cx="7060329" cy="2273947"/>
            <a:chOff x="3856812" y="3534936"/>
            <a:chExt cx="7060329" cy="227394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09C8808-50BA-1C92-BD2A-9FB81BDFC6E7}"/>
                </a:ext>
              </a:extLst>
            </p:cNvPr>
            <p:cNvCxnSpPr>
              <a:cxnSpLocks/>
            </p:cNvCxnSpPr>
            <p:nvPr/>
          </p:nvCxnSpPr>
          <p:spPr>
            <a:xfrm>
              <a:off x="3856812" y="5798997"/>
              <a:ext cx="7060329" cy="0"/>
            </a:xfrm>
            <a:prstGeom prst="line">
              <a:avLst/>
            </a:prstGeom>
            <a:ln w="31750">
              <a:solidFill>
                <a:srgbClr val="365C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1DB9C38-88D4-92A6-A566-157B5FF95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7141" y="3534936"/>
              <a:ext cx="0" cy="2273947"/>
            </a:xfrm>
            <a:prstGeom prst="straightConnector1">
              <a:avLst/>
            </a:prstGeom>
            <a:ln w="31750">
              <a:solidFill>
                <a:srgbClr val="365C3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1B79DB-19DF-A229-AE22-DA2A6DBBB8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3219" y="5687568"/>
              <a:ext cx="1" cy="114041"/>
            </a:xfrm>
            <a:prstGeom prst="line">
              <a:avLst/>
            </a:prstGeom>
            <a:ln w="31750">
              <a:solidFill>
                <a:srgbClr val="365C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B5EA55-C76C-06AE-CFC5-09ED43D31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0787" y="5691791"/>
              <a:ext cx="1" cy="114041"/>
            </a:xfrm>
            <a:prstGeom prst="line">
              <a:avLst/>
            </a:prstGeom>
            <a:ln w="31750">
              <a:solidFill>
                <a:srgbClr val="365C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A48EF19-E097-47AE-1D5A-41143EC80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5180" y="5687567"/>
              <a:ext cx="1" cy="114041"/>
            </a:xfrm>
            <a:prstGeom prst="line">
              <a:avLst/>
            </a:prstGeom>
            <a:ln w="31750">
              <a:solidFill>
                <a:srgbClr val="365C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39FEA63-1474-BF6E-D66D-2B99A43982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8346" y="5690968"/>
              <a:ext cx="1" cy="114041"/>
            </a:xfrm>
            <a:prstGeom prst="line">
              <a:avLst/>
            </a:prstGeom>
            <a:ln w="31750">
              <a:solidFill>
                <a:srgbClr val="365C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DBC1631-86C3-60E9-7AA6-B79860180956}"/>
              </a:ext>
            </a:extLst>
          </p:cNvPr>
          <p:cNvCxnSpPr>
            <a:cxnSpLocks/>
          </p:cNvCxnSpPr>
          <p:nvPr/>
        </p:nvCxnSpPr>
        <p:spPr>
          <a:xfrm flipH="1">
            <a:off x="6498429" y="6128165"/>
            <a:ext cx="325581" cy="0"/>
          </a:xfrm>
          <a:prstGeom prst="straightConnector1">
            <a:avLst/>
          </a:prstGeom>
          <a:ln w="31750">
            <a:solidFill>
              <a:srgbClr val="98C12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35945A8-0B10-ACAA-3209-84A9CCADE87C}"/>
              </a:ext>
            </a:extLst>
          </p:cNvPr>
          <p:cNvCxnSpPr>
            <a:cxnSpLocks/>
          </p:cNvCxnSpPr>
          <p:nvPr/>
        </p:nvCxnSpPr>
        <p:spPr>
          <a:xfrm>
            <a:off x="6498429" y="5949962"/>
            <a:ext cx="348988" cy="1346"/>
          </a:xfrm>
          <a:prstGeom prst="straightConnector1">
            <a:avLst/>
          </a:prstGeom>
          <a:ln w="31750">
            <a:solidFill>
              <a:srgbClr val="1E82B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3335794-B7A8-4298-9E98-5DF33729EA0A}"/>
              </a:ext>
            </a:extLst>
          </p:cNvPr>
          <p:cNvCxnSpPr>
            <a:cxnSpLocks/>
          </p:cNvCxnSpPr>
          <p:nvPr/>
        </p:nvCxnSpPr>
        <p:spPr>
          <a:xfrm>
            <a:off x="6498429" y="6305021"/>
            <a:ext cx="348988" cy="1346"/>
          </a:xfrm>
          <a:prstGeom prst="straightConnector1">
            <a:avLst/>
          </a:prstGeom>
          <a:ln w="31750">
            <a:solidFill>
              <a:srgbClr val="365C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C0A002B-DADC-C9D3-CA79-98D7731B46C9}"/>
              </a:ext>
            </a:extLst>
          </p:cNvPr>
          <p:cNvSpPr txBox="1"/>
          <p:nvPr/>
        </p:nvSpPr>
        <p:spPr>
          <a:xfrm>
            <a:off x="3205389" y="4157330"/>
            <a:ext cx="13547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Africa Fund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F9DDAF-FF7F-684A-C899-D9A1C4C34BA8}"/>
              </a:ext>
            </a:extLst>
          </p:cNvPr>
          <p:cNvSpPr txBox="1"/>
          <p:nvPr/>
        </p:nvSpPr>
        <p:spPr>
          <a:xfrm>
            <a:off x="4938714" y="4166411"/>
            <a:ext cx="19489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East </a:t>
            </a:r>
            <a:r>
              <a:rPr lang="en-US" sz="13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Africa Sub-Fund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078434A-A813-F83A-1400-AE4285A577FA}"/>
              </a:ext>
            </a:extLst>
          </p:cNvPr>
          <p:cNvSpPr txBox="1"/>
          <p:nvPr/>
        </p:nvSpPr>
        <p:spPr>
          <a:xfrm>
            <a:off x="6900870" y="4139821"/>
            <a:ext cx="19136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West Africa Sub-Funds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79D3D05-C9A2-E2E3-D809-54D675C517B1}"/>
              </a:ext>
            </a:extLst>
          </p:cNvPr>
          <p:cNvSpPr txBox="1"/>
          <p:nvPr/>
        </p:nvSpPr>
        <p:spPr>
          <a:xfrm>
            <a:off x="8854237" y="4156945"/>
            <a:ext cx="19489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WAEMU Sub-Fund</a:t>
            </a:r>
            <a:endParaRPr lang="en-US" sz="13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A798B0F-36A4-A545-C2E7-EA43BFB5112A}"/>
              </a:ext>
            </a:extLst>
          </p:cNvPr>
          <p:cNvSpPr txBox="1"/>
          <p:nvPr/>
        </p:nvSpPr>
        <p:spPr>
          <a:xfrm>
            <a:off x="3185512" y="4590208"/>
            <a:ext cx="13547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kern="1200" dirty="0">
                <a:latin typeface="Calibri" panose="020F0502020204030204" pitchFamily="34" charset="0"/>
                <a:cs typeface="Calibri" panose="020F0502020204030204" pitchFamily="34" charset="0"/>
              </a:rPr>
              <a:t>USD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1002511-3AC7-FD3C-C62A-D94E9B9D81C6}"/>
              </a:ext>
            </a:extLst>
          </p:cNvPr>
          <p:cNvSpPr txBox="1"/>
          <p:nvPr/>
        </p:nvSpPr>
        <p:spPr>
          <a:xfrm>
            <a:off x="4891653" y="4590208"/>
            <a:ext cx="19489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KES</a:t>
            </a:r>
            <a:endParaRPr lang="en-US" sz="13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83D797-FA7A-AC35-D243-1D52769A3176}"/>
              </a:ext>
            </a:extLst>
          </p:cNvPr>
          <p:cNvSpPr txBox="1"/>
          <p:nvPr/>
        </p:nvSpPr>
        <p:spPr>
          <a:xfrm>
            <a:off x="6388669" y="4590208"/>
            <a:ext cx="19136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kern="1200" dirty="0">
                <a:latin typeface="Calibri" panose="020F0502020204030204" pitchFamily="34" charset="0"/>
                <a:cs typeface="Calibri" panose="020F0502020204030204" pitchFamily="34" charset="0"/>
              </a:rPr>
              <a:t>NGN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5FEDF2-2DE9-0B02-8E1B-CC3AE0126958}"/>
              </a:ext>
            </a:extLst>
          </p:cNvPr>
          <p:cNvSpPr txBox="1"/>
          <p:nvPr/>
        </p:nvSpPr>
        <p:spPr>
          <a:xfrm>
            <a:off x="8848046" y="4590208"/>
            <a:ext cx="19489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CFA</a:t>
            </a:r>
            <a:endParaRPr lang="en-US" sz="13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2DF272A-634B-EEC0-5E69-5424834A943D}"/>
              </a:ext>
            </a:extLst>
          </p:cNvPr>
          <p:cNvSpPr txBox="1"/>
          <p:nvPr/>
        </p:nvSpPr>
        <p:spPr>
          <a:xfrm>
            <a:off x="7350825" y="4590208"/>
            <a:ext cx="19136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kern="1200" dirty="0">
                <a:latin typeface="Calibri" panose="020F0502020204030204" pitchFamily="34" charset="0"/>
                <a:cs typeface="Calibri" panose="020F0502020204030204" pitchFamily="34" charset="0"/>
              </a:rPr>
              <a:t>GHC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BEBA7D8-1989-A80C-3BBC-84043CA9C4D0}"/>
              </a:ext>
            </a:extLst>
          </p:cNvPr>
          <p:cNvSpPr txBox="1"/>
          <p:nvPr/>
        </p:nvSpPr>
        <p:spPr>
          <a:xfrm>
            <a:off x="3094256" y="5115641"/>
            <a:ext cx="1581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kern="1200" dirty="0">
                <a:latin typeface="Calibri" panose="020F0502020204030204" pitchFamily="34" charset="0"/>
                <a:cs typeface="Calibri" panose="020F0502020204030204" pitchFamily="34" charset="0"/>
              </a:rPr>
              <a:t>KE, UG, YZ, NG, GH, CI, SN portfolios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9284A3-686E-B691-8E22-BB64DAB88E49}"/>
              </a:ext>
            </a:extLst>
          </p:cNvPr>
          <p:cNvSpPr txBox="1"/>
          <p:nvPr/>
        </p:nvSpPr>
        <p:spPr>
          <a:xfrm>
            <a:off x="4906322" y="5115641"/>
            <a:ext cx="19489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KE, UG, TZ portfolios</a:t>
            </a:r>
            <a:endParaRPr lang="en-US" sz="13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7E345A4-BBDD-EC70-91F5-450DD8E9FCB8}"/>
              </a:ext>
            </a:extLst>
          </p:cNvPr>
          <p:cNvSpPr txBox="1"/>
          <p:nvPr/>
        </p:nvSpPr>
        <p:spPr>
          <a:xfrm>
            <a:off x="6465473" y="5143630"/>
            <a:ext cx="19136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kern="1200" dirty="0"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</a:p>
          <a:p>
            <a:pPr algn="ctr" defTabSz="932688"/>
            <a:r>
              <a:rPr lang="en-US" sz="1300" kern="1200" dirty="0"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8A6042-459B-5D34-5FD2-CD37F880C6B1}"/>
              </a:ext>
            </a:extLst>
          </p:cNvPr>
          <p:cNvSpPr txBox="1"/>
          <p:nvPr/>
        </p:nvSpPr>
        <p:spPr>
          <a:xfrm>
            <a:off x="8862715" y="5115641"/>
            <a:ext cx="19489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CI, SN portfolios</a:t>
            </a:r>
            <a:endParaRPr lang="en-US" sz="13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06EE1D8-BDCA-89DE-39C5-7ED1BD3B732D}"/>
              </a:ext>
            </a:extLst>
          </p:cNvPr>
          <p:cNvSpPr txBox="1"/>
          <p:nvPr/>
        </p:nvSpPr>
        <p:spPr>
          <a:xfrm>
            <a:off x="7471429" y="5158642"/>
            <a:ext cx="19136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1300" kern="1200" dirty="0">
                <a:latin typeface="Calibri" panose="020F0502020204030204" pitchFamily="34" charset="0"/>
                <a:cs typeface="Calibri" panose="020F0502020204030204" pitchFamily="34" charset="0"/>
              </a:rPr>
              <a:t>GH</a:t>
            </a:r>
          </a:p>
          <a:p>
            <a:pPr algn="ctr" defTabSz="932688"/>
            <a:r>
              <a:rPr lang="en-US" sz="1300" kern="1200" dirty="0"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8A939B6-AD79-98D4-297E-704970810155}"/>
              </a:ext>
            </a:extLst>
          </p:cNvPr>
          <p:cNvSpPr txBox="1"/>
          <p:nvPr/>
        </p:nvSpPr>
        <p:spPr>
          <a:xfrm>
            <a:off x="3418645" y="6016088"/>
            <a:ext cx="1354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100" kern="1200" dirty="0">
                <a:latin typeface="Calibri" panose="020F0502020204030204" pitchFamily="34" charset="0"/>
                <a:cs typeface="Calibri" panose="020F0502020204030204" pitchFamily="34" charset="0"/>
              </a:rPr>
              <a:t>Fund Type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AFA51D1-1D14-E917-4F28-0EF05FB74FDB}"/>
              </a:ext>
            </a:extLst>
          </p:cNvPr>
          <p:cNvSpPr txBox="1"/>
          <p:nvPr/>
        </p:nvSpPr>
        <p:spPr>
          <a:xfrm>
            <a:off x="6855255" y="5824570"/>
            <a:ext cx="2315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100" kern="1200" dirty="0">
                <a:latin typeface="Calibri" panose="020F0502020204030204" pitchFamily="34" charset="0"/>
                <a:cs typeface="Calibri" panose="020F0502020204030204" pitchFamily="34" charset="0"/>
              </a:rPr>
              <a:t>Flow of Fund Direction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3341CA3-C281-4C20-ABAB-4C3C06D83CA3}"/>
              </a:ext>
            </a:extLst>
          </p:cNvPr>
          <p:cNvSpPr txBox="1"/>
          <p:nvPr/>
        </p:nvSpPr>
        <p:spPr>
          <a:xfrm>
            <a:off x="6855255" y="5990451"/>
            <a:ext cx="1948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Flow of Capital and Returns</a:t>
            </a:r>
            <a:endParaRPr lang="en-US" sz="11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CD41B8E-3A14-F7E1-DF3D-6717DAFA9925}"/>
              </a:ext>
            </a:extLst>
          </p:cNvPr>
          <p:cNvSpPr txBox="1"/>
          <p:nvPr/>
        </p:nvSpPr>
        <p:spPr>
          <a:xfrm>
            <a:off x="6847417" y="6173321"/>
            <a:ext cx="1913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100" kern="1200" dirty="0">
                <a:latin typeface="Calibri" panose="020F0502020204030204" pitchFamily="34" charset="0"/>
                <a:cs typeface="Calibri" panose="020F0502020204030204" pitchFamily="34" charset="0"/>
              </a:rPr>
              <a:t>Flow of Management Fees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BC8295D8-06EF-1FDD-BF7A-1180FB005DD6}"/>
              </a:ext>
            </a:extLst>
          </p:cNvPr>
          <p:cNvSpPr/>
          <p:nvPr/>
        </p:nvSpPr>
        <p:spPr>
          <a:xfrm>
            <a:off x="4368826" y="6029201"/>
            <a:ext cx="905742" cy="231347"/>
          </a:xfrm>
          <a:prstGeom prst="roundRect">
            <a:avLst>
              <a:gd name="adj" fmla="val 0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4DDA9523-7431-D83F-B68C-8597F6011748}"/>
              </a:ext>
            </a:extLst>
          </p:cNvPr>
          <p:cNvSpPr/>
          <p:nvPr/>
        </p:nvSpPr>
        <p:spPr>
          <a:xfrm>
            <a:off x="5336904" y="6024681"/>
            <a:ext cx="905742" cy="231347"/>
          </a:xfrm>
          <a:prstGeom prst="roundRect">
            <a:avLst>
              <a:gd name="adj" fmla="val 0"/>
            </a:avLst>
          </a:prstGeom>
          <a:solidFill>
            <a:srgbClr val="98C12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9B3A67D-A398-FABE-AD58-20DC9423401D}"/>
              </a:ext>
            </a:extLst>
          </p:cNvPr>
          <p:cNvSpPr txBox="1"/>
          <p:nvPr/>
        </p:nvSpPr>
        <p:spPr>
          <a:xfrm>
            <a:off x="4452074" y="6006496"/>
            <a:ext cx="738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Currency</a:t>
            </a:r>
            <a:endParaRPr lang="en-US" sz="11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0661BD8-54C5-8DB3-AD1F-3DEEAF785B90}"/>
              </a:ext>
            </a:extLst>
          </p:cNvPr>
          <p:cNvSpPr txBox="1"/>
          <p:nvPr/>
        </p:nvSpPr>
        <p:spPr>
          <a:xfrm>
            <a:off x="5301940" y="5993689"/>
            <a:ext cx="1028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1100" kern="1200" dirty="0">
                <a:latin typeface="Calibri" panose="020F0502020204030204" pitchFamily="34" charset="0"/>
                <a:cs typeface="Calibri" panose="020F0502020204030204" pitchFamily="34" charset="0"/>
              </a:rPr>
              <a:t>Eligible Assets</a:t>
            </a:r>
          </a:p>
        </p:txBody>
      </p:sp>
    </p:spTree>
    <p:extLst>
      <p:ext uri="{BB962C8B-B14F-4D97-AF65-F5344CB8AC3E}">
        <p14:creationId xmlns:p14="http://schemas.microsoft.com/office/powerpoint/2010/main" val="28769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CFFAA1-4DCE-B191-D1E6-7D3CA1B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94557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project builds on prior experiences where MDBs have leveraged on the private sector to mobilise finance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79EB8DB-DD27-00FA-5FA8-ECADF9F356EF}"/>
              </a:ext>
            </a:extLst>
          </p:cNvPr>
          <p:cNvSpPr txBox="1"/>
          <p:nvPr/>
        </p:nvSpPr>
        <p:spPr>
          <a:xfrm>
            <a:off x="116824" y="1971989"/>
            <a:ext cx="3845045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32688"/>
            <a:r>
              <a:rPr lang="en-US" sz="2000" b="1" dirty="0">
                <a:solidFill>
                  <a:srgbClr val="1E82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IFC’s Managed Co-Lending Program</a:t>
            </a:r>
          </a:p>
          <a:p>
            <a:pPr algn="ctr" defTabSz="932688"/>
            <a:endParaRPr lang="en-US" sz="2000" b="1" dirty="0">
              <a:solidFill>
                <a:srgbClr val="1E82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Syndication allows investors to </a:t>
            </a:r>
            <a:r>
              <a:rPr lang="en-US" sz="20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 in private placements alongside IFC.</a:t>
            </a: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endParaRPr lang="en-US" sz="2000" b="1" kern="12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yndications </a:t>
            </a:r>
            <a:r>
              <a:rPr lang="en-US" sz="20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totaling $11 billion since 2013.</a:t>
            </a: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 benefit from IFC’s d</a:t>
            </a:r>
            <a:r>
              <a:rPr lang="en-US" sz="20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iversified portfolio</a:t>
            </a:r>
            <a:r>
              <a:rPr lang="en-US" sz="2000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investments and </a:t>
            </a:r>
            <a:r>
              <a:rPr lang="en-US" sz="20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First-loss coverage</a:t>
            </a:r>
            <a:r>
              <a:rPr lang="en-US" sz="2000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provided by SIDA.</a:t>
            </a:r>
            <a:endParaRPr lang="en-US" sz="2000" b="1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7351D-17FA-86F0-3FF6-622A7D3274AF}"/>
              </a:ext>
            </a:extLst>
          </p:cNvPr>
          <p:cNvSpPr txBox="1"/>
          <p:nvPr/>
        </p:nvSpPr>
        <p:spPr>
          <a:xfrm>
            <a:off x="3241447" y="3407647"/>
            <a:ext cx="20427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endParaRPr lang="en-US" sz="1500" kern="12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5E3E0C-BA88-42F0-3289-9C3F5EDF24E9}"/>
              </a:ext>
            </a:extLst>
          </p:cNvPr>
          <p:cNvSpPr txBox="1">
            <a:spLocks/>
          </p:cNvSpPr>
          <p:nvPr/>
        </p:nvSpPr>
        <p:spPr>
          <a:xfrm>
            <a:off x="4125687" y="1995075"/>
            <a:ext cx="4037006" cy="4104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E82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AfDB’s Room-To-Run (R2R) </a:t>
            </a:r>
          </a:p>
          <a:p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Securitized </a:t>
            </a:r>
            <a:r>
              <a:rPr lang="en-US" sz="2000" b="1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well-performing brownfield, non-sovereign </a:t>
            </a:r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loans totaling $1 billion. </a:t>
            </a:r>
          </a:p>
          <a:p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single obligor &gt;5% of transferred portfolio</a:t>
            </a:r>
          </a:p>
          <a:p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AFDB  retained first-loss tranche</a:t>
            </a:r>
          </a:p>
          <a:p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Mezzanine tranche </a:t>
            </a:r>
            <a:r>
              <a:rPr lang="en-US" sz="2000" b="1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anchored</a:t>
            </a:r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2 investors</a:t>
            </a:r>
          </a:p>
          <a:p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tranche </a:t>
            </a:r>
            <a:r>
              <a:rPr lang="en-US" sz="2000" b="1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guaranteed by EU </a:t>
            </a:r>
          </a:p>
          <a:p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AfDB </a:t>
            </a:r>
            <a:r>
              <a:rPr lang="en-US" sz="2000" b="1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maintained A- rating </a:t>
            </a:r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senior tranche.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2DD1F-FE3F-8DEA-A745-9716DFF4FD06}"/>
              </a:ext>
            </a:extLst>
          </p:cNvPr>
          <p:cNvSpPr txBox="1"/>
          <p:nvPr/>
        </p:nvSpPr>
        <p:spPr>
          <a:xfrm>
            <a:off x="8316949" y="2017839"/>
            <a:ext cx="3735659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32688"/>
            <a:r>
              <a:rPr lang="en-US" sz="2000" b="1" dirty="0">
                <a:solidFill>
                  <a:srgbClr val="1E82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ILX private sector initiative</a:t>
            </a:r>
          </a:p>
          <a:p>
            <a:pPr algn="ctr" defTabSz="932688"/>
            <a:endParaRPr lang="en-US" sz="2000" b="1" dirty="0">
              <a:solidFill>
                <a:srgbClr val="1E82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ILX co-invests with MDBs and DFIs.</a:t>
            </a: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 in newly originated loans</a:t>
            </a: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25% are refinancing</a:t>
            </a: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32688"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rgbClr val="365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54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5AABDE-379B-B8F4-5741-0BC4A2C45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12826"/>
              </p:ext>
            </p:extLst>
          </p:nvPr>
        </p:nvGraphicFramePr>
        <p:xfrm>
          <a:off x="497112" y="2036838"/>
          <a:ext cx="11019975" cy="399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945">
                  <a:extLst>
                    <a:ext uri="{9D8B030D-6E8A-4147-A177-3AD203B41FA5}">
                      <a16:colId xmlns:a16="http://schemas.microsoft.com/office/drawing/2014/main" val="2543270941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1807905030"/>
                    </a:ext>
                  </a:extLst>
                </a:gridCol>
                <a:gridCol w="2188029">
                  <a:extLst>
                    <a:ext uri="{9D8B030D-6E8A-4147-A177-3AD203B41FA5}">
                      <a16:colId xmlns:a16="http://schemas.microsoft.com/office/drawing/2014/main" val="82612666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443287592"/>
                    </a:ext>
                  </a:extLst>
                </a:gridCol>
                <a:gridCol w="2525487">
                  <a:extLst>
                    <a:ext uri="{9D8B030D-6E8A-4147-A177-3AD203B41FA5}">
                      <a16:colId xmlns:a16="http://schemas.microsoft.com/office/drawing/2014/main" val="3552814116"/>
                    </a:ext>
                  </a:extLst>
                </a:gridCol>
              </a:tblGrid>
              <a:tr h="603629">
                <a:tc>
                  <a:txBody>
                    <a:bodyPr/>
                    <a:lstStyle/>
                    <a:p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365C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AFDB R2R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65C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IFC Co-lending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65C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ILX co-Investment 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65C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 Structure 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65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90150"/>
                  </a:ext>
                </a:extLst>
              </a:tr>
              <a:tr h="448118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 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96B24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Synthetic securitization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96B24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Co-Investment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96B24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 (refinancing and co-investment)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96B24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 (refinancing and co-investment)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96B24">
                        <a:alpha val="4745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06916"/>
                  </a:ext>
                </a:extLst>
              </a:tr>
              <a:tr h="666987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88C54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Provided by the EU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88C54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Provided by SIDA</a:t>
                      </a:r>
                      <a:endParaRPr lang="en-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88C54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required</a:t>
                      </a:r>
                      <a:endParaRPr lang="en-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88C54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required. Nice to have. 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88C54">
                        <a:alpha val="5058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91442"/>
                  </a:ext>
                </a:extLst>
              </a:tr>
              <a:tr h="653142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Assets targeted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5AF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Brown field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5AF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Predominantly brown field</a:t>
                      </a:r>
                      <a:endParaRPr lang="en-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5AF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Predominantly brown field</a:t>
                      </a:r>
                      <a:endParaRPr lang="en-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5AF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Predominantly brown field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5AF9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5092"/>
                  </a:ext>
                </a:extLst>
              </a:tr>
              <a:tr h="448118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Currency 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F9E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F9E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</a:t>
                      </a:r>
                      <a:endParaRPr lang="en-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F9E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 </a:t>
                      </a:r>
                      <a:endParaRPr lang="en-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F9E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Predominantly local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F9E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813358"/>
                  </a:ext>
                </a:extLst>
              </a:tr>
              <a:tr h="448118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Investors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</a:t>
                      </a:r>
                      <a:endParaRPr lang="en-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</a:t>
                      </a:r>
                      <a:endParaRPr lang="en-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>
                        <a:alpha val="5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Domestic</a:t>
                      </a:r>
                      <a:endParaRPr lang="en-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>
                        <a:alpha val="5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9602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F7F8F7-F371-66C6-CD0A-B4A9338E4DEA}"/>
              </a:ext>
            </a:extLst>
          </p:cNvPr>
          <p:cNvSpPr txBox="1"/>
          <p:nvPr/>
        </p:nvSpPr>
        <p:spPr>
          <a:xfrm>
            <a:off x="478971" y="776293"/>
            <a:ext cx="9731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Comparing the proposed structure to previous efforts</a:t>
            </a:r>
            <a:endParaRPr lang="en-KE" sz="3200" dirty="0"/>
          </a:p>
        </p:txBody>
      </p:sp>
    </p:spTree>
    <p:extLst>
      <p:ext uri="{BB962C8B-B14F-4D97-AF65-F5344CB8AC3E}">
        <p14:creationId xmlns:p14="http://schemas.microsoft.com/office/powerpoint/2010/main" val="133955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CFFAA1-4DCE-B191-D1E6-7D3CA1B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840" y="317624"/>
            <a:ext cx="94557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systematic approach that ensures replicability of transactions on a critical mass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79EB8DB-DD27-00FA-5FA8-ECADF9F356EF}"/>
              </a:ext>
            </a:extLst>
          </p:cNvPr>
          <p:cNvSpPr txBox="1"/>
          <p:nvPr/>
        </p:nvSpPr>
        <p:spPr>
          <a:xfrm>
            <a:off x="2538744" y="1892221"/>
            <a:ext cx="3530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2000" b="1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Pooling assets across MDBs </a:t>
            </a:r>
            <a:r>
              <a:rPr lang="en-US" sz="2000" kern="12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create critical mass portfolios (within sub-regions).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3F576A0-C92E-B5ED-B2BA-ED4203F3BC1E}"/>
              </a:ext>
            </a:extLst>
          </p:cNvPr>
          <p:cNvSpPr txBox="1"/>
          <p:nvPr/>
        </p:nvSpPr>
        <p:spPr>
          <a:xfrm>
            <a:off x="2538744" y="4010952"/>
            <a:ext cx="33960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robust institutional structure </a:t>
            </a:r>
            <a:r>
              <a:rPr lang="en-GB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support an easily replicable process, moving from ‘one-off’ capital relief to ‘systemic’ capital relief.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1CDF684-D7FF-E900-679E-FD07A922D318}"/>
              </a:ext>
            </a:extLst>
          </p:cNvPr>
          <p:cNvSpPr txBox="1"/>
          <p:nvPr/>
        </p:nvSpPr>
        <p:spPr>
          <a:xfrm>
            <a:off x="8040029" y="1736105"/>
            <a:ext cx="3731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Transferring portfolios financing designated objectives</a:t>
            </a:r>
            <a:r>
              <a:rPr lang="en-GB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such as ESG or urban investments, to increase attractiveness to institutional investors.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932AA3E-141C-A1C5-3CF6-EA5D561AFB97}"/>
              </a:ext>
            </a:extLst>
          </p:cNvPr>
          <p:cNvSpPr txBox="1"/>
          <p:nvPr/>
        </p:nvSpPr>
        <p:spPr>
          <a:xfrm>
            <a:off x="8112591" y="3992138"/>
            <a:ext cx="335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systematic approach</a:t>
            </a:r>
            <a:r>
              <a:rPr lang="en-GB" sz="2000" dirty="0">
                <a:solidFill>
                  <a:srgbClr val="365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supports widespread adoption and replication.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A558B3-0719-2F35-68C8-1B992F39B7BD}"/>
              </a:ext>
            </a:extLst>
          </p:cNvPr>
          <p:cNvGrpSpPr/>
          <p:nvPr/>
        </p:nvGrpSpPr>
        <p:grpSpPr>
          <a:xfrm>
            <a:off x="6494638" y="3992138"/>
            <a:ext cx="1416206" cy="1376617"/>
            <a:chOff x="6501161" y="3858323"/>
            <a:chExt cx="1416206" cy="137661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DCEC690-A5AE-A1B5-BDD6-52460E2EB2AF}"/>
                </a:ext>
              </a:extLst>
            </p:cNvPr>
            <p:cNvGrpSpPr/>
            <p:nvPr/>
          </p:nvGrpSpPr>
          <p:grpSpPr>
            <a:xfrm>
              <a:off x="6501161" y="3858323"/>
              <a:ext cx="1416206" cy="1376617"/>
              <a:chOff x="679268" y="1863633"/>
              <a:chExt cx="2939143" cy="2939143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8C9217E-88CC-03DB-BE97-8D9C63EC9BA7}"/>
                  </a:ext>
                </a:extLst>
              </p:cNvPr>
              <p:cNvSpPr/>
              <p:nvPr/>
            </p:nvSpPr>
            <p:spPr>
              <a:xfrm>
                <a:off x="679268" y="1863633"/>
                <a:ext cx="2939143" cy="2939143"/>
              </a:xfrm>
              <a:prstGeom prst="ellipse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FF8E93B-994A-9A07-F92B-A4F2404EE02A}"/>
                  </a:ext>
                </a:extLst>
              </p:cNvPr>
              <p:cNvSpPr/>
              <p:nvPr/>
            </p:nvSpPr>
            <p:spPr>
              <a:xfrm>
                <a:off x="816794" y="2001159"/>
                <a:ext cx="2664090" cy="2664090"/>
              </a:xfrm>
              <a:prstGeom prst="ellipse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</p:grpSp>
        <p:pic>
          <p:nvPicPr>
            <p:cNvPr id="106" name="Picture 105" descr="A white line drawing of a diagram&#10;&#10;Description automatically generated">
              <a:extLst>
                <a:ext uri="{FF2B5EF4-FFF2-40B4-BE49-F238E27FC236}">
                  <a16:creationId xmlns:a16="http://schemas.microsoft.com/office/drawing/2014/main" id="{BFF5A96E-32B1-D300-0D5E-EC2B154B8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774" y="4036742"/>
              <a:ext cx="1036692" cy="92387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4C6B3B-5500-8A19-FB5E-48530C5D96C7}"/>
              </a:ext>
            </a:extLst>
          </p:cNvPr>
          <p:cNvGrpSpPr/>
          <p:nvPr/>
        </p:nvGrpSpPr>
        <p:grpSpPr>
          <a:xfrm>
            <a:off x="6595109" y="1775488"/>
            <a:ext cx="1223011" cy="1255070"/>
            <a:chOff x="6595109" y="1808170"/>
            <a:chExt cx="1223011" cy="125507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FD37C3E-9411-32CB-19BE-33F8D65A1708}"/>
                </a:ext>
              </a:extLst>
            </p:cNvPr>
            <p:cNvGrpSpPr/>
            <p:nvPr/>
          </p:nvGrpSpPr>
          <p:grpSpPr>
            <a:xfrm>
              <a:off x="6595109" y="1808170"/>
              <a:ext cx="1223011" cy="1255070"/>
              <a:chOff x="679268" y="1863633"/>
              <a:chExt cx="2939143" cy="2939143"/>
            </a:xfrm>
            <a:solidFill>
              <a:srgbClr val="92D050"/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E3DF3C8-8C9F-B404-883A-692FF6A061E3}"/>
                  </a:ext>
                </a:extLst>
              </p:cNvPr>
              <p:cNvSpPr/>
              <p:nvPr/>
            </p:nvSpPr>
            <p:spPr>
              <a:xfrm>
                <a:off x="679268" y="1863633"/>
                <a:ext cx="2939143" cy="2939143"/>
              </a:xfrm>
              <a:prstGeom prst="ellipse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C034D2F-799B-63E6-2B32-CF59729FA3F4}"/>
                  </a:ext>
                </a:extLst>
              </p:cNvPr>
              <p:cNvSpPr/>
              <p:nvPr/>
            </p:nvSpPr>
            <p:spPr>
              <a:xfrm>
                <a:off x="816794" y="2001159"/>
                <a:ext cx="2664090" cy="2664090"/>
              </a:xfrm>
              <a:prstGeom prst="ellipse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 dirty="0"/>
              </a:p>
            </p:txBody>
          </p:sp>
        </p:grpSp>
        <p:pic>
          <p:nvPicPr>
            <p:cNvPr id="108" name="Picture 107" descr="A white line drawing of a briefcase and a coin&#10;&#10;Description automatically generated">
              <a:extLst>
                <a:ext uri="{FF2B5EF4-FFF2-40B4-BE49-F238E27FC236}">
                  <a16:creationId xmlns:a16="http://schemas.microsoft.com/office/drawing/2014/main" id="{C3840CD6-0AAA-834C-F902-73ACF6C0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70" y="1901260"/>
              <a:ext cx="940942" cy="103669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CC4CB7-893A-B840-B134-6001EE9BDE77}"/>
              </a:ext>
            </a:extLst>
          </p:cNvPr>
          <p:cNvGrpSpPr/>
          <p:nvPr/>
        </p:nvGrpSpPr>
        <p:grpSpPr>
          <a:xfrm>
            <a:off x="722095" y="3992138"/>
            <a:ext cx="1552475" cy="1505692"/>
            <a:chOff x="722095" y="3992138"/>
            <a:chExt cx="1552475" cy="15056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5A5B6-63A8-8414-B721-011D3299BCB2}"/>
                </a:ext>
              </a:extLst>
            </p:cNvPr>
            <p:cNvGrpSpPr/>
            <p:nvPr/>
          </p:nvGrpSpPr>
          <p:grpSpPr>
            <a:xfrm>
              <a:off x="722095" y="3992138"/>
              <a:ext cx="1552475" cy="1505692"/>
              <a:chOff x="679268" y="1863633"/>
              <a:chExt cx="2939143" cy="293914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AACB93D-149C-EDD2-EF2F-8DB104C05550}"/>
                  </a:ext>
                </a:extLst>
              </p:cNvPr>
              <p:cNvSpPr/>
              <p:nvPr/>
            </p:nvSpPr>
            <p:spPr>
              <a:xfrm>
                <a:off x="679268" y="1863633"/>
                <a:ext cx="2939143" cy="2939143"/>
              </a:xfrm>
              <a:prstGeom prst="ellipse">
                <a:avLst/>
              </a:prstGeom>
              <a:noFill/>
              <a:ln w="6350">
                <a:solidFill>
                  <a:srgbClr val="98C1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B37F8C6-760A-CEC5-3FC7-52B8EAB0C56E}"/>
                  </a:ext>
                </a:extLst>
              </p:cNvPr>
              <p:cNvSpPr/>
              <p:nvPr/>
            </p:nvSpPr>
            <p:spPr>
              <a:xfrm>
                <a:off x="816794" y="2001159"/>
                <a:ext cx="2664090" cy="2664090"/>
              </a:xfrm>
              <a:prstGeom prst="ellipse">
                <a:avLst/>
              </a:prstGeom>
              <a:solidFill>
                <a:srgbClr val="365C33">
                  <a:alpha val="50000"/>
                </a:srgbClr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</p:grpSp>
        <p:pic>
          <p:nvPicPr>
            <p:cNvPr id="110" name="Picture 109" descr="A white line drawing of a building with columns and a coin&#10;&#10;Description automatically generated">
              <a:extLst>
                <a:ext uri="{FF2B5EF4-FFF2-40B4-BE49-F238E27FC236}">
                  <a16:creationId xmlns:a16="http://schemas.microsoft.com/office/drawing/2014/main" id="{38C3BDE3-C4C5-52F5-9FE0-7C716D2D7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30" y="4184475"/>
              <a:ext cx="1036692" cy="103669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B81D40-1451-DE42-B4F1-CBF782DA2CAF}"/>
              </a:ext>
            </a:extLst>
          </p:cNvPr>
          <p:cNvGrpSpPr/>
          <p:nvPr/>
        </p:nvGrpSpPr>
        <p:grpSpPr>
          <a:xfrm>
            <a:off x="722095" y="1775488"/>
            <a:ext cx="1332842" cy="1332842"/>
            <a:chOff x="1009551" y="1775488"/>
            <a:chExt cx="1332842" cy="13328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D95362-6888-1B47-FA05-752126F0576D}"/>
                </a:ext>
              </a:extLst>
            </p:cNvPr>
            <p:cNvGrpSpPr/>
            <p:nvPr/>
          </p:nvGrpSpPr>
          <p:grpSpPr>
            <a:xfrm>
              <a:off x="1009551" y="1775488"/>
              <a:ext cx="1332842" cy="1332842"/>
              <a:chOff x="679268" y="1863633"/>
              <a:chExt cx="2939143" cy="2939143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95AC649-6ECB-F940-5C5A-2AB972E4C133}"/>
                  </a:ext>
                </a:extLst>
              </p:cNvPr>
              <p:cNvSpPr/>
              <p:nvPr/>
            </p:nvSpPr>
            <p:spPr>
              <a:xfrm>
                <a:off x="679268" y="1863633"/>
                <a:ext cx="2939143" cy="2939143"/>
              </a:xfrm>
              <a:prstGeom prst="ellipse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35C4B07-334E-E412-0D5A-EF69B12FF55F}"/>
                  </a:ext>
                </a:extLst>
              </p:cNvPr>
              <p:cNvSpPr/>
              <p:nvPr/>
            </p:nvSpPr>
            <p:spPr>
              <a:xfrm>
                <a:off x="816794" y="2001159"/>
                <a:ext cx="2664090" cy="2664090"/>
              </a:xfrm>
              <a:prstGeom prst="ellipse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</p:grpSp>
        <p:pic>
          <p:nvPicPr>
            <p:cNvPr id="112" name="Picture 111" descr="A hand holding a house and money bag&#10;&#10;Description automatically generated">
              <a:extLst>
                <a:ext uri="{FF2B5EF4-FFF2-40B4-BE49-F238E27FC236}">
                  <a16:creationId xmlns:a16="http://schemas.microsoft.com/office/drawing/2014/main" id="{58C24636-C66D-878E-0589-1AE4A5050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360" y="1957017"/>
              <a:ext cx="1036692" cy="1036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66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99B4D-6018-8A7F-5504-2CF2389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9455714" cy="666048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extBox 3">
            <a:extLst>
              <a:ext uri="{FF2B5EF4-FFF2-40B4-BE49-F238E27FC236}">
                <a16:creationId xmlns:a16="http://schemas.microsoft.com/office/drawing/2014/main" id="{0B00B2EF-281A-DA63-0677-841593A52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479012"/>
              </p:ext>
            </p:extLst>
          </p:nvPr>
        </p:nvGraphicFramePr>
        <p:xfrm>
          <a:off x="514234" y="1553737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429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E32642-3DDC-E668-5673-8CD027FCE112}"/>
              </a:ext>
            </a:extLst>
          </p:cNvPr>
          <p:cNvSpPr txBox="1"/>
          <p:nvPr/>
        </p:nvSpPr>
        <p:spPr>
          <a:xfrm>
            <a:off x="897467" y="2381145"/>
            <a:ext cx="4216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 algn="ctr"/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FSD Africa contacts: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evans@fsdafrica.org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K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FD11D790-FAFD-DC3A-C644-42A6C66A04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31053"/>
          <a:stretch/>
        </p:blipFill>
        <p:spPr>
          <a:xfrm>
            <a:off x="6096000" y="0"/>
            <a:ext cx="6096001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F098BE-7404-F659-378B-5D9B4E25C4C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rgbClr val="365C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AF30DECD-8CC8-5A84-31E9-7E42C0626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658" y="750140"/>
            <a:ext cx="3868595" cy="8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22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795376-C7B9-FCF4-4548-B7623CCEE7BF}"/>
              </a:ext>
            </a:extLst>
          </p:cNvPr>
          <p:cNvSpPr/>
          <p:nvPr/>
        </p:nvSpPr>
        <p:spPr>
          <a:xfrm>
            <a:off x="960704" y="2471056"/>
            <a:ext cx="2309858" cy="3091037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9525">
            <a:solidFill>
              <a:srgbClr val="365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79369A-FBD2-14D8-3ECE-1276A4AD2BAB}"/>
              </a:ext>
            </a:extLst>
          </p:cNvPr>
          <p:cNvSpPr/>
          <p:nvPr/>
        </p:nvSpPr>
        <p:spPr>
          <a:xfrm>
            <a:off x="3794924" y="2496630"/>
            <a:ext cx="2309858" cy="3069470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9525">
            <a:solidFill>
              <a:srgbClr val="365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AE1E60-EDB6-6745-A5AF-853B042D4455}"/>
              </a:ext>
            </a:extLst>
          </p:cNvPr>
          <p:cNvSpPr/>
          <p:nvPr/>
        </p:nvSpPr>
        <p:spPr>
          <a:xfrm>
            <a:off x="6629144" y="2492624"/>
            <a:ext cx="2309858" cy="3069470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9525">
            <a:solidFill>
              <a:srgbClr val="365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4FED8AF-FF41-C8D0-403E-F3E83689A12A}"/>
              </a:ext>
            </a:extLst>
          </p:cNvPr>
          <p:cNvSpPr/>
          <p:nvPr/>
        </p:nvSpPr>
        <p:spPr>
          <a:xfrm>
            <a:off x="9453159" y="2492624"/>
            <a:ext cx="2477584" cy="3069470"/>
          </a:xfrm>
          <a:prstGeom prst="roundRect">
            <a:avLst>
              <a:gd name="adj" fmla="val 0"/>
            </a:avLst>
          </a:prstGeom>
          <a:solidFill>
            <a:srgbClr val="F0F5F0"/>
          </a:solidFill>
          <a:ln w="9525">
            <a:solidFill>
              <a:srgbClr val="365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8DB17B-872E-4A9D-ED4D-E8623D8B622A}"/>
              </a:ext>
            </a:extLst>
          </p:cNvPr>
          <p:cNvSpPr txBox="1">
            <a:spLocks/>
          </p:cNvSpPr>
          <p:nvPr/>
        </p:nvSpPr>
        <p:spPr>
          <a:xfrm>
            <a:off x="5360304" y="4460964"/>
            <a:ext cx="7697473" cy="47405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Museo Sans 700" panose="02000000000000000000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sz="18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99B4D-6018-8A7F-5504-2CF2389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9455714" cy="666048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MDBs are critical in this process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E6E5E8-EEA9-A98F-994B-6026B5EE76AF}"/>
              </a:ext>
            </a:extLst>
          </p:cNvPr>
          <p:cNvSpPr/>
          <p:nvPr/>
        </p:nvSpPr>
        <p:spPr>
          <a:xfrm>
            <a:off x="592100" y="1426926"/>
            <a:ext cx="10547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65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MDBs can play the following critical part in the portfolio transfer project: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CE4D01-9EA7-98E3-A0D1-DAC64F1BD9EA}"/>
              </a:ext>
            </a:extLst>
          </p:cNvPr>
          <p:cNvSpPr/>
          <p:nvPr/>
        </p:nvSpPr>
        <p:spPr>
          <a:xfrm>
            <a:off x="457201" y="2492624"/>
            <a:ext cx="10070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2000" b="1" cap="none" spc="0" dirty="0">
                <a:ln w="10160">
                  <a:solidFill>
                    <a:srgbClr val="365C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1623D0-B25C-FE42-16ED-E831848760E3}"/>
              </a:ext>
            </a:extLst>
          </p:cNvPr>
          <p:cNvSpPr/>
          <p:nvPr/>
        </p:nvSpPr>
        <p:spPr>
          <a:xfrm>
            <a:off x="3291422" y="2492624"/>
            <a:ext cx="10070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2000" b="1" cap="none" spc="0" dirty="0">
                <a:ln w="10160">
                  <a:solidFill>
                    <a:srgbClr val="365C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0FC4F-F8B8-3B4B-2CFD-1E6BE92B0A0C}"/>
              </a:ext>
            </a:extLst>
          </p:cNvPr>
          <p:cNvSpPr/>
          <p:nvPr/>
        </p:nvSpPr>
        <p:spPr>
          <a:xfrm>
            <a:off x="6125644" y="2492624"/>
            <a:ext cx="10070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2000" b="1" cap="none" spc="0" dirty="0">
                <a:ln w="10160">
                  <a:solidFill>
                    <a:srgbClr val="365C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7F460-3FAE-B816-36F4-347637389A1E}"/>
              </a:ext>
            </a:extLst>
          </p:cNvPr>
          <p:cNvSpPr/>
          <p:nvPr/>
        </p:nvSpPr>
        <p:spPr>
          <a:xfrm>
            <a:off x="8949662" y="2492624"/>
            <a:ext cx="10070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2000" b="1" cap="none" spc="0" dirty="0">
                <a:ln w="10160">
                  <a:solidFill>
                    <a:srgbClr val="365C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AF86B-6511-2C8E-0B1E-78F466C892F3}"/>
              </a:ext>
            </a:extLst>
          </p:cNvPr>
          <p:cNvSpPr txBox="1"/>
          <p:nvPr/>
        </p:nvSpPr>
        <p:spPr>
          <a:xfrm>
            <a:off x="1324116" y="2748573"/>
            <a:ext cx="1930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MDBs have convening power, are highly rated and have preferred creditor status.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15C8A-F26A-E36A-0344-AC19B033590A}"/>
              </a:ext>
            </a:extLst>
          </p:cNvPr>
          <p:cNvSpPr txBox="1"/>
          <p:nvPr/>
        </p:nvSpPr>
        <p:spPr>
          <a:xfrm>
            <a:off x="4276133" y="2792116"/>
            <a:ext cx="1634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Avail portfolios for investment by institutional investors.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F18FF-0844-E663-BA9F-3C1B92462CFD}"/>
              </a:ext>
            </a:extLst>
          </p:cNvPr>
          <p:cNvSpPr txBox="1"/>
          <p:nvPr/>
        </p:nvSpPr>
        <p:spPr>
          <a:xfrm>
            <a:off x="7132650" y="2781230"/>
            <a:ext cx="163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Information disclosure.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8AFE66-F945-A55E-E12A-3D51DD867D3F}"/>
              </a:ext>
            </a:extLst>
          </p:cNvPr>
          <p:cNvSpPr txBox="1"/>
          <p:nvPr/>
        </p:nvSpPr>
        <p:spPr>
          <a:xfrm>
            <a:off x="10058400" y="2781230"/>
            <a:ext cx="1704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/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  portfolio transfer vehicles or other alternative mechanism.</a:t>
            </a:r>
          </a:p>
        </p:txBody>
      </p:sp>
    </p:spTree>
    <p:extLst>
      <p:ext uri="{BB962C8B-B14F-4D97-AF65-F5344CB8AC3E}">
        <p14:creationId xmlns:p14="http://schemas.microsoft.com/office/powerpoint/2010/main" val="53083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E7395C-A77F-4BE4-0020-EA2E374AFB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387" y="1502768"/>
            <a:ext cx="2876996" cy="480801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June 2023, FSD Africa was selected by the MDB Challenge Fund to develop a “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Currency Solution for Multilateral Development Bank Portfolio Transfer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 objectives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transferring parts of the MDB’s portfolios to local institutional investors in emerging markets.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Focuses on 7 countries in SSA.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72185C7-3ECF-0E07-2D9D-9E47383729B3}"/>
              </a:ext>
            </a:extLst>
          </p:cNvPr>
          <p:cNvSpPr txBox="1">
            <a:spLocks/>
          </p:cNvSpPr>
          <p:nvPr/>
        </p:nvSpPr>
        <p:spPr>
          <a:xfrm>
            <a:off x="3951414" y="1958218"/>
            <a:ext cx="3374671" cy="8858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Museo Sans 700" panose="02000000000000000000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r>
              <a:rPr lang="en-US" sz="1700" b="0" dirty="0">
                <a:solidFill>
                  <a:srgbClr val="355C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allowing MDBs to expand the scope and size of investments and the pace with which they create project pipeline.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B455B7D-C0A5-4B79-D220-2FD6B9606B2D}"/>
              </a:ext>
            </a:extLst>
          </p:cNvPr>
          <p:cNvSpPr txBox="1">
            <a:spLocks/>
          </p:cNvSpPr>
          <p:nvPr/>
        </p:nvSpPr>
        <p:spPr>
          <a:xfrm>
            <a:off x="3936081" y="4537599"/>
            <a:ext cx="3270262" cy="1505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KE"/>
            </a:defPPr>
            <a:lvl1pPr indent="0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lvl="1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rgbClr val="355C3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indent="0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Develop local capital markets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Improve affordability for users/off-takers with local currency incomes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CFFAA1-4DCE-B191-D1E6-7D3CA1B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807" y="317624"/>
            <a:ext cx="8266938" cy="666048"/>
          </a:xfrm>
        </p:spPr>
        <p:txBody>
          <a:bodyPr/>
          <a:lstStyle/>
          <a:p>
            <a:r>
              <a:rPr lang="en-KE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Introduction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59AB25E-74F0-F81C-6F4F-BFA281EC228A}"/>
              </a:ext>
            </a:extLst>
          </p:cNvPr>
          <p:cNvSpPr txBox="1">
            <a:spLocks/>
          </p:cNvSpPr>
          <p:nvPr/>
        </p:nvSpPr>
        <p:spPr>
          <a:xfrm>
            <a:off x="3893442" y="1589223"/>
            <a:ext cx="2822075" cy="49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Museo Sans 700" panose="02000000000000000000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r>
              <a:rPr lang="en-US" sz="1800" dirty="0">
                <a:solidFill>
                  <a:srgbClr val="355C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up capital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A14663-DFF4-852F-743C-4854851D4C8C}"/>
              </a:ext>
            </a:extLst>
          </p:cNvPr>
          <p:cNvGrpSpPr/>
          <p:nvPr/>
        </p:nvGrpSpPr>
        <p:grpSpPr>
          <a:xfrm>
            <a:off x="3478073" y="1477524"/>
            <a:ext cx="4022183" cy="4833256"/>
            <a:chOff x="4525015" y="1421081"/>
            <a:chExt cx="7307527" cy="380938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BD1438-BC72-9C88-2442-C6BFAB52BBEC}"/>
                </a:ext>
              </a:extLst>
            </p:cNvPr>
            <p:cNvSpPr/>
            <p:nvPr/>
          </p:nvSpPr>
          <p:spPr>
            <a:xfrm>
              <a:off x="5038013" y="1421081"/>
              <a:ext cx="6469162" cy="1496290"/>
            </a:xfrm>
            <a:prstGeom prst="rect">
              <a:avLst/>
            </a:prstGeom>
            <a:noFill/>
            <a:ln w="19050">
              <a:solidFill>
                <a:srgbClr val="98C21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34D84E-F25F-0D3F-426B-0496DC124447}"/>
                </a:ext>
              </a:extLst>
            </p:cNvPr>
            <p:cNvSpPr/>
            <p:nvPr/>
          </p:nvSpPr>
          <p:spPr>
            <a:xfrm>
              <a:off x="5155530" y="3227000"/>
              <a:ext cx="6317816" cy="2003462"/>
            </a:xfrm>
            <a:prstGeom prst="rect">
              <a:avLst/>
            </a:prstGeom>
            <a:noFill/>
            <a:ln w="19050">
              <a:solidFill>
                <a:srgbClr val="98C21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3404F2-3DE5-BA5E-54A3-96AD87D0D71F}"/>
                </a:ext>
              </a:extLst>
            </p:cNvPr>
            <p:cNvSpPr/>
            <p:nvPr/>
          </p:nvSpPr>
          <p:spPr>
            <a:xfrm>
              <a:off x="4525015" y="1653956"/>
              <a:ext cx="834207" cy="943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CB9DBC-DC06-BF5D-E0C7-B88478954DAD}"/>
                </a:ext>
              </a:extLst>
            </p:cNvPr>
            <p:cNvSpPr/>
            <p:nvPr/>
          </p:nvSpPr>
          <p:spPr>
            <a:xfrm>
              <a:off x="4682374" y="3654376"/>
              <a:ext cx="834207" cy="1044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026D41-5CFA-C8D3-2E4C-F299D87B5B55}"/>
                </a:ext>
              </a:extLst>
            </p:cNvPr>
            <p:cNvSpPr txBox="1"/>
            <p:nvPr/>
          </p:nvSpPr>
          <p:spPr>
            <a:xfrm>
              <a:off x="5759192" y="3265587"/>
              <a:ext cx="6073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365C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Transfer investment assets to local institutional investors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2068B7-AA17-28FD-0720-1C1E26E618A4}"/>
                </a:ext>
              </a:extLst>
            </p:cNvPr>
            <p:cNvSpPr txBox="1"/>
            <p:nvPr/>
          </p:nvSpPr>
          <p:spPr>
            <a:xfrm>
              <a:off x="4689856" y="1472769"/>
              <a:ext cx="9528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8000" dirty="0">
                  <a:solidFill>
                    <a:srgbClr val="98C21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28F276-5470-3B05-C0D4-E39120867487}"/>
                </a:ext>
              </a:extLst>
            </p:cNvPr>
            <p:cNvSpPr txBox="1"/>
            <p:nvPr/>
          </p:nvSpPr>
          <p:spPr>
            <a:xfrm>
              <a:off x="4815307" y="3514703"/>
              <a:ext cx="9528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8000" dirty="0">
                  <a:solidFill>
                    <a:srgbClr val="98C21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80060" y="134162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A2B30-7D45-6679-4A58-DB41E742D973}"/>
              </a:ext>
            </a:extLst>
          </p:cNvPr>
          <p:cNvSpPr txBox="1"/>
          <p:nvPr/>
        </p:nvSpPr>
        <p:spPr>
          <a:xfrm>
            <a:off x="7641771" y="1502228"/>
            <a:ext cx="4158343" cy="484748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rgbClr val="355C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project is undertaken in 2 phases: </a:t>
            </a:r>
          </a:p>
          <a:p>
            <a:endParaRPr lang="en-GB" sz="17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700" b="1" dirty="0">
                <a:solidFill>
                  <a:srgbClr val="355C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1: Feasibility Study</a:t>
            </a:r>
            <a:endParaRPr lang="en-US" sz="1700" b="1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7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55C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Inception report presented at IMF-WB annual meetings in Marrakech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55C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Feasibility study launch at the AfDB annual meetings in Nairobi. </a:t>
            </a:r>
          </a:p>
          <a:p>
            <a:endParaRPr lang="en-GB" sz="17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700" b="1" dirty="0">
                <a:solidFill>
                  <a:srgbClr val="355C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2: Design of vehicle and piloting of transactions</a:t>
            </a:r>
          </a:p>
          <a:p>
            <a:endParaRPr lang="en-GB" sz="17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55C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EOI issued for qualified fund managers.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6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EEF0D-8FF5-AA45-95EA-4C8FEE1D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7F23B8-0E95-6C40-9FBB-A5C2C61132F0}"/>
              </a:ext>
            </a:extLst>
          </p:cNvPr>
          <p:cNvCxnSpPr>
            <a:cxnSpLocks/>
          </p:cNvCxnSpPr>
          <p:nvPr/>
        </p:nvCxnSpPr>
        <p:spPr>
          <a:xfrm flipV="1">
            <a:off x="550863" y="1496086"/>
            <a:ext cx="11090275" cy="1"/>
          </a:xfrm>
          <a:prstGeom prst="line">
            <a:avLst/>
          </a:prstGeom>
          <a:ln w="28575">
            <a:solidFill>
              <a:srgbClr val="387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1AF798F-95A9-D6EE-97D8-978D6766EFF5}"/>
              </a:ext>
            </a:extLst>
          </p:cNvPr>
          <p:cNvSpPr/>
          <p:nvPr/>
        </p:nvSpPr>
        <p:spPr>
          <a:xfrm>
            <a:off x="857807" y="4074513"/>
            <a:ext cx="1245870" cy="1348626"/>
          </a:xfrm>
          <a:prstGeom prst="rect">
            <a:avLst/>
          </a:prstGeom>
          <a:solidFill>
            <a:srgbClr val="365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501FB-53ED-37EB-A1B8-7880B632A614}"/>
              </a:ext>
            </a:extLst>
          </p:cNvPr>
          <p:cNvSpPr/>
          <p:nvPr/>
        </p:nvSpPr>
        <p:spPr>
          <a:xfrm>
            <a:off x="849687" y="5496029"/>
            <a:ext cx="1245870" cy="443803"/>
          </a:xfrm>
          <a:prstGeom prst="rect">
            <a:avLst/>
          </a:prstGeom>
          <a:solidFill>
            <a:srgbClr val="A1C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55028-1C5A-D0D9-027F-10E73DF32A69}"/>
              </a:ext>
            </a:extLst>
          </p:cNvPr>
          <p:cNvSpPr txBox="1"/>
          <p:nvPr/>
        </p:nvSpPr>
        <p:spPr>
          <a:xfrm>
            <a:off x="751105" y="4956406"/>
            <a:ext cx="145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2800" b="1" dirty="0">
                <a:solidFill>
                  <a:schemeClr val="bg1"/>
                </a:solidFill>
              </a:rPr>
              <a:t>$26bn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432B4-9384-358D-854C-3185E9CF4B5C}"/>
              </a:ext>
            </a:extLst>
          </p:cNvPr>
          <p:cNvSpPr txBox="1"/>
          <p:nvPr/>
        </p:nvSpPr>
        <p:spPr>
          <a:xfrm>
            <a:off x="742986" y="5457999"/>
            <a:ext cx="1459273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KE" sz="2800" b="1" dirty="0">
                <a:solidFill>
                  <a:schemeClr val="bg1"/>
                </a:solidFill>
              </a:rPr>
              <a:t>$4bn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91FB1E-2BF6-CA4A-17D4-5B3A527F671B}"/>
              </a:ext>
            </a:extLst>
          </p:cNvPr>
          <p:cNvSpPr/>
          <p:nvPr/>
        </p:nvSpPr>
        <p:spPr>
          <a:xfrm>
            <a:off x="4672230" y="2312142"/>
            <a:ext cx="1245870" cy="1983172"/>
          </a:xfrm>
          <a:prstGeom prst="rect">
            <a:avLst/>
          </a:prstGeom>
          <a:solidFill>
            <a:srgbClr val="365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41F7BC-E32D-57B5-E7F7-BD5AFBCDB953}"/>
              </a:ext>
            </a:extLst>
          </p:cNvPr>
          <p:cNvSpPr/>
          <p:nvPr/>
        </p:nvSpPr>
        <p:spPr>
          <a:xfrm>
            <a:off x="4672230" y="4398574"/>
            <a:ext cx="1245870" cy="1540899"/>
          </a:xfrm>
          <a:prstGeom prst="rect">
            <a:avLst/>
          </a:prstGeom>
          <a:solidFill>
            <a:srgbClr val="A1C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EDD3D6-B444-CFE1-4462-B1C9951A715B}"/>
              </a:ext>
            </a:extLst>
          </p:cNvPr>
          <p:cNvSpPr txBox="1"/>
          <p:nvPr/>
        </p:nvSpPr>
        <p:spPr>
          <a:xfrm>
            <a:off x="4537667" y="3792450"/>
            <a:ext cx="149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2800" b="1" dirty="0">
                <a:solidFill>
                  <a:schemeClr val="bg1"/>
                </a:solidFill>
              </a:rPr>
              <a:t>$177bn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93BC06-1943-86CB-6A30-CDF3AAF2F632}"/>
              </a:ext>
            </a:extLst>
          </p:cNvPr>
          <p:cNvSpPr txBox="1"/>
          <p:nvPr/>
        </p:nvSpPr>
        <p:spPr>
          <a:xfrm>
            <a:off x="4458318" y="4258682"/>
            <a:ext cx="166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2800" b="1" dirty="0">
                <a:solidFill>
                  <a:schemeClr val="bg1"/>
                </a:solidFill>
              </a:rPr>
              <a:t>$100bn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90956-8499-E6EF-0424-D909ECD22976}"/>
              </a:ext>
            </a:extLst>
          </p:cNvPr>
          <p:cNvSpPr txBox="1"/>
          <p:nvPr/>
        </p:nvSpPr>
        <p:spPr>
          <a:xfrm rot="16200000">
            <a:off x="3708598" y="5046926"/>
            <a:ext cx="16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1200" dirty="0">
                <a:solidFill>
                  <a:srgbClr val="A1C040"/>
                </a:solidFill>
              </a:rPr>
              <a:t>Private sector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8839E2-2103-E087-3AA5-4BD122E45EF9}"/>
              </a:ext>
            </a:extLst>
          </p:cNvPr>
          <p:cNvSpPr/>
          <p:nvPr/>
        </p:nvSpPr>
        <p:spPr>
          <a:xfrm>
            <a:off x="2100266" y="3764915"/>
            <a:ext cx="8114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>
                <a:ln w="10160">
                  <a:solidFill>
                    <a:srgbClr val="365C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08D757-FFF7-C5F8-3D3C-E021349A9C89}"/>
              </a:ext>
            </a:extLst>
          </p:cNvPr>
          <p:cNvSpPr txBox="1"/>
          <p:nvPr/>
        </p:nvSpPr>
        <p:spPr>
          <a:xfrm rot="16200000">
            <a:off x="-81587" y="3955997"/>
            <a:ext cx="16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1200" dirty="0">
                <a:solidFill>
                  <a:srgbClr val="365C33"/>
                </a:solidFill>
              </a:rPr>
              <a:t>Public sector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85456-BC31-B20F-1EC1-F652A3C15A96}"/>
              </a:ext>
            </a:extLst>
          </p:cNvPr>
          <p:cNvSpPr txBox="1"/>
          <p:nvPr/>
        </p:nvSpPr>
        <p:spPr>
          <a:xfrm rot="16200000">
            <a:off x="-101256" y="5053747"/>
            <a:ext cx="16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1200" dirty="0">
                <a:solidFill>
                  <a:srgbClr val="A1C040"/>
                </a:solidFill>
              </a:rPr>
              <a:t>Private sector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5BBD5C-62E9-1E89-61AA-FBEE8464CD9A}"/>
              </a:ext>
            </a:extLst>
          </p:cNvPr>
          <p:cNvSpPr/>
          <p:nvPr/>
        </p:nvSpPr>
        <p:spPr>
          <a:xfrm>
            <a:off x="5901339" y="2035120"/>
            <a:ext cx="8114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>
                <a:ln w="10160">
                  <a:solidFill>
                    <a:srgbClr val="365C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64%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B034C8-44DA-BD28-AA0F-F2D7EF1182E9}"/>
              </a:ext>
            </a:extLst>
          </p:cNvPr>
          <p:cNvSpPr/>
          <p:nvPr/>
        </p:nvSpPr>
        <p:spPr>
          <a:xfrm>
            <a:off x="2046711" y="5539806"/>
            <a:ext cx="8114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0160">
                  <a:solidFill>
                    <a:srgbClr val="A1C0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</a:t>
            </a:r>
            <a:r>
              <a:rPr lang="en-GB" sz="2800" b="1" cap="none" spc="0" dirty="0">
                <a:ln w="10160">
                  <a:solidFill>
                    <a:srgbClr val="A1C0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80267A-B399-0BE5-75CB-382CCAFC6EA6}"/>
              </a:ext>
            </a:extLst>
          </p:cNvPr>
          <p:cNvSpPr/>
          <p:nvPr/>
        </p:nvSpPr>
        <p:spPr>
          <a:xfrm>
            <a:off x="5910132" y="5532714"/>
            <a:ext cx="8114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0160">
                  <a:solidFill>
                    <a:srgbClr val="A1C0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36</a:t>
            </a:r>
            <a:r>
              <a:rPr lang="en-GB" sz="2800" b="1" cap="none" spc="0" dirty="0">
                <a:ln w="10160">
                  <a:solidFill>
                    <a:srgbClr val="A1C04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074E4C-E0A3-FF11-FC46-E8138A4B125F}"/>
              </a:ext>
            </a:extLst>
          </p:cNvPr>
          <p:cNvSpPr txBox="1"/>
          <p:nvPr/>
        </p:nvSpPr>
        <p:spPr>
          <a:xfrm>
            <a:off x="4264706" y="1950481"/>
            <a:ext cx="21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2000" b="1" dirty="0">
                <a:solidFill>
                  <a:srgbClr val="365C33"/>
                </a:solidFill>
              </a:rPr>
              <a:t>2030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D382F7-E3C2-96C5-5084-DAE8D863B429}"/>
              </a:ext>
            </a:extLst>
          </p:cNvPr>
          <p:cNvSpPr txBox="1"/>
          <p:nvPr/>
        </p:nvSpPr>
        <p:spPr>
          <a:xfrm>
            <a:off x="4219589" y="5888561"/>
            <a:ext cx="2143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3000" b="1" dirty="0">
                <a:solidFill>
                  <a:srgbClr val="365C33"/>
                </a:solidFill>
              </a:rPr>
              <a:t>$277bn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FB6904-5373-69BD-CEAC-D43EBFFB61BE}"/>
              </a:ext>
            </a:extLst>
          </p:cNvPr>
          <p:cNvGrpSpPr/>
          <p:nvPr/>
        </p:nvGrpSpPr>
        <p:grpSpPr>
          <a:xfrm>
            <a:off x="3328171" y="4476406"/>
            <a:ext cx="615511" cy="1463067"/>
            <a:chOff x="3402264" y="4055500"/>
            <a:chExt cx="780687" cy="1463067"/>
          </a:xfrm>
        </p:grpSpPr>
        <p:sp>
          <p:nvSpPr>
            <p:cNvPr id="28" name="Right Arrow 1">
              <a:extLst>
                <a:ext uri="{FF2B5EF4-FFF2-40B4-BE49-F238E27FC236}">
                  <a16:creationId xmlns:a16="http://schemas.microsoft.com/office/drawing/2014/main" id="{453FCBE6-770E-A39C-3D6A-F1F29F969B0D}"/>
                </a:ext>
              </a:extLst>
            </p:cNvPr>
            <p:cNvSpPr/>
            <p:nvPr/>
          </p:nvSpPr>
          <p:spPr>
            <a:xfrm rot="18481539">
              <a:off x="3482246" y="4584314"/>
              <a:ext cx="1229520" cy="171891"/>
            </a:xfrm>
            <a:prstGeom prst="rightArrow">
              <a:avLst/>
            </a:prstGeom>
            <a:solidFill>
              <a:srgbClr val="A1C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DD99DD-CA75-ADFB-2243-9298778476A0}"/>
                </a:ext>
              </a:extLst>
            </p:cNvPr>
            <p:cNvSpPr/>
            <p:nvPr/>
          </p:nvSpPr>
          <p:spPr>
            <a:xfrm rot="18600906">
              <a:off x="3234884" y="5269278"/>
              <a:ext cx="416669" cy="81910"/>
            </a:xfrm>
            <a:prstGeom prst="rect">
              <a:avLst/>
            </a:prstGeom>
            <a:solidFill>
              <a:srgbClr val="A1C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31431FEC-0AB3-C86E-9DF0-9B3C3F4D1704}"/>
              </a:ext>
            </a:extLst>
          </p:cNvPr>
          <p:cNvSpPr txBox="1">
            <a:spLocks/>
          </p:cNvSpPr>
          <p:nvPr/>
        </p:nvSpPr>
        <p:spPr>
          <a:xfrm>
            <a:off x="550863" y="1545638"/>
            <a:ext cx="10987913" cy="81335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70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– to meet a need and an opportunity </a:t>
            </a:r>
            <a:endParaRPr lang="en-AU" dirty="0">
              <a:solidFill>
                <a:srgbClr val="3870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8A8217-709A-C32F-F02A-B6BCD1E5BB2D}"/>
              </a:ext>
            </a:extLst>
          </p:cNvPr>
          <p:cNvSpPr/>
          <p:nvPr/>
        </p:nvSpPr>
        <p:spPr>
          <a:xfrm>
            <a:off x="508614" y="1906084"/>
            <a:ext cx="3533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KE" dirty="0">
                <a:solidFill>
                  <a:srgbClr val="387067"/>
                </a:solidFill>
                <a:latin typeface=" Calibri Light"/>
                <a:cs typeface="Calibri Light" panose="020F0302020204030204" pitchFamily="34" charset="0"/>
              </a:rPr>
              <a:t>How can we grow private sector share of climate finance from $4b</a:t>
            </a:r>
            <a:r>
              <a:rPr lang="en-GB" dirty="0">
                <a:solidFill>
                  <a:srgbClr val="387067"/>
                </a:solidFill>
                <a:latin typeface=" Calibri Light"/>
                <a:cs typeface="Calibri Light" panose="020F0302020204030204" pitchFamily="34" charset="0"/>
              </a:rPr>
              <a:t>n</a:t>
            </a:r>
            <a:r>
              <a:rPr lang="en-KE" dirty="0">
                <a:solidFill>
                  <a:srgbClr val="387067"/>
                </a:solidFill>
                <a:latin typeface=" Calibri Light"/>
                <a:cs typeface="Calibri Light" panose="020F0302020204030204" pitchFamily="34" charset="0"/>
              </a:rPr>
              <a:t> today to $100b</a:t>
            </a:r>
            <a:r>
              <a:rPr lang="en-GB" dirty="0">
                <a:solidFill>
                  <a:srgbClr val="387067"/>
                </a:solidFill>
                <a:latin typeface=" Calibri Light"/>
                <a:cs typeface="Calibri Light" panose="020F0302020204030204" pitchFamily="34" charset="0"/>
              </a:rPr>
              <a:t>n</a:t>
            </a:r>
            <a:r>
              <a:rPr lang="en-KE" dirty="0">
                <a:solidFill>
                  <a:srgbClr val="387067"/>
                </a:solidFill>
                <a:latin typeface=" Calibri Light"/>
                <a:cs typeface="Calibri Light" panose="020F0302020204030204" pitchFamily="34" charset="0"/>
              </a:rPr>
              <a:t> by 2030?</a:t>
            </a:r>
          </a:p>
          <a:p>
            <a:r>
              <a:rPr lang="en-US" dirty="0">
                <a:solidFill>
                  <a:srgbClr val="387067"/>
                </a:solidFill>
                <a:latin typeface=" Calibri Light"/>
                <a:cs typeface="Calibri Light" panose="020F0302020204030204" pitchFamily="34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6FE75B-4756-576A-020E-52F1BC15BC95}"/>
              </a:ext>
            </a:extLst>
          </p:cNvPr>
          <p:cNvSpPr txBox="1"/>
          <p:nvPr/>
        </p:nvSpPr>
        <p:spPr>
          <a:xfrm>
            <a:off x="407901" y="5888561"/>
            <a:ext cx="2143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3000" b="1" dirty="0">
                <a:solidFill>
                  <a:srgbClr val="365C33"/>
                </a:solidFill>
              </a:rPr>
              <a:t>$3</a:t>
            </a:r>
            <a:r>
              <a:rPr lang="en-GB" sz="3000" b="1" dirty="0">
                <a:solidFill>
                  <a:srgbClr val="365C33"/>
                </a:solidFill>
              </a:rPr>
              <a:t>0</a:t>
            </a:r>
            <a:r>
              <a:rPr lang="en-KE" sz="3000" b="1" dirty="0">
                <a:solidFill>
                  <a:srgbClr val="365C33"/>
                </a:solidFill>
              </a:rPr>
              <a:t>bn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49F151-5BE5-4FE5-A803-FEA1EB87C991}"/>
              </a:ext>
            </a:extLst>
          </p:cNvPr>
          <p:cNvSpPr txBox="1"/>
          <p:nvPr/>
        </p:nvSpPr>
        <p:spPr>
          <a:xfrm>
            <a:off x="372923" y="3712522"/>
            <a:ext cx="214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2000" b="1" dirty="0">
                <a:solidFill>
                  <a:srgbClr val="365C33"/>
                </a:solidFill>
              </a:rPr>
              <a:t>20</a:t>
            </a:r>
            <a:r>
              <a:rPr lang="en-GB" sz="2000" b="1" dirty="0">
                <a:solidFill>
                  <a:srgbClr val="365C33"/>
                </a:solidFill>
              </a:rPr>
              <a:t>19/20</a:t>
            </a:r>
            <a:endParaRPr lang="en-KE" sz="2000" b="1" dirty="0">
              <a:solidFill>
                <a:srgbClr val="365C33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70F433-A2C7-8145-6746-B99E1F529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858" y="1919511"/>
            <a:ext cx="4240646" cy="26441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345055-709C-07F5-1F98-CCAAF45E5939}"/>
              </a:ext>
            </a:extLst>
          </p:cNvPr>
          <p:cNvSpPr txBox="1"/>
          <p:nvPr/>
        </p:nvSpPr>
        <p:spPr>
          <a:xfrm>
            <a:off x="7517952" y="4629839"/>
            <a:ext cx="4467722" cy="1592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Calibri" panose="020F0502020204030204" pitchFamily="34" charset="0"/>
                <a:cs typeface="Calibri" panose="020F0502020204030204" pitchFamily="34" charset="0"/>
              </a:rPr>
              <a:t>African NDCs assume 90% of the funding  is private sector &amp; international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Calibri" panose="020F0502020204030204" pitchFamily="34" charset="0"/>
                <a:cs typeface="Calibri" panose="020F0502020204030204" pitchFamily="34" charset="0"/>
              </a:rPr>
              <a:t>Private sector’s share of climate finance is only 14% (lowest among the regions). 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EB709A9C-0CBF-74C4-B89A-300EAEB0FFD1}"/>
              </a:ext>
            </a:extLst>
          </p:cNvPr>
          <p:cNvCxnSpPr>
            <a:cxnSpLocks/>
          </p:cNvCxnSpPr>
          <p:nvPr/>
        </p:nvCxnSpPr>
        <p:spPr>
          <a:xfrm rot="5400000">
            <a:off x="6761956" y="2265641"/>
            <a:ext cx="3361482" cy="2910042"/>
          </a:xfrm>
          <a:prstGeom prst="bentConnector3">
            <a:avLst>
              <a:gd name="adj1" fmla="val -5242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6BB2566-9352-2101-2CA9-EDE04A4AAB98}"/>
              </a:ext>
            </a:extLst>
          </p:cNvPr>
          <p:cNvCxnSpPr>
            <a:cxnSpLocks/>
          </p:cNvCxnSpPr>
          <p:nvPr/>
        </p:nvCxnSpPr>
        <p:spPr>
          <a:xfrm>
            <a:off x="6987676" y="5375029"/>
            <a:ext cx="567724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70B25982-D8A0-B743-BAAB-4B42D29AADB4}"/>
              </a:ext>
            </a:extLst>
          </p:cNvPr>
          <p:cNvSpPr txBox="1">
            <a:spLocks/>
          </p:cNvSpPr>
          <p:nvPr/>
        </p:nvSpPr>
        <p:spPr>
          <a:xfrm>
            <a:off x="562585" y="276109"/>
            <a:ext cx="6574663" cy="828829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pPr marL="12700">
              <a:lnSpc>
                <a:spcPts val="3550"/>
              </a:lnSpc>
              <a:spcBef>
                <a:spcPts val="100"/>
              </a:spcBef>
            </a:pPr>
            <a:endParaRPr lang="en-US" kern="0" spc="-5" dirty="0"/>
          </a:p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Finance Challenge in Africa</a:t>
            </a:r>
          </a:p>
        </p:txBody>
      </p:sp>
    </p:spTree>
    <p:extLst>
      <p:ext uri="{BB962C8B-B14F-4D97-AF65-F5344CB8AC3E}">
        <p14:creationId xmlns:p14="http://schemas.microsoft.com/office/powerpoint/2010/main" val="45379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8DB17B-872E-4A9D-ED4D-E8623D8B622A}"/>
              </a:ext>
            </a:extLst>
          </p:cNvPr>
          <p:cNvSpPr txBox="1">
            <a:spLocks/>
          </p:cNvSpPr>
          <p:nvPr/>
        </p:nvSpPr>
        <p:spPr>
          <a:xfrm>
            <a:off x="5360304" y="4460964"/>
            <a:ext cx="7697473" cy="47405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Museo Sans 700" panose="02000000000000000000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sz="18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3C67C-3AF9-6768-6000-40978616E95B}"/>
              </a:ext>
            </a:extLst>
          </p:cNvPr>
          <p:cNvSpPr/>
          <p:nvPr/>
        </p:nvSpPr>
        <p:spPr>
          <a:xfrm>
            <a:off x="550509" y="1374376"/>
            <a:ext cx="10547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65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Offering a viable option for long-term financing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CFFAA1-4DCE-B191-D1E6-7D3CA1B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16" y="314172"/>
            <a:ext cx="90448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pools of capital are growing and are expected to hit US$6.4 trillion in 2024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744151AF-C418-FEE8-01F9-7A61B5BEB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750558"/>
              </p:ext>
            </p:extLst>
          </p:nvPr>
        </p:nvGraphicFramePr>
        <p:xfrm>
          <a:off x="702909" y="1796144"/>
          <a:ext cx="9355492" cy="456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2C6AF2-8A3B-0682-A518-951417D93648}"/>
              </a:ext>
            </a:extLst>
          </p:cNvPr>
          <p:cNvSpPr/>
          <p:nvPr/>
        </p:nvSpPr>
        <p:spPr>
          <a:xfrm>
            <a:off x="485195" y="6119676"/>
            <a:ext cx="10547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00B0F0"/>
                </a:solidFill>
                <a:latin typeface=" Calibri Light"/>
                <a:cs typeface="Calibri" panose="020F0502020204030204" pitchFamily="34" charset="0"/>
              </a:rPr>
              <a:t>Source: The Blended Finance Taskforce</a:t>
            </a:r>
          </a:p>
        </p:txBody>
      </p:sp>
    </p:spTree>
    <p:extLst>
      <p:ext uri="{BB962C8B-B14F-4D97-AF65-F5344CB8AC3E}">
        <p14:creationId xmlns:p14="http://schemas.microsoft.com/office/powerpoint/2010/main" val="185342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3C67C-3AF9-6768-6000-40978616E95B}"/>
              </a:ext>
            </a:extLst>
          </p:cNvPr>
          <p:cNvSpPr/>
          <p:nvPr/>
        </p:nvSpPr>
        <p:spPr>
          <a:xfrm>
            <a:off x="485195" y="1450576"/>
            <a:ext cx="10547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65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Clearly, </a:t>
            </a:r>
            <a:r>
              <a:rPr lang="en-US" sz="2000" b="1" dirty="0">
                <a:solidFill>
                  <a:srgbClr val="365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investment regulations are not an impediment </a:t>
            </a:r>
            <a:r>
              <a:rPr lang="en-US" sz="2000" dirty="0">
                <a:solidFill>
                  <a:srgbClr val="365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diversification into alternative assets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CFFAA1-4DCE-B191-D1E6-7D3CA1B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157" y="357715"/>
            <a:ext cx="9262527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Allocations in alternative assets remain significantly lower than allowable limits 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58A94D-A087-DD5E-7C9C-42ADD3E7B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658535"/>
              </p:ext>
            </p:extLst>
          </p:nvPr>
        </p:nvGraphicFramePr>
        <p:xfrm>
          <a:off x="6864930" y="2048534"/>
          <a:ext cx="4928294" cy="398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4666A53-D0C4-9AC2-ECB1-F7BF0D647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893998"/>
              </p:ext>
            </p:extLst>
          </p:nvPr>
        </p:nvGraphicFramePr>
        <p:xfrm>
          <a:off x="391931" y="2026762"/>
          <a:ext cx="5762495" cy="412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EFB5716-98CA-5168-EB98-D4A13634C084}"/>
              </a:ext>
            </a:extLst>
          </p:cNvPr>
          <p:cNvSpPr/>
          <p:nvPr/>
        </p:nvSpPr>
        <p:spPr>
          <a:xfrm>
            <a:off x="485195" y="6076133"/>
            <a:ext cx="10547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00B0F0"/>
                </a:solidFill>
                <a:latin typeface=" Calibri Light"/>
                <a:cs typeface="Calibri" panose="020F0502020204030204" pitchFamily="34" charset="0"/>
              </a:rPr>
              <a:t>Source: National pension investment guidelines and periodic investment reports.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E3839-7205-94BE-2A58-B429912DCAE6}"/>
              </a:ext>
            </a:extLst>
          </p:cNvPr>
          <p:cNvSpPr txBox="1"/>
          <p:nvPr/>
        </p:nvSpPr>
        <p:spPr>
          <a:xfrm>
            <a:off x="4474029" y="4930696"/>
            <a:ext cx="2057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Ghana’s 25% combines all alternative investments</a:t>
            </a:r>
          </a:p>
        </p:txBody>
      </p:sp>
    </p:spTree>
    <p:extLst>
      <p:ext uri="{BB962C8B-B14F-4D97-AF65-F5344CB8AC3E}">
        <p14:creationId xmlns:p14="http://schemas.microsoft.com/office/powerpoint/2010/main" val="369853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8DB17B-872E-4A9D-ED4D-E8623D8B622A}"/>
              </a:ext>
            </a:extLst>
          </p:cNvPr>
          <p:cNvSpPr txBox="1">
            <a:spLocks/>
          </p:cNvSpPr>
          <p:nvPr/>
        </p:nvSpPr>
        <p:spPr>
          <a:xfrm>
            <a:off x="5360304" y="4460964"/>
            <a:ext cx="7697473" cy="47405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Museo Sans 700" panose="02000000000000000000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sz="18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CFFAA1-4DCE-B191-D1E6-7D3CA1B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102" y="466573"/>
            <a:ext cx="9044814" cy="666048"/>
          </a:xfrm>
        </p:spPr>
        <p:txBody>
          <a:bodyPr>
            <a:normAutofit fontScale="90000"/>
          </a:bodyPr>
          <a:lstStyle/>
          <a:p>
            <a:r>
              <a:rPr lang="en-GB" sz="35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institutional investors have shied away from alternatives, but why is that changing? </a:t>
            </a:r>
            <a:endParaRPr lang="en-KE" sz="3500" b="1" dirty="0">
              <a:solidFill>
                <a:srgbClr val="356C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09FB6-D313-ABA9-AC27-AFE624B7BA15}"/>
              </a:ext>
            </a:extLst>
          </p:cNvPr>
          <p:cNvSpPr txBox="1"/>
          <p:nvPr/>
        </p:nvSpPr>
        <p:spPr>
          <a:xfrm>
            <a:off x="1591932" y="1949962"/>
            <a:ext cx="3498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“risk-free” interest rates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driven by increased sovereign borrowing appetites.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CD9A3A-06FE-DE48-E1F0-827B0D3FDDF7}"/>
              </a:ext>
            </a:extLst>
          </p:cNvPr>
          <p:cNvSpPr/>
          <p:nvPr/>
        </p:nvSpPr>
        <p:spPr>
          <a:xfrm>
            <a:off x="1086471" y="3226526"/>
            <a:ext cx="892552" cy="39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FA2757-9C2A-3823-89F2-974F60AD2396}"/>
              </a:ext>
            </a:extLst>
          </p:cNvPr>
          <p:cNvSpPr/>
          <p:nvPr/>
        </p:nvSpPr>
        <p:spPr>
          <a:xfrm>
            <a:off x="5443151" y="3292745"/>
            <a:ext cx="1075581" cy="333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pic>
        <p:nvPicPr>
          <p:cNvPr id="20" name="Picture 19" descr="Green arrows pointing up and down&#10;&#10;Description automatically generated">
            <a:extLst>
              <a:ext uri="{FF2B5EF4-FFF2-40B4-BE49-F238E27FC236}">
                <a16:creationId xmlns:a16="http://schemas.microsoft.com/office/drawing/2014/main" id="{A2FA0478-2B08-991A-8CC5-4494DF567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8" y="1949962"/>
            <a:ext cx="892552" cy="892552"/>
          </a:xfrm>
          <a:prstGeom prst="rect">
            <a:avLst/>
          </a:prstGeom>
        </p:spPr>
      </p:pic>
      <p:pic>
        <p:nvPicPr>
          <p:cNvPr id="23" name="Picture 22" descr="A green line drawing of a building&#10;&#10;Description automatically generated">
            <a:extLst>
              <a:ext uri="{FF2B5EF4-FFF2-40B4-BE49-F238E27FC236}">
                <a16:creationId xmlns:a16="http://schemas.microsoft.com/office/drawing/2014/main" id="{B6374CCB-10C4-D298-6967-4EBF0FF71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8" y="3578305"/>
            <a:ext cx="892552" cy="892552"/>
          </a:xfrm>
          <a:prstGeom prst="rect">
            <a:avLst/>
          </a:prstGeom>
        </p:spPr>
      </p:pic>
      <p:pic>
        <p:nvPicPr>
          <p:cNvPr id="25" name="Picture 24" descr="A hand holding a house and money bag&#10;&#10;Description automatically generated">
            <a:extLst>
              <a:ext uri="{FF2B5EF4-FFF2-40B4-BE49-F238E27FC236}">
                <a16:creationId xmlns:a16="http://schemas.microsoft.com/office/drawing/2014/main" id="{4C316432-0CCF-0F5D-F879-3749DA03E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8" y="5083985"/>
            <a:ext cx="986393" cy="986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712562-E055-600E-4259-C9BD8EB810C8}"/>
              </a:ext>
            </a:extLst>
          </p:cNvPr>
          <p:cNvSpPr txBox="1"/>
          <p:nvPr/>
        </p:nvSpPr>
        <p:spPr>
          <a:xfrm>
            <a:off x="1591932" y="3684699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markets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undeveloped </a:t>
            </a:r>
            <a:endParaRPr lang="en-K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882285-31AC-8A84-BDA7-F64D0D424EC2}"/>
              </a:ext>
            </a:extLst>
          </p:cNvPr>
          <p:cNvSpPr txBox="1"/>
          <p:nvPr/>
        </p:nvSpPr>
        <p:spPr>
          <a:xfrm>
            <a:off x="1591932" y="5054262"/>
            <a:ext cx="3755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do not align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pension funds’ objectives</a:t>
            </a:r>
            <a:endParaRPr lang="en-K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0C8BD7-A31F-5876-A39E-9C018CD81EDB}"/>
              </a:ext>
            </a:extLst>
          </p:cNvPr>
          <p:cNvGrpSpPr/>
          <p:nvPr/>
        </p:nvGrpSpPr>
        <p:grpSpPr>
          <a:xfrm>
            <a:off x="6974026" y="2077500"/>
            <a:ext cx="887885" cy="887885"/>
            <a:chOff x="7208713" y="2114200"/>
            <a:chExt cx="887885" cy="88788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8F0746-1817-AF9C-BF4D-20565336E89E}"/>
                </a:ext>
              </a:extLst>
            </p:cNvPr>
            <p:cNvSpPr/>
            <p:nvPr/>
          </p:nvSpPr>
          <p:spPr>
            <a:xfrm>
              <a:off x="7208713" y="2114200"/>
              <a:ext cx="887885" cy="88788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610903"/>
                <a:satOff val="-4623"/>
                <a:lumOff val="-7402"/>
                <a:alphaOff val="0"/>
              </a:schemeClr>
            </a:fillRef>
            <a:effectRef idx="0">
              <a:schemeClr val="accent2">
                <a:hueOff val="1610903"/>
                <a:satOff val="-4623"/>
                <a:lumOff val="-7402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KE"/>
            </a:p>
          </p:txBody>
        </p:sp>
        <p:sp>
          <p:nvSpPr>
            <p:cNvPr id="37" name="Rectangle 36" descr="Warning">
              <a:extLst>
                <a:ext uri="{FF2B5EF4-FFF2-40B4-BE49-F238E27FC236}">
                  <a16:creationId xmlns:a16="http://schemas.microsoft.com/office/drawing/2014/main" id="{CBB53F15-4F5D-D10E-AA25-165DDB15E476}"/>
                </a:ext>
              </a:extLst>
            </p:cNvPr>
            <p:cNvSpPr/>
            <p:nvPr/>
          </p:nvSpPr>
          <p:spPr>
            <a:xfrm>
              <a:off x="7384285" y="2257113"/>
              <a:ext cx="514973" cy="514973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KE"/>
            </a:p>
          </p:txBody>
        </p:sp>
      </p:grpSp>
      <p:sp>
        <p:nvSpPr>
          <p:cNvPr id="41" name="Rectangle 40" descr="Warning">
            <a:extLst>
              <a:ext uri="{FF2B5EF4-FFF2-40B4-BE49-F238E27FC236}">
                <a16:creationId xmlns:a16="http://schemas.microsoft.com/office/drawing/2014/main" id="{B9616AE7-0895-98B9-48DC-1890037E68B6}"/>
              </a:ext>
            </a:extLst>
          </p:cNvPr>
          <p:cNvSpPr/>
          <p:nvPr/>
        </p:nvSpPr>
        <p:spPr>
          <a:xfrm>
            <a:off x="5990913" y="3323913"/>
            <a:ext cx="514973" cy="51497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KE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42531A-B679-221B-9D27-76C31A659257}"/>
              </a:ext>
            </a:extLst>
          </p:cNvPr>
          <p:cNvGrpSpPr/>
          <p:nvPr/>
        </p:nvGrpSpPr>
        <p:grpSpPr>
          <a:xfrm>
            <a:off x="8324873" y="1793189"/>
            <a:ext cx="3016750" cy="887885"/>
            <a:chOff x="4651379" y="23036"/>
            <a:chExt cx="2092872" cy="88788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01B04A2-48FF-3756-A669-77C6618244C5}"/>
                </a:ext>
              </a:extLst>
            </p:cNvPr>
            <p:cNvSpPr/>
            <p:nvPr/>
          </p:nvSpPr>
          <p:spPr>
            <a:xfrm>
              <a:off x="4651379" y="23036"/>
              <a:ext cx="2092872" cy="887885"/>
            </a:xfrm>
            <a:prstGeom prst="rect">
              <a:avLst/>
            </a:prstGeom>
          </p:spPr>
          <p:style>
            <a:ln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2">
                <a:hueOff val="1610903"/>
                <a:satOff val="-4623"/>
                <a:lumOff val="-7402"/>
                <a:alphaOff val="0"/>
              </a:schemeClr>
            </a:fontRef>
          </p:style>
          <p:txBody>
            <a:bodyPr/>
            <a:lstStyle/>
            <a:p>
              <a:endParaRPr lang="en-KE">
                <a:latin typeface=" Calibri Ligh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AF67AF-FD2B-170F-3F50-85B663F55599}"/>
                </a:ext>
              </a:extLst>
            </p:cNvPr>
            <p:cNvSpPr txBox="1"/>
            <p:nvPr/>
          </p:nvSpPr>
          <p:spPr>
            <a:xfrm>
              <a:off x="4651379" y="23036"/>
              <a:ext cx="2092872" cy="887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>
                <a:hueOff val="1610903"/>
                <a:satOff val="-4623"/>
                <a:lumOff val="-7402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Increased </a:t>
              </a:r>
              <a:r>
                <a:rPr lang="en-GB" sz="20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sovereign risks 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132016-F1A7-80CC-0049-3DAE8996180C}"/>
              </a:ext>
            </a:extLst>
          </p:cNvPr>
          <p:cNvGrpSpPr/>
          <p:nvPr/>
        </p:nvGrpSpPr>
        <p:grpSpPr>
          <a:xfrm>
            <a:off x="6974026" y="3536185"/>
            <a:ext cx="887885" cy="887885"/>
            <a:chOff x="7088971" y="3572885"/>
            <a:chExt cx="887885" cy="88788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36CF162-96D4-61AA-D57D-E3FEDCE21F9F}"/>
                </a:ext>
              </a:extLst>
            </p:cNvPr>
            <p:cNvSpPr/>
            <p:nvPr/>
          </p:nvSpPr>
          <p:spPr>
            <a:xfrm>
              <a:off x="7088971" y="3572885"/>
              <a:ext cx="887885" cy="88788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KE"/>
            </a:p>
          </p:txBody>
        </p:sp>
        <p:sp>
          <p:nvSpPr>
            <p:cNvPr id="54" name="Rectangle 53" descr="Gavel">
              <a:extLst>
                <a:ext uri="{FF2B5EF4-FFF2-40B4-BE49-F238E27FC236}">
                  <a16:creationId xmlns:a16="http://schemas.microsoft.com/office/drawing/2014/main" id="{ED2DEF1C-FD17-7B61-5546-AD697F603065}"/>
                </a:ext>
              </a:extLst>
            </p:cNvPr>
            <p:cNvSpPr/>
            <p:nvPr/>
          </p:nvSpPr>
          <p:spPr>
            <a:xfrm>
              <a:off x="7253656" y="3744686"/>
              <a:ext cx="514973" cy="475200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KE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9B55CA-3AD3-50B9-43E6-B9CD26FA24BA}"/>
              </a:ext>
            </a:extLst>
          </p:cNvPr>
          <p:cNvGrpSpPr/>
          <p:nvPr/>
        </p:nvGrpSpPr>
        <p:grpSpPr>
          <a:xfrm>
            <a:off x="6974026" y="5071071"/>
            <a:ext cx="887885" cy="887885"/>
            <a:chOff x="6958343" y="5107771"/>
            <a:chExt cx="887885" cy="88788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2B06B5-C540-B4C6-6119-916A4ACE7F56}"/>
                </a:ext>
              </a:extLst>
            </p:cNvPr>
            <p:cNvSpPr/>
            <p:nvPr/>
          </p:nvSpPr>
          <p:spPr>
            <a:xfrm>
              <a:off x="6958343" y="5107771"/>
              <a:ext cx="887885" cy="88788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832710"/>
                <a:satOff val="-13870"/>
                <a:lumOff val="-22207"/>
                <a:alphaOff val="0"/>
              </a:schemeClr>
            </a:fillRef>
            <a:effectRef idx="0">
              <a:schemeClr val="accent2">
                <a:hueOff val="4832710"/>
                <a:satOff val="-13870"/>
                <a:lumOff val="-22207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KE"/>
            </a:p>
          </p:txBody>
        </p:sp>
        <p:sp>
          <p:nvSpPr>
            <p:cNvPr id="56" name="Rectangle 55" descr="Bar Graph with Upward Trend">
              <a:extLst>
                <a:ext uri="{FF2B5EF4-FFF2-40B4-BE49-F238E27FC236}">
                  <a16:creationId xmlns:a16="http://schemas.microsoft.com/office/drawing/2014/main" id="{6AB2BDB0-6104-8ACE-872A-282AE30A568A}"/>
                </a:ext>
              </a:extLst>
            </p:cNvPr>
            <p:cNvSpPr/>
            <p:nvPr/>
          </p:nvSpPr>
          <p:spPr>
            <a:xfrm>
              <a:off x="7177457" y="5292342"/>
              <a:ext cx="514973" cy="518743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KE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EFE9421-3F0B-0AD8-1271-E869E4BD7169}"/>
              </a:ext>
            </a:extLst>
          </p:cNvPr>
          <p:cNvSpPr txBox="1"/>
          <p:nvPr/>
        </p:nvSpPr>
        <p:spPr>
          <a:xfrm>
            <a:off x="8130338" y="3571023"/>
            <a:ext cx="4245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regulatory environment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817A8B-1154-54F7-97CF-27C41E843989}"/>
              </a:ext>
            </a:extLst>
          </p:cNvPr>
          <p:cNvSpPr txBox="1"/>
          <p:nvPr/>
        </p:nvSpPr>
        <p:spPr>
          <a:xfrm>
            <a:off x="8099842" y="4947686"/>
            <a:ext cx="4035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22300"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in the size of pension assets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increased the appetite for </a:t>
            </a:r>
            <a:r>
              <a:rPr lang="en-KE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risk </a:t>
            </a:r>
          </a:p>
        </p:txBody>
      </p:sp>
      <p:sp>
        <p:nvSpPr>
          <p:cNvPr id="61" name="Arrow: Striped Right 60">
            <a:extLst>
              <a:ext uri="{FF2B5EF4-FFF2-40B4-BE49-F238E27FC236}">
                <a16:creationId xmlns:a16="http://schemas.microsoft.com/office/drawing/2014/main" id="{3EE313DF-1581-89FF-CBA1-0EAEA6674529}"/>
              </a:ext>
            </a:extLst>
          </p:cNvPr>
          <p:cNvSpPr/>
          <p:nvPr/>
        </p:nvSpPr>
        <p:spPr>
          <a:xfrm>
            <a:off x="5007428" y="3147118"/>
            <a:ext cx="1698171" cy="1132114"/>
          </a:xfrm>
          <a:prstGeom prst="stripedRigh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66293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E8DB17B-872E-4A9D-ED4D-E8623D8B622A}"/>
              </a:ext>
            </a:extLst>
          </p:cNvPr>
          <p:cNvSpPr txBox="1">
            <a:spLocks/>
          </p:cNvSpPr>
          <p:nvPr/>
        </p:nvSpPr>
        <p:spPr>
          <a:xfrm>
            <a:off x="5360304" y="4460964"/>
            <a:ext cx="7697473" cy="47405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Museo Sans 700" panose="02000000000000000000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sz="1800" dirty="0">
              <a:solidFill>
                <a:srgbClr val="355C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78354-8896-2DFC-8A17-7EB499BA1334}"/>
              </a:ext>
            </a:extLst>
          </p:cNvPr>
          <p:cNvSpPr/>
          <p:nvPr/>
        </p:nvSpPr>
        <p:spPr>
          <a:xfrm>
            <a:off x="457200" y="1295906"/>
            <a:ext cx="2939143" cy="21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A0F1-9BDC-7AE4-D35A-79E4FA0FC295}"/>
              </a:ext>
            </a:extLst>
          </p:cNvPr>
          <p:cNvSpPr/>
          <p:nvPr/>
        </p:nvSpPr>
        <p:spPr>
          <a:xfrm>
            <a:off x="0" y="1295906"/>
            <a:ext cx="12192000" cy="5562094"/>
          </a:xfrm>
          <a:prstGeom prst="rect">
            <a:avLst/>
          </a:prstGeom>
          <a:solidFill>
            <a:srgbClr val="365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CFFAA1-4DCE-B191-D1E6-7D3CA1B3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956" y="2031763"/>
            <a:ext cx="6452330" cy="646123"/>
          </a:xfrm>
        </p:spPr>
        <p:txBody>
          <a:bodyPr>
            <a:noAutofit/>
          </a:bodyPr>
          <a:lstStyle/>
          <a:p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Identification of MDB assets suitable for transfer</a:t>
            </a:r>
            <a:endParaRPr lang="en-KE" sz="4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C4725-5C43-9DA3-FA1F-49B4B461CE6C}"/>
              </a:ext>
            </a:extLst>
          </p:cNvPr>
          <p:cNvSpPr txBox="1">
            <a:spLocks/>
          </p:cNvSpPr>
          <p:nvPr/>
        </p:nvSpPr>
        <p:spPr>
          <a:xfrm>
            <a:off x="1080585" y="4961707"/>
            <a:ext cx="4653286" cy="66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4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(Supply side)</a:t>
            </a:r>
            <a:endParaRPr lang="en-KE" sz="4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B4A280-4385-300C-ABB9-55496B2C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245" y="401258"/>
            <a:ext cx="9455714" cy="861485"/>
          </a:xfrm>
        </p:spPr>
        <p:txBody>
          <a:bodyPr>
            <a:normAutofit fontScale="90000"/>
          </a:bodyPr>
          <a:lstStyle/>
          <a:p>
            <a:r>
              <a:rPr lang="en-GB" sz="3900" b="1" dirty="0">
                <a:solidFill>
                  <a:srgbClr val="356C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MDBs have good quality assets that could be of interest </a:t>
            </a:r>
            <a:br>
              <a:rPr lang="en-GB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KE" sz="35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4222CD-9214-1A1C-BE75-43246B6FE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50149"/>
              </p:ext>
            </p:extLst>
          </p:nvPr>
        </p:nvGraphicFramePr>
        <p:xfrm>
          <a:off x="1186544" y="2455148"/>
          <a:ext cx="8044542" cy="3702039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{5C22544A-7EE6-4342-B048-85BDC9FD1C3A}</a:tableStyleId>
              </a:tblPr>
              <a:tblGrid>
                <a:gridCol w="2859206">
                  <a:extLst>
                    <a:ext uri="{9D8B030D-6E8A-4147-A177-3AD203B41FA5}">
                      <a16:colId xmlns:a16="http://schemas.microsoft.com/office/drawing/2014/main" val="3414037473"/>
                    </a:ext>
                  </a:extLst>
                </a:gridCol>
                <a:gridCol w="987109">
                  <a:extLst>
                    <a:ext uri="{9D8B030D-6E8A-4147-A177-3AD203B41FA5}">
                      <a16:colId xmlns:a16="http://schemas.microsoft.com/office/drawing/2014/main" val="3725306731"/>
                    </a:ext>
                  </a:extLst>
                </a:gridCol>
                <a:gridCol w="1696478">
                  <a:extLst>
                    <a:ext uri="{9D8B030D-6E8A-4147-A177-3AD203B41FA5}">
                      <a16:colId xmlns:a16="http://schemas.microsoft.com/office/drawing/2014/main" val="2004078807"/>
                    </a:ext>
                  </a:extLst>
                </a:gridCol>
                <a:gridCol w="1270034">
                  <a:extLst>
                    <a:ext uri="{9D8B030D-6E8A-4147-A177-3AD203B41FA5}">
                      <a16:colId xmlns:a16="http://schemas.microsoft.com/office/drawing/2014/main" val="4254968301"/>
                    </a:ext>
                  </a:extLst>
                </a:gridCol>
                <a:gridCol w="1231715">
                  <a:extLst>
                    <a:ext uri="{9D8B030D-6E8A-4147-A177-3AD203B41FA5}">
                      <a16:colId xmlns:a16="http://schemas.microsoft.com/office/drawing/2014/main" val="1461761410"/>
                    </a:ext>
                  </a:extLst>
                </a:gridCol>
              </a:tblGrid>
              <a:tr h="806930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cap="none" spc="3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Geographic Region</a:t>
                      </a:r>
                      <a:endParaRPr lang="en-KE" sz="1600" b="1" kern="100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7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cap="none" spc="3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endParaRPr lang="en-KE" sz="1600" b="1" kern="100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7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cap="none" spc="3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Infrastructure</a:t>
                      </a:r>
                      <a:endParaRPr lang="en-KE" sz="1600" b="1" kern="100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7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cap="none" spc="3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Financials</a:t>
                      </a:r>
                      <a:endParaRPr lang="en-KE" sz="1600" b="1" kern="100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7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cap="none" spc="3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endParaRPr lang="en-KE" sz="1600" b="1" kern="100" cap="none" spc="3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74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299458"/>
                  </a:ext>
                </a:extLst>
              </a:tr>
              <a:tr h="157747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 Asia and the Pacific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69.7%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6223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65.0%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marR="6223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62.9%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71.9%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533255"/>
                  </a:ext>
                </a:extLst>
              </a:tr>
              <a:tr h="407684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 and Central Asia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72.5%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79.1%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70.8%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01691"/>
                  </a:ext>
                </a:extLst>
              </a:tr>
              <a:tr h="455515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Latin America and the Caribbean</a:t>
                      </a:r>
                      <a:endParaRPr lang="en-KE" sz="1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71.7%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73.1%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65.4%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72.8%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639916"/>
                  </a:ext>
                </a:extLst>
              </a:tr>
              <a:tr h="407684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Middle East and North Africa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82.5%</a:t>
                      </a:r>
                      <a:endParaRPr lang="en-KE" sz="1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87.9%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82.6%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81.4%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823547"/>
                  </a:ext>
                </a:extLst>
              </a:tr>
              <a:tr h="209704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South Asia</a:t>
                      </a:r>
                      <a:endParaRPr lang="en-KE" sz="1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68.1%</a:t>
                      </a:r>
                      <a:endParaRPr lang="en-KE" sz="1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68.9%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78.6%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63.9%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582953"/>
                  </a:ext>
                </a:extLst>
              </a:tr>
              <a:tr h="289218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Sub-Saharan Africa</a:t>
                      </a:r>
                      <a:endParaRPr lang="en-KE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83.0%</a:t>
                      </a:r>
                      <a:endParaRPr lang="en-KE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94.3%</a:t>
                      </a:r>
                      <a:endParaRPr lang="en-KE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82.1%</a:t>
                      </a:r>
                      <a:endParaRPr lang="en-KE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80.8%</a:t>
                      </a:r>
                      <a:endParaRPr lang="en-KE" sz="1600" b="1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615900"/>
                  </a:ext>
                </a:extLst>
              </a:tr>
              <a:tr h="313483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63.8%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70.5%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38742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56.7%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66.9%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614312"/>
                  </a:ext>
                </a:extLst>
              </a:tr>
              <a:tr h="214588"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74.7%</a:t>
                      </a:r>
                      <a:endParaRPr lang="en-KE" sz="1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78.7%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74.1%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73.9%</a:t>
                      </a:r>
                      <a:endParaRPr lang="en-KE" sz="1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0697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6C821E-B978-3925-9A6B-D4B238DDFC7F}"/>
              </a:ext>
            </a:extLst>
          </p:cNvPr>
          <p:cNvSpPr txBox="1"/>
          <p:nvPr/>
        </p:nvSpPr>
        <p:spPr>
          <a:xfrm>
            <a:off x="990600" y="1511663"/>
            <a:ext cx="9916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 statistics recently released by the GEMs database for the last 28 years, shows that SSA has the highest recovery rates in projects funded by MDBs, against historical perceptions.</a:t>
            </a:r>
            <a:endParaRPr lang="en-KE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5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81FF095E3B547972D4E5F0660FA4C" ma:contentTypeVersion="19" ma:contentTypeDescription="Create a new document." ma:contentTypeScope="" ma:versionID="bb5c68297d89af5cd684dc84dfc58a6f">
  <xsd:schema xmlns:xsd="http://www.w3.org/2001/XMLSchema" xmlns:xs="http://www.w3.org/2001/XMLSchema" xmlns:p="http://schemas.microsoft.com/office/2006/metadata/properties" xmlns:ns2="fea5b8b4-5074-427e-b163-59375d1453fd" xmlns:ns3="590123e9-3acf-4d5b-8c5f-4f140e7f3248" targetNamespace="http://schemas.microsoft.com/office/2006/metadata/properties" ma:root="true" ma:fieldsID="0f2532456c144a84584352d98ebb8d7b" ns2:_="" ns3:_="">
    <xsd:import namespace="fea5b8b4-5074-427e-b163-59375d1453fd"/>
    <xsd:import namespace="590123e9-3acf-4d5b-8c5f-4f140e7f324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b8b4-5074-427e-b163-59375d1453f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b784181-712c-4f43-bdd9-ae6f3ae187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123e9-3acf-4d5b-8c5f-4f140e7f324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9b5c4dd-ed8c-4590-8f1d-c21be0a00239}" ma:internalName="TaxCatchAll" ma:showField="CatchAllData" ma:web="590123e9-3acf-4d5b-8c5f-4f140e7f3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0123e9-3acf-4d5b-8c5f-4f140e7f3248" xsi:nil="true"/>
    <lcf76f155ced4ddcb4097134ff3c332f xmlns="fea5b8b4-5074-427e-b163-59375d1453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324CD2-8B37-4F10-BDA9-5CEF6FB58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a5b8b4-5074-427e-b163-59375d1453fd"/>
    <ds:schemaRef ds:uri="590123e9-3acf-4d5b-8c5f-4f140e7f3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9B289-0CAE-4AB9-9063-0F2AE85350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352072-C572-4124-B55B-FAC6B6AC5206}">
  <ds:schemaRefs>
    <ds:schemaRef ds:uri="http://schemas.microsoft.com/office/2006/metadata/properties"/>
    <ds:schemaRef ds:uri="http://schemas.microsoft.com/office/infopath/2007/PartnerControls"/>
    <ds:schemaRef ds:uri="590123e9-3acf-4d5b-8c5f-4f140e7f3248"/>
    <ds:schemaRef ds:uri="fea5b8b4-5074-427e-b163-59375d1453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2161</Words>
  <Application>Microsoft Office PowerPoint</Application>
  <PresentationFormat>Widescreen</PresentationFormat>
  <Paragraphs>495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 Calibri Light</vt:lpstr>
      <vt:lpstr>Aptos</vt:lpstr>
      <vt:lpstr>Aptos Display</vt:lpstr>
      <vt:lpstr>Arial</vt:lpstr>
      <vt:lpstr>Calibri</vt:lpstr>
      <vt:lpstr>Calibri Light</vt:lpstr>
      <vt:lpstr>Museo Sans 300</vt:lpstr>
      <vt:lpstr>Museo Sans 500</vt:lpstr>
      <vt:lpstr>Museo Sans 700</vt:lpstr>
      <vt:lpstr>System Font Regular</vt:lpstr>
      <vt:lpstr>Office Theme</vt:lpstr>
      <vt:lpstr>Local Currency Solution for Multilateral Development Bank Portfolio Transfer</vt:lpstr>
      <vt:lpstr>PowerPoint Presentation</vt:lpstr>
      <vt:lpstr>Background &amp; Introduction</vt:lpstr>
      <vt:lpstr>PowerPoint Presentation</vt:lpstr>
      <vt:lpstr>Domestic pools of capital are growing and are expected to hit US$6.4 trillion in 2024</vt:lpstr>
      <vt:lpstr>Allocations in alternative assets remain significantly lower than allowable limits </vt:lpstr>
      <vt:lpstr>Domestic institutional investors have shied away from alternatives, but why is that changing? </vt:lpstr>
      <vt:lpstr>Preliminary Identification of MDB assets suitable for transfer</vt:lpstr>
      <vt:lpstr>MDBs have good quality assets that could be of interest   </vt:lpstr>
      <vt:lpstr>Assessment criteria used in arriving at the size of eligible assets </vt:lpstr>
      <vt:lpstr>Preliminary research findings and engagements with MDBs indicate an interest in recycling their portfolios</vt:lpstr>
      <vt:lpstr>US$ 2.453 billion worth of IFC and AfDB projects are eligible for transfer</vt:lpstr>
      <vt:lpstr>Market sounding with institutional investors</vt:lpstr>
      <vt:lpstr>Fund managers engaged during market sounding are keen on a well-structured fund(s)</vt:lpstr>
      <vt:lpstr>Institutional investor preferences is driven by a range of factors</vt:lpstr>
      <vt:lpstr>Impressions from the institutional investors determine appetite and structure of the vehicle</vt:lpstr>
      <vt:lpstr>Impressions from the institutional investors determine appetite and structure of the vehicle</vt:lpstr>
      <vt:lpstr>Pension funds have a large AUM that could be allocated to alternatives </vt:lpstr>
      <vt:lpstr>Fund Structure </vt:lpstr>
      <vt:lpstr>An African-wide US$ fund and local currency driven sub-funds will be optimal given regulatory limits on offshore investments</vt:lpstr>
      <vt:lpstr>The project builds on prior experiences where MDBs have leveraged on the private sector to mobilise finance</vt:lpstr>
      <vt:lpstr>PowerPoint Presentation</vt:lpstr>
      <vt:lpstr>In a systematic approach that ensures replicability of transactions on a critical mass</vt:lpstr>
      <vt:lpstr>Next steps</vt:lpstr>
      <vt:lpstr>PowerPoint Presentation</vt:lpstr>
      <vt:lpstr>MDBs are critical in this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Amos Mugi</dc:creator>
  <cp:lastModifiedBy>Leonard Audi Apiyo</cp:lastModifiedBy>
  <cp:revision>18</cp:revision>
  <dcterms:created xsi:type="dcterms:W3CDTF">2024-05-03T08:55:28Z</dcterms:created>
  <dcterms:modified xsi:type="dcterms:W3CDTF">2024-07-26T12:47:14Z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0x010100CF981FF095E3B547972D4E5F0660FA4C</vt:lpwstr>
  </property>
  <property fmtid="{D5CDD505-2E9C-101B-9397-08002B2CF9AE}" pid="3" name="MediaServiceImageTags">
    <vt:lpwstr/>
  </property>
</Properties>
</file>